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  <p:sldMasterId id="2147483720" r:id="rId2"/>
  </p:sldMasterIdLst>
  <p:notesMasterIdLst>
    <p:notesMasterId r:id="rId42"/>
  </p:notesMasterIdLst>
  <p:sldIdLst>
    <p:sldId id="256" r:id="rId3"/>
    <p:sldId id="267" r:id="rId4"/>
    <p:sldId id="259" r:id="rId5"/>
    <p:sldId id="260" r:id="rId6"/>
    <p:sldId id="264" r:id="rId7"/>
    <p:sldId id="268" r:id="rId8"/>
    <p:sldId id="269" r:id="rId9"/>
    <p:sldId id="299" r:id="rId10"/>
    <p:sldId id="270" r:id="rId11"/>
    <p:sldId id="271" r:id="rId12"/>
    <p:sldId id="272" r:id="rId13"/>
    <p:sldId id="273" r:id="rId14"/>
    <p:sldId id="274" r:id="rId15"/>
    <p:sldId id="277" r:id="rId16"/>
    <p:sldId id="262" r:id="rId17"/>
    <p:sldId id="279" r:id="rId18"/>
    <p:sldId id="280" r:id="rId19"/>
    <p:sldId id="281" r:id="rId20"/>
    <p:sldId id="265" r:id="rId21"/>
    <p:sldId id="257" r:id="rId22"/>
    <p:sldId id="298" r:id="rId23"/>
    <p:sldId id="261" r:id="rId24"/>
    <p:sldId id="278" r:id="rId25"/>
    <p:sldId id="284" r:id="rId26"/>
    <p:sldId id="283" r:id="rId27"/>
    <p:sldId id="276" r:id="rId28"/>
    <p:sldId id="285" r:id="rId29"/>
    <p:sldId id="286" r:id="rId30"/>
    <p:sldId id="287" r:id="rId31"/>
    <p:sldId id="288" r:id="rId32"/>
    <p:sldId id="289" r:id="rId33"/>
    <p:sldId id="292" r:id="rId34"/>
    <p:sldId id="290" r:id="rId35"/>
    <p:sldId id="293" r:id="rId36"/>
    <p:sldId id="300" r:id="rId37"/>
    <p:sldId id="294" r:id="rId38"/>
    <p:sldId id="295" r:id="rId39"/>
    <p:sldId id="296" r:id="rId40"/>
    <p:sldId id="297" r:id="rId41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9B014169-D81F-4F86-82B2-1FC144159A08}">
          <p14:sldIdLst>
            <p14:sldId id="256"/>
            <p14:sldId id="267"/>
            <p14:sldId id="259"/>
            <p14:sldId id="260"/>
            <p14:sldId id="264"/>
            <p14:sldId id="268"/>
            <p14:sldId id="269"/>
            <p14:sldId id="299"/>
            <p14:sldId id="270"/>
            <p14:sldId id="271"/>
            <p14:sldId id="272"/>
            <p14:sldId id="273"/>
            <p14:sldId id="274"/>
            <p14:sldId id="277"/>
            <p14:sldId id="262"/>
            <p14:sldId id="279"/>
            <p14:sldId id="280"/>
            <p14:sldId id="281"/>
            <p14:sldId id="265"/>
            <p14:sldId id="257"/>
            <p14:sldId id="298"/>
            <p14:sldId id="261"/>
            <p14:sldId id="278"/>
            <p14:sldId id="284"/>
            <p14:sldId id="283"/>
            <p14:sldId id="276"/>
            <p14:sldId id="285"/>
            <p14:sldId id="286"/>
            <p14:sldId id="287"/>
            <p14:sldId id="288"/>
            <p14:sldId id="289"/>
            <p14:sldId id="292"/>
            <p14:sldId id="290"/>
            <p14:sldId id="293"/>
            <p14:sldId id="300"/>
            <p14:sldId id="294"/>
            <p14:sldId id="295"/>
            <p14:sldId id="296"/>
            <p14:sldId id="29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986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6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2B03BC6-9ECA-4C9C-8766-276B938EA76E}" type="datetimeFigureOut">
              <a:rPr lang="fa-IR" smtClean="0"/>
              <a:t>20/04/1446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1147B41-846F-4167-8DB3-D0D1015C507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1054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47B41-846F-4167-8DB3-D0D1015C5073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64793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47B41-846F-4167-8DB3-D0D1015C5073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75132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47B41-846F-4167-8DB3-D0D1015C5073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6458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defTabSz="928688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defTabSz="928688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defTabSz="928688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defTabSz="928688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ctr" defTabSz="928688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ctr" defTabSz="928688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ctr" defTabSz="928688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ctr" defTabSz="928688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27E8C27A-8FED-4E3B-A835-C7ACFEBF7B87}" type="slidenum">
              <a:rPr lang="en-US" sz="1200">
                <a:latin typeface="Times New Roman" panose="02020603050405020304" pitchFamily="18" charset="0"/>
              </a:rPr>
              <a:pPr/>
              <a:t>23</a:t>
            </a:fld>
            <a:endParaRPr lang="en-US" sz="1200">
              <a:latin typeface="Times New Roman" panose="02020603050405020304" pitchFamily="18" charset="0"/>
            </a:endParaRPr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a-IR" smtClean="0"/>
          </a:p>
        </p:txBody>
      </p:sp>
    </p:spTree>
    <p:extLst>
      <p:ext uri="{BB962C8B-B14F-4D97-AF65-F5344CB8AC3E}">
        <p14:creationId xmlns:p14="http://schemas.microsoft.com/office/powerpoint/2010/main" val="33741782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47B41-846F-4167-8DB3-D0D1015C5073}" type="slidenum">
              <a:rPr lang="fa-IR" smtClean="0"/>
              <a:t>34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34147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325-432B-46CC-8CA5-72499C3E292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8590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325-432B-46CC-8CA5-72499C3E292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36890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325-432B-46CC-8CA5-72499C3E292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65535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‹#›</a:t>
            </a:fld>
            <a:endParaRPr lang="fa-I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672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07533" y="6459785"/>
            <a:ext cx="8754534" cy="365125"/>
          </a:xfrm>
        </p:spPr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054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‹#›</a:t>
            </a:fld>
            <a:endParaRPr lang="fa-I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51054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1681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3174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162018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07904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76A9429-AEDB-485B-BAB2-4CD3A5E5FB5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8065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325-432B-46CC-8CA5-72499C3E292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5463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094722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86753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81827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325-432B-46CC-8CA5-72499C3E292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03126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325-432B-46CC-8CA5-72499C3E292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5619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325-432B-46CC-8CA5-72499C3E292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08567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325-432B-46CC-8CA5-72499C3E292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99869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325-432B-46CC-8CA5-72499C3E292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77800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325-432B-46CC-8CA5-72499C3E292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4265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325-432B-46CC-8CA5-72499C3E292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45578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fa-I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a-I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E7325-432B-46CC-8CA5-72499C3E292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6798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80" y="6459785"/>
            <a:ext cx="87240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5BE7325-432B-46CC-8CA5-72499C3E292E}" type="slidenum">
              <a:rPr lang="fa-IR" smtClean="0"/>
              <a:t>‹#›</a:t>
            </a:fld>
            <a:endParaRPr lang="fa-I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0230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3.wmf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22.wmf"/><Relationship Id="rId5" Type="http://schemas.openxmlformats.org/officeDocument/2006/relationships/image" Target="../media/image19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21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www.frontiersin.org/articles/10.3389/fpubh.2018.00387/full" TargetMode="External"/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pubmed.ncbi.nlm.nih.gov/34818611/" TargetMode="External"/><Relationship Id="rId2" Type="http://schemas.openxmlformats.org/officeDocument/2006/relationships/hyperlink" Target="https://pubmed.ncbi.nlm.nih.gov/34869675/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pubmed.ncbi.nlm.nih.gov/34797832/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mailto:Dorri.sara@gmail.com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083" y="2226732"/>
            <a:ext cx="10058400" cy="1488779"/>
          </a:xfrm>
        </p:spPr>
        <p:txBody>
          <a:bodyPr/>
          <a:lstStyle/>
          <a:p>
            <a:r>
              <a:rPr lang="en-US" b="1" dirty="0" smtClean="0"/>
              <a:t>Clustering   </a:t>
            </a:r>
            <a:endParaRPr lang="fa-IR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53067" y="4588933"/>
            <a:ext cx="9889066" cy="141577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000" b="1" dirty="0" smtClean="0"/>
              <a:t>Sara </a:t>
            </a:r>
            <a:r>
              <a:rPr lang="en-US" sz="2000" b="1" dirty="0" err="1" smtClean="0"/>
              <a:t>Dorri</a:t>
            </a:r>
            <a:endParaRPr lang="en-US" sz="2000" b="1" dirty="0" smtClean="0"/>
          </a:p>
          <a:p>
            <a:pPr algn="l" rtl="0"/>
            <a:endParaRPr lang="en-US" sz="2000" b="1" dirty="0" smtClean="0"/>
          </a:p>
          <a:p>
            <a:pPr algn="l" rtl="0"/>
            <a:r>
              <a:rPr lang="en-US" sz="1400" dirty="0" smtClean="0"/>
              <a:t>Assistant Professor of </a:t>
            </a:r>
            <a:r>
              <a:rPr lang="en-US" sz="1400" i="1" dirty="0" smtClean="0"/>
              <a:t>“Medical Informatics”</a:t>
            </a:r>
          </a:p>
          <a:p>
            <a:pPr algn="l" rtl="0"/>
            <a:r>
              <a:rPr lang="en-US" sz="1400" dirty="0" smtClean="0"/>
              <a:t>Department of Management and Health Information Technology, School of Management and Medical Information Sciences</a:t>
            </a:r>
          </a:p>
          <a:p>
            <a:pPr algn="l" rtl="0"/>
            <a:endParaRPr lang="fa-I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07" y="251882"/>
            <a:ext cx="644260" cy="7827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" r="1706"/>
          <a:stretch/>
        </p:blipFill>
        <p:spPr>
          <a:xfrm>
            <a:off x="5743016" y="360146"/>
            <a:ext cx="1845733" cy="953250"/>
          </a:xfrm>
          <a:prstGeom prst="rect">
            <a:avLst/>
          </a:prstGeom>
        </p:spPr>
      </p:pic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1</a:t>
            </a:fld>
            <a:endParaRPr lang="fa-IR"/>
          </a:p>
        </p:txBody>
      </p:sp>
      <p:sp>
        <p:nvSpPr>
          <p:cNvPr id="3" name="TextBox 2"/>
          <p:cNvSpPr txBox="1"/>
          <p:nvPr/>
        </p:nvSpPr>
        <p:spPr>
          <a:xfrm>
            <a:off x="8410170" y="3949187"/>
            <a:ext cx="282232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Data Mining(Third session)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1370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533" y="338667"/>
            <a:ext cx="10058400" cy="916376"/>
          </a:xfrm>
        </p:spPr>
        <p:txBody>
          <a:bodyPr>
            <a:normAutofit/>
          </a:bodyPr>
          <a:lstStyle/>
          <a:p>
            <a:r>
              <a:rPr lang="en-US" dirty="0"/>
              <a:t>Example: </a:t>
            </a:r>
            <a:r>
              <a:rPr lang="en-US" dirty="0" smtClean="0"/>
              <a:t>image </a:t>
            </a:r>
            <a:r>
              <a:rPr lang="en-US" dirty="0"/>
              <a:t>segmentation</a:t>
            </a:r>
            <a:endParaRPr lang="fa-IR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25" y="2517190"/>
            <a:ext cx="6084408" cy="2063277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10</a:t>
            </a:fld>
            <a:endParaRPr lang="fa-IR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5917" y="1794932"/>
            <a:ext cx="3520016" cy="438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90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</a:t>
            </a:r>
            <a:r>
              <a:rPr lang="en-US" dirty="0" smtClean="0"/>
              <a:t>Information Retrieval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11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346" y="2328051"/>
            <a:ext cx="9020268" cy="321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43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</a:t>
            </a:r>
            <a:r>
              <a:rPr lang="en-US" dirty="0" smtClean="0"/>
              <a:t>Outlier Detection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What </a:t>
            </a:r>
            <a:r>
              <a:rPr lang="en-US" dirty="0"/>
              <a:t>are </a:t>
            </a:r>
            <a:r>
              <a:rPr lang="en-US" dirty="0" smtClean="0"/>
              <a:t>outliers?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The </a:t>
            </a:r>
            <a:r>
              <a:rPr lang="en-US" dirty="0"/>
              <a:t>set of objects are considerably dissimilar from the remainder of the </a:t>
            </a:r>
            <a:r>
              <a:rPr lang="en-US" dirty="0" smtClean="0"/>
              <a:t>data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</a:t>
            </a:r>
            <a:r>
              <a:rPr lang="en-US" dirty="0"/>
              <a:t>Outlier detection is useful in fraud detection applications such as </a:t>
            </a:r>
            <a:r>
              <a:rPr lang="en-US" dirty="0" smtClean="0"/>
              <a:t>credit card </a:t>
            </a:r>
            <a:r>
              <a:rPr lang="en-US" dirty="0"/>
              <a:t>fraud </a:t>
            </a:r>
            <a:r>
              <a:rPr lang="en-US" dirty="0" smtClean="0"/>
              <a:t>detection.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It </a:t>
            </a:r>
            <a:r>
              <a:rPr lang="en-US" dirty="0"/>
              <a:t>is also useful as a preprocessing tool.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One </a:t>
            </a:r>
            <a:r>
              <a:rPr lang="en-US" dirty="0"/>
              <a:t>way for outlier detection is using clustering</a:t>
            </a:r>
            <a:r>
              <a:rPr lang="en-US" dirty="0" smtClean="0"/>
              <a:t>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 smtClean="0"/>
              <a:t> </a:t>
            </a:r>
            <a:r>
              <a:rPr lang="en-US" sz="2000" dirty="0"/>
              <a:t>Objects that do not belong to any </a:t>
            </a:r>
            <a:r>
              <a:rPr lang="en-US" sz="2000" dirty="0" smtClean="0"/>
              <a:t>cluster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000" dirty="0" smtClean="0"/>
              <a:t> </a:t>
            </a:r>
            <a:r>
              <a:rPr lang="en-US" sz="2000" dirty="0"/>
              <a:t>Objects far from other objects in the same </a:t>
            </a:r>
            <a:r>
              <a:rPr lang="en-US" sz="2000" dirty="0" smtClean="0"/>
              <a:t>cluster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000" dirty="0" smtClean="0"/>
              <a:t> </a:t>
            </a:r>
            <a:r>
              <a:rPr lang="en-US" sz="2000" dirty="0"/>
              <a:t>Clusters of very small cardinality</a:t>
            </a:r>
            <a:endParaRPr lang="fa-IR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12</a:t>
            </a:fld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950" y="3310467"/>
            <a:ext cx="3689741" cy="244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Example: Spam </a:t>
            </a:r>
            <a:r>
              <a:rPr lang="en-US" b="1" dirty="0"/>
              <a:t>filter</a:t>
            </a:r>
            <a:br>
              <a:rPr lang="en-US" b="1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You know the junk folder in your email inbox</a:t>
            </a:r>
            <a:r>
              <a:rPr lang="en-US" dirty="0" smtClean="0"/>
              <a:t>?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 smtClean="0"/>
          </a:p>
          <a:p>
            <a:pPr lvl="1">
              <a:buFont typeface="Arial" panose="020B0704020202020204" pitchFamily="34" charset="0"/>
              <a:buChar char="•"/>
            </a:pPr>
            <a:r>
              <a:rPr lang="en-US" dirty="0" smtClean="0"/>
              <a:t> </a:t>
            </a:r>
            <a:r>
              <a:rPr lang="en-US" dirty="0"/>
              <a:t>It is the place where emails that have been identified as spam by the algorithm. 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686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Clustering </a:t>
            </a:r>
            <a:r>
              <a:rPr lang="en-US" dirty="0">
                <a:ea typeface="ＭＳ Ｐゴシック" panose="020B0600070205080204" pitchFamily="34" charset="-128"/>
              </a:rPr>
              <a:t>Algorithms</a:t>
            </a:r>
            <a:br>
              <a:rPr lang="en-US" dirty="0">
                <a:ea typeface="ＭＳ Ｐゴシック" panose="020B0600070205080204" pitchFamily="34" charset="-128"/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b="1" dirty="0"/>
              <a:t>Partitioning approach: </a:t>
            </a:r>
          </a:p>
          <a:p>
            <a:pPr lvl="1"/>
            <a:r>
              <a:rPr lang="en-US" sz="2000" dirty="0"/>
              <a:t>Construct various partitions and then evaluate them by some criterion, e.g., minimizing the sum of square errors</a:t>
            </a:r>
          </a:p>
          <a:p>
            <a:pPr lvl="1"/>
            <a:r>
              <a:rPr lang="en-US" sz="2000" dirty="0"/>
              <a:t>Typical methods: k-means, k-</a:t>
            </a:r>
            <a:r>
              <a:rPr lang="en-US" sz="2000" dirty="0" err="1"/>
              <a:t>medoids</a:t>
            </a:r>
            <a:r>
              <a:rPr lang="en-US" sz="2000" dirty="0"/>
              <a:t>, CLARANS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/>
              <a:t>Hierarchical approach: </a:t>
            </a:r>
          </a:p>
          <a:p>
            <a:pPr lvl="1"/>
            <a:r>
              <a:rPr lang="en-US" sz="2000" dirty="0"/>
              <a:t>Create a hierarchical decomposition of the set of data (or objects) using some criterion</a:t>
            </a:r>
          </a:p>
          <a:p>
            <a:pPr lvl="1"/>
            <a:r>
              <a:rPr lang="en-US" sz="2000" dirty="0"/>
              <a:t>Typical methods: Diana, Agnes, BIRCH, CAMELEON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/>
              <a:t>Density-based approach: </a:t>
            </a:r>
          </a:p>
          <a:p>
            <a:pPr lvl="1"/>
            <a:r>
              <a:rPr lang="en-US" sz="2000" dirty="0"/>
              <a:t>Based on connectivity and density functions</a:t>
            </a:r>
          </a:p>
          <a:p>
            <a:pPr lvl="1"/>
            <a:r>
              <a:rPr lang="en-US" sz="2000" dirty="0"/>
              <a:t>Typical methods: DBSACN, OPTICS, </a:t>
            </a:r>
            <a:r>
              <a:rPr lang="en-US" sz="2000" dirty="0" err="1"/>
              <a:t>DenClue</a:t>
            </a:r>
            <a:endParaRPr lang="en-US" sz="20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/>
              <a:t>Grid-based approach: </a:t>
            </a:r>
          </a:p>
          <a:p>
            <a:pPr lvl="1"/>
            <a:r>
              <a:rPr lang="en-US" sz="2000" dirty="0"/>
              <a:t>based on a multiple-level granularity structure</a:t>
            </a:r>
          </a:p>
          <a:p>
            <a:pPr lvl="1"/>
            <a:r>
              <a:rPr lang="en-US" sz="2000" dirty="0"/>
              <a:t>Typical methods: STING, </a:t>
            </a:r>
            <a:r>
              <a:rPr lang="en-US" sz="2000" dirty="0" err="1"/>
              <a:t>WaveCluster</a:t>
            </a:r>
            <a:r>
              <a:rPr lang="en-US" sz="2000" dirty="0"/>
              <a:t>, CLIQUE</a:t>
            </a: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14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6" r="4733" b="7161"/>
          <a:stretch/>
        </p:blipFill>
        <p:spPr>
          <a:xfrm>
            <a:off x="7181850" y="286603"/>
            <a:ext cx="4900083" cy="590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06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</a:t>
            </a:r>
            <a:r>
              <a:rPr lang="en-US" dirty="0"/>
              <a:t>could “similar” mean?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</a:t>
            </a:r>
            <a:r>
              <a:rPr lang="en-US" dirty="0"/>
              <a:t>option</a:t>
            </a:r>
            <a:r>
              <a:rPr lang="en-US" dirty="0" smtClean="0"/>
              <a:t>: small Euclidean distance (squared)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8938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992" y="0"/>
            <a:ext cx="10058400" cy="1450757"/>
          </a:xfrm>
        </p:spPr>
        <p:txBody>
          <a:bodyPr/>
          <a:lstStyle/>
          <a:p>
            <a:r>
              <a:rPr lang="en-US" dirty="0"/>
              <a:t>Dissimilarity/Similarity metrics</a:t>
            </a:r>
            <a:endParaRPr lang="fa-IR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671" r="1445"/>
          <a:stretch/>
        </p:blipFill>
        <p:spPr>
          <a:xfrm>
            <a:off x="1632185" y="1913467"/>
            <a:ext cx="8858015" cy="3955521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029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Manhattan distance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Manhattan distance (</a:t>
            </a:r>
            <a:r>
              <a:rPr lang="en-US" dirty="0"/>
              <a:t>city-block distance</a:t>
            </a:r>
            <a:r>
              <a:rPr lang="en-US" dirty="0" smtClean="0"/>
              <a:t>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17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2483" y="1845734"/>
            <a:ext cx="3810000" cy="381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46" y="2715154"/>
            <a:ext cx="59721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8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Minkowski</a:t>
            </a:r>
            <a:r>
              <a:rPr lang="en-US" dirty="0"/>
              <a:t> distance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Minkowski</a:t>
            </a:r>
            <a:r>
              <a:rPr lang="en-US" dirty="0"/>
              <a:t> distance is a generalization of Euclidean and Manhattan distances:</a:t>
            </a:r>
            <a:endParaRPr lang="fa-IR" dirty="0"/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18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2430" y="3115451"/>
            <a:ext cx="38481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14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51" b="36030"/>
          <a:stretch/>
        </p:blipFill>
        <p:spPr>
          <a:xfrm>
            <a:off x="2423018" y="2497666"/>
            <a:ext cx="7406923" cy="1964267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235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401" y="800906"/>
            <a:ext cx="9505230" cy="496648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429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 of clusters</a:t>
            </a:r>
            <a:endParaRPr lang="fa-I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en-US" dirty="0" smtClean="0"/>
                  <a:t>Empirical Method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US" dirty="0" smtClean="0"/>
                  <a:t>Number of clusters ~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√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 smtClean="0"/>
                  <a:t> for the dataset of n points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endParaRPr lang="en-US" dirty="0"/>
              </a:p>
              <a:p>
                <a:pPr lvl="1">
                  <a:buFont typeface="Wingdings" panose="05000000000000000000" pitchFamily="2" charset="2"/>
                  <a:buChar char="§"/>
                </a:pPr>
                <a:endParaRPr lang="en-US" dirty="0" smtClean="0"/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en-US" dirty="0" smtClean="0"/>
                  <a:t>Elbow Method</a:t>
                </a:r>
              </a:p>
              <a:p>
                <a:endParaRPr lang="en-US" dirty="0" smtClean="0"/>
              </a:p>
              <a:p>
                <a:endParaRPr lang="fa-IR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455" t="-1667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1268" y="2326291"/>
            <a:ext cx="3880177" cy="3287109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20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3880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600" b="1" dirty="0" smtClean="0"/>
          </a:p>
          <a:p>
            <a:endParaRPr lang="en-US" sz="3600" b="1" dirty="0"/>
          </a:p>
          <a:p>
            <a:endParaRPr lang="en-US" sz="3600" b="1" dirty="0" smtClean="0"/>
          </a:p>
          <a:p>
            <a:pPr algn="ctr"/>
            <a:r>
              <a:rPr lang="en-US" sz="4800" b="1" dirty="0" smtClean="0"/>
              <a:t>K-means</a:t>
            </a:r>
            <a:endParaRPr lang="fa-IR" sz="36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8292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K-means Algorithm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the centroids (prototypes) means of k clusters.(for numeric data)</a:t>
            </a:r>
          </a:p>
          <a:p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Randomly place k centroids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Assign each data points to its closest cluster k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Update the centroids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Stopping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after some iteration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When centered don’t change any more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When few/no data points change cluster</a:t>
            </a:r>
          </a:p>
          <a:p>
            <a:pPr marL="514350" indent="-514350">
              <a:buFont typeface="+mj-lt"/>
              <a:buAutoNum type="arabicPeriod"/>
            </a:pP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22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324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304800"/>
            <a:ext cx="9144000" cy="609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ko-KR" smtClean="0">
                <a:solidFill>
                  <a:srgbClr val="170981"/>
                </a:solidFill>
                <a:ea typeface="Gulim" pitchFamily="34" charset="-127"/>
              </a:rPr>
              <a:t>An Example of </a:t>
            </a:r>
            <a:r>
              <a:rPr lang="en-US" altLang="ko-KR" i="1" smtClean="0">
                <a:solidFill>
                  <a:srgbClr val="170981"/>
                </a:solidFill>
                <a:ea typeface="Gulim" pitchFamily="34" charset="-127"/>
              </a:rPr>
              <a:t>K-Means</a:t>
            </a:r>
            <a:r>
              <a:rPr lang="en-US" altLang="ko-KR" smtClean="0">
                <a:solidFill>
                  <a:srgbClr val="170981"/>
                </a:solidFill>
                <a:ea typeface="Gulim" pitchFamily="34" charset="-127"/>
              </a:rPr>
              <a:t> Clustering</a:t>
            </a:r>
            <a:endParaRPr lang="en-US" altLang="ko-KR" sz="2800" b="1">
              <a:solidFill>
                <a:srgbClr val="170981"/>
              </a:solidFill>
              <a:ea typeface="Gulim" pitchFamily="34" charset="-127"/>
            </a:endParaRPr>
          </a:p>
        </p:txBody>
      </p:sp>
      <p:sp>
        <p:nvSpPr>
          <p:cNvPr id="19459" name="Line 93"/>
          <p:cNvSpPr>
            <a:spLocks noChangeShapeType="1"/>
          </p:cNvSpPr>
          <p:nvPr/>
        </p:nvSpPr>
        <p:spPr bwMode="auto">
          <a:xfrm>
            <a:off x="7327900" y="23622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19460" name="Text Box 181"/>
          <p:cNvSpPr txBox="1">
            <a:spLocks noChangeArrowheads="1"/>
          </p:cNvSpPr>
          <p:nvPr/>
        </p:nvSpPr>
        <p:spPr bwMode="auto">
          <a:xfrm>
            <a:off x="3975100" y="1771650"/>
            <a:ext cx="114300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ko-KR" sz="1400">
                <a:ea typeface="Gulim" pitchFamily="34" charset="-127"/>
              </a:rPr>
              <a:t>K=2</a:t>
            </a:r>
          </a:p>
          <a:p>
            <a:pPr algn="l" eaLnBrk="1" hangingPunct="1">
              <a:spcBef>
                <a:spcPct val="50000"/>
              </a:spcBef>
            </a:pPr>
            <a:endParaRPr lang="en-US" altLang="ko-KR" sz="1400">
              <a:ea typeface="Gulim" pitchFamily="34" charset="-127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en-US" altLang="ko-KR" sz="1400">
                <a:ea typeface="Gulim" pitchFamily="34" charset="-127"/>
              </a:rPr>
              <a:t>Arbitrarily partition objects into k groups</a:t>
            </a:r>
          </a:p>
        </p:txBody>
      </p:sp>
      <p:sp>
        <p:nvSpPr>
          <p:cNvPr id="19461" name="Line 183"/>
          <p:cNvSpPr>
            <a:spLocks noChangeShapeType="1"/>
          </p:cNvSpPr>
          <p:nvPr/>
        </p:nvSpPr>
        <p:spPr bwMode="auto">
          <a:xfrm>
            <a:off x="4127500" y="22860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fa-IR"/>
          </a:p>
        </p:txBody>
      </p:sp>
      <p:sp>
        <p:nvSpPr>
          <p:cNvPr id="19462" name="Text Box 185"/>
          <p:cNvSpPr txBox="1">
            <a:spLocks noChangeArrowheads="1"/>
          </p:cNvSpPr>
          <p:nvPr/>
        </p:nvSpPr>
        <p:spPr bwMode="auto">
          <a:xfrm>
            <a:off x="7251700" y="2438400"/>
            <a:ext cx="10668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ko-KR" sz="1400">
                <a:ea typeface="Gulim" pitchFamily="34" charset="-127"/>
              </a:rPr>
              <a:t>Update the cluster centroids</a:t>
            </a:r>
          </a:p>
        </p:txBody>
      </p:sp>
      <p:sp>
        <p:nvSpPr>
          <p:cNvPr id="19463" name="Text Box 190"/>
          <p:cNvSpPr txBox="1">
            <a:spLocks noChangeArrowheads="1"/>
          </p:cNvSpPr>
          <p:nvPr/>
        </p:nvSpPr>
        <p:spPr bwMode="auto">
          <a:xfrm>
            <a:off x="7251700" y="4953001"/>
            <a:ext cx="106680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ko-KR" sz="1400">
                <a:ea typeface="Gulim" pitchFamily="34" charset="-127"/>
              </a:rPr>
              <a:t>Update the cluster centroids</a:t>
            </a:r>
          </a:p>
          <a:p>
            <a:pPr algn="l" eaLnBrk="1" hangingPunct="1">
              <a:spcBef>
                <a:spcPct val="50000"/>
              </a:spcBef>
            </a:pPr>
            <a:endParaRPr lang="en-US" altLang="ko-KR" sz="1400">
              <a:ea typeface="Gulim" pitchFamily="34" charset="-127"/>
            </a:endParaRPr>
          </a:p>
        </p:txBody>
      </p:sp>
      <p:sp>
        <p:nvSpPr>
          <p:cNvPr id="19464" name="Text Box 191"/>
          <p:cNvSpPr txBox="1">
            <a:spLocks noChangeArrowheads="1"/>
          </p:cNvSpPr>
          <p:nvPr/>
        </p:nvSpPr>
        <p:spPr bwMode="auto">
          <a:xfrm>
            <a:off x="8623300" y="3581400"/>
            <a:ext cx="1905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ko-KR" sz="1400">
                <a:ea typeface="Gulim" pitchFamily="34" charset="-127"/>
              </a:rPr>
              <a:t>Reassign  objects</a:t>
            </a:r>
          </a:p>
        </p:txBody>
      </p:sp>
      <p:sp>
        <p:nvSpPr>
          <p:cNvPr id="19465" name="Line 192"/>
          <p:cNvSpPr>
            <a:spLocks noChangeShapeType="1"/>
          </p:cNvSpPr>
          <p:nvPr/>
        </p:nvSpPr>
        <p:spPr bwMode="auto">
          <a:xfrm>
            <a:off x="9461500" y="3581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fa-IR"/>
          </a:p>
        </p:txBody>
      </p:sp>
      <p:sp>
        <p:nvSpPr>
          <p:cNvPr id="19466" name="Text Box 193"/>
          <p:cNvSpPr txBox="1">
            <a:spLocks noChangeArrowheads="1"/>
          </p:cNvSpPr>
          <p:nvPr/>
        </p:nvSpPr>
        <p:spPr bwMode="auto">
          <a:xfrm>
            <a:off x="6129867" y="3505200"/>
            <a:ext cx="99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ko-KR" sz="1400">
                <a:ea typeface="Gulim" pitchFamily="34" charset="-127"/>
              </a:rPr>
              <a:t>Loop if needed</a:t>
            </a:r>
          </a:p>
        </p:txBody>
      </p:sp>
      <p:sp>
        <p:nvSpPr>
          <p:cNvPr id="19467" name="Slide Number Placeholder 19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2F7CC739-DE2A-451D-BCD4-51E02F393D2F}" type="slidenum">
              <a:rPr lang="en-US" sz="1200"/>
              <a:pPr eaLnBrk="1" hangingPunct="1"/>
              <a:t>23</a:t>
            </a:fld>
            <a:endParaRPr lang="en-US" sz="1200"/>
          </a:p>
        </p:txBody>
      </p:sp>
      <p:graphicFrame>
        <p:nvGraphicFramePr>
          <p:cNvPr id="19468" name="Object 196"/>
          <p:cNvGraphicFramePr>
            <a:graphicFrameLocks noChangeAspect="1"/>
          </p:cNvGraphicFramePr>
          <p:nvPr/>
        </p:nvGraphicFramePr>
        <p:xfrm>
          <a:off x="1917700" y="1447801"/>
          <a:ext cx="2120900" cy="198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5" name="SmartDraw" r:id="rId4" imgW="3479292" imgH="3255264" progId="SmartDraw.2">
                  <p:embed/>
                </p:oleObj>
              </mc:Choice>
              <mc:Fallback>
                <p:oleObj name="SmartDraw" r:id="rId4" imgW="3479292" imgH="3255264" progId="SmartDraw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7700" y="1447801"/>
                        <a:ext cx="2120900" cy="1984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9" name="Object 197"/>
          <p:cNvGraphicFramePr>
            <a:graphicFrameLocks noChangeAspect="1"/>
          </p:cNvGraphicFramePr>
          <p:nvPr/>
        </p:nvGraphicFramePr>
        <p:xfrm>
          <a:off x="4965700" y="1447801"/>
          <a:ext cx="2184400" cy="204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" name="SmartDraw" r:id="rId6" imgW="3479292" imgH="3255264" progId="SmartDraw.2">
                  <p:embed/>
                </p:oleObj>
              </mc:Choice>
              <mc:Fallback>
                <p:oleObj name="SmartDraw" r:id="rId6" imgW="3479292" imgH="3255264" progId="SmartDraw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5700" y="1447801"/>
                        <a:ext cx="2184400" cy="2043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70" name="Object 198"/>
          <p:cNvGraphicFramePr>
            <a:graphicFrameLocks noChangeAspect="1"/>
          </p:cNvGraphicFramePr>
          <p:nvPr/>
        </p:nvGraphicFramePr>
        <p:xfrm>
          <a:off x="8318500" y="1447800"/>
          <a:ext cx="2273300" cy="212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7" name="SmartDraw" r:id="rId8" imgW="3479292" imgH="3255264" progId="SmartDraw.2">
                  <p:embed/>
                </p:oleObj>
              </mc:Choice>
              <mc:Fallback>
                <p:oleObj name="SmartDraw" r:id="rId8" imgW="3479292" imgH="3255264" progId="SmartDraw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8500" y="1447800"/>
                        <a:ext cx="2273300" cy="212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71" name="Object 199"/>
          <p:cNvGraphicFramePr>
            <a:graphicFrameLocks noChangeAspect="1"/>
          </p:cNvGraphicFramePr>
          <p:nvPr/>
        </p:nvGraphicFramePr>
        <p:xfrm>
          <a:off x="8318500" y="3892550"/>
          <a:ext cx="2273300" cy="212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8" name="SmartDraw" r:id="rId10" imgW="3479292" imgH="3255264" progId="SmartDraw.2">
                  <p:embed/>
                </p:oleObj>
              </mc:Choice>
              <mc:Fallback>
                <p:oleObj name="SmartDraw" r:id="rId10" imgW="3479292" imgH="3255264" progId="SmartDraw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8500" y="3892550"/>
                        <a:ext cx="2273300" cy="212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72" name="Object 200"/>
          <p:cNvGraphicFramePr>
            <a:graphicFrameLocks noChangeAspect="1"/>
          </p:cNvGraphicFramePr>
          <p:nvPr/>
        </p:nvGraphicFramePr>
        <p:xfrm>
          <a:off x="5118100" y="3962401"/>
          <a:ext cx="2197100" cy="205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" name="SmartDraw" r:id="rId12" imgW="3479292" imgH="3255264" progId="SmartDraw.2">
                  <p:embed/>
                </p:oleObj>
              </mc:Choice>
              <mc:Fallback>
                <p:oleObj name="SmartDraw" r:id="rId12" imgW="3479292" imgH="3255264" progId="SmartDraw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8100" y="3962401"/>
                        <a:ext cx="2197100" cy="205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73" name="Line 192"/>
          <p:cNvSpPr>
            <a:spLocks noChangeShapeType="1"/>
          </p:cNvSpPr>
          <p:nvPr/>
        </p:nvSpPr>
        <p:spPr bwMode="auto">
          <a:xfrm flipV="1">
            <a:off x="5880100" y="35052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fa-IR"/>
          </a:p>
        </p:txBody>
      </p:sp>
      <p:sp>
        <p:nvSpPr>
          <p:cNvPr id="19474" name="Text Box 181"/>
          <p:cNvSpPr txBox="1">
            <a:spLocks noChangeArrowheads="1"/>
          </p:cNvSpPr>
          <p:nvPr/>
        </p:nvSpPr>
        <p:spPr bwMode="auto">
          <a:xfrm>
            <a:off x="2146300" y="34290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ko-KR" sz="1400">
                <a:ea typeface="Gulim" pitchFamily="34" charset="-127"/>
              </a:rPr>
              <a:t>The initial data set</a:t>
            </a:r>
          </a:p>
        </p:txBody>
      </p:sp>
      <p:sp>
        <p:nvSpPr>
          <p:cNvPr id="19475" name="Line 93"/>
          <p:cNvSpPr>
            <a:spLocks noChangeShapeType="1"/>
          </p:cNvSpPr>
          <p:nvPr/>
        </p:nvSpPr>
        <p:spPr bwMode="auto">
          <a:xfrm flipH="1">
            <a:off x="7327900" y="48768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19476" name="Rectangle 3"/>
          <p:cNvSpPr>
            <a:spLocks noChangeArrowheads="1"/>
          </p:cNvSpPr>
          <p:nvPr/>
        </p:nvSpPr>
        <p:spPr bwMode="auto">
          <a:xfrm>
            <a:off x="1524000" y="3962400"/>
            <a:ext cx="35814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l" rtl="0" eaLnBrk="1" hangingPunct="1">
              <a:lnSpc>
                <a:spcPct val="12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en-US" sz="1400" dirty="0">
                <a:solidFill>
                  <a:srgbClr val="000000"/>
                </a:solidFill>
                <a:latin typeface="Arial" panose="020B0704020202020204" pitchFamily="34" charset="0"/>
                <a:cs typeface="+mj-cs"/>
              </a:rPr>
              <a:t>Partition objects into </a:t>
            </a:r>
            <a:r>
              <a:rPr lang="en-US" sz="1400" i="1" dirty="0">
                <a:solidFill>
                  <a:srgbClr val="000000"/>
                </a:solidFill>
                <a:latin typeface="Arial" panose="020B0704020202020204" pitchFamily="34" charset="0"/>
                <a:cs typeface="+mj-cs"/>
              </a:rPr>
              <a:t>k</a:t>
            </a:r>
            <a:r>
              <a:rPr lang="en-US" sz="1400" dirty="0">
                <a:solidFill>
                  <a:srgbClr val="000000"/>
                </a:solidFill>
                <a:latin typeface="Arial" panose="020B0704020202020204" pitchFamily="34" charset="0"/>
                <a:cs typeface="+mj-cs"/>
              </a:rPr>
              <a:t> nonempty subsets</a:t>
            </a:r>
          </a:p>
          <a:p>
            <a:pPr algn="l" rtl="0" eaLnBrk="1" hangingPunct="1">
              <a:lnSpc>
                <a:spcPct val="12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en-US" sz="1400" dirty="0">
                <a:latin typeface="Arial" panose="020B0704020202020204" pitchFamily="34" charset="0"/>
                <a:cs typeface="+mj-cs"/>
              </a:rPr>
              <a:t>Repeat</a:t>
            </a:r>
            <a:endParaRPr lang="en-US" sz="1400" dirty="0">
              <a:solidFill>
                <a:srgbClr val="000000"/>
              </a:solidFill>
              <a:latin typeface="Arial" panose="020B0704020202020204" pitchFamily="34" charset="0"/>
              <a:cs typeface="+mj-cs"/>
            </a:endParaRPr>
          </a:p>
          <a:p>
            <a:pPr lvl="1" algn="l" rtl="0" eaLnBrk="1" hangingPunct="1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</a:pPr>
            <a:r>
              <a:rPr lang="en-US" sz="1400" dirty="0">
                <a:solidFill>
                  <a:srgbClr val="000000"/>
                </a:solidFill>
                <a:latin typeface="Arial" panose="020B0704020202020204" pitchFamily="34" charset="0"/>
                <a:cs typeface="+mj-cs"/>
              </a:rPr>
              <a:t>Compute centroid (i.e., mean point) for each partition </a:t>
            </a:r>
          </a:p>
          <a:p>
            <a:pPr lvl="1" algn="l" rtl="0" eaLnBrk="1" hangingPunct="1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</a:pPr>
            <a:r>
              <a:rPr lang="en-US" sz="1400" dirty="0">
                <a:solidFill>
                  <a:srgbClr val="000000"/>
                </a:solidFill>
                <a:latin typeface="Arial" panose="020B0704020202020204" pitchFamily="34" charset="0"/>
                <a:cs typeface="+mj-cs"/>
              </a:rPr>
              <a:t>Assign each object to the cluster of its nearest centroid  </a:t>
            </a:r>
          </a:p>
          <a:p>
            <a:pPr algn="l" rtl="0" eaLnBrk="1" hangingPunct="1">
              <a:lnSpc>
                <a:spcPct val="12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en-US" sz="1400" dirty="0">
                <a:solidFill>
                  <a:srgbClr val="000000"/>
                </a:solidFill>
                <a:latin typeface="Arial" panose="020B0704020202020204" pitchFamily="34" charset="0"/>
                <a:cs typeface="+mj-cs"/>
              </a:rPr>
              <a:t>Until no chan</a:t>
            </a:r>
            <a:r>
              <a:rPr lang="en-US" sz="1400" dirty="0">
                <a:solidFill>
                  <a:srgbClr val="000000"/>
                </a:solidFill>
                <a:latin typeface="Arial" panose="020B0704020202020204" pitchFamily="34" charset="0"/>
              </a:rPr>
              <a:t>ge</a:t>
            </a:r>
          </a:p>
        </p:txBody>
      </p:sp>
    </p:spTree>
    <p:extLst>
      <p:ext uri="{BB962C8B-B14F-4D97-AF65-F5344CB8AC3E}">
        <p14:creationId xmlns:p14="http://schemas.microsoft.com/office/powerpoint/2010/main" val="15925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24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6120" r="3614"/>
          <a:stretch/>
        </p:blipFill>
        <p:spPr>
          <a:xfrm>
            <a:off x="1097280" y="754659"/>
            <a:ext cx="8766386" cy="524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6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</a:t>
            </a:r>
            <a:r>
              <a:rPr lang="en-US" dirty="0" err="1"/>
              <a:t>Medoids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k-means algorithm is sensitive to outliers ! 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/>
              <a:t>K-</a:t>
            </a:r>
            <a:r>
              <a:rPr lang="en-US" dirty="0" err="1"/>
              <a:t>Medoids</a:t>
            </a:r>
            <a:r>
              <a:rPr lang="en-US" dirty="0"/>
              <a:t>: Instead of taking the mean value of the object in a cluster as a reference point, </a:t>
            </a:r>
            <a:r>
              <a:rPr lang="en-US" dirty="0" err="1"/>
              <a:t>medoids</a:t>
            </a:r>
            <a:r>
              <a:rPr lang="en-US" dirty="0"/>
              <a:t> can be used, which is the most centrally located object in a cluster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25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987" y="3576637"/>
            <a:ext cx="583882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23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anose="020B0600070205080204" pitchFamily="34" charset="-128"/>
              </a:rPr>
              <a:t>Hard vs. soft clustering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>
                <a:ea typeface="ＭＳ Ｐゴシック" panose="020B0600070205080204" pitchFamily="34" charset="-128"/>
              </a:rPr>
              <a:t>Hard clustering: Each </a:t>
            </a:r>
            <a:r>
              <a:rPr lang="en-US" sz="2400" dirty="0" smtClean="0">
                <a:ea typeface="ＭＳ Ｐゴシック" panose="020B0600070205080204" pitchFamily="34" charset="-128"/>
              </a:rPr>
              <a:t>point </a:t>
            </a:r>
            <a:r>
              <a:rPr lang="en-US" sz="2400" dirty="0">
                <a:ea typeface="ＭＳ Ｐゴシック" panose="020B0600070205080204" pitchFamily="34" charset="-128"/>
              </a:rPr>
              <a:t>belongs to exactly one cluster</a:t>
            </a:r>
          </a:p>
          <a:p>
            <a:pPr lvl="1"/>
            <a:r>
              <a:rPr lang="en-US" sz="2200" dirty="0">
                <a:ea typeface="ＭＳ Ｐゴシック" panose="020B0600070205080204" pitchFamily="34" charset="-128"/>
              </a:rPr>
              <a:t>More common and easier to </a:t>
            </a:r>
            <a:r>
              <a:rPr lang="en-US" sz="2200" dirty="0" smtClean="0">
                <a:ea typeface="ＭＳ Ｐゴシック" panose="020B0600070205080204" pitchFamily="34" charset="-128"/>
              </a:rPr>
              <a:t>do</a:t>
            </a:r>
          </a:p>
          <a:p>
            <a:pPr lvl="1"/>
            <a:endParaRPr lang="en-US" sz="2200" dirty="0">
              <a:ea typeface="ＭＳ Ｐゴシック" panose="020B0600070205080204" pitchFamily="34" charset="-128"/>
            </a:endParaRPr>
          </a:p>
          <a:p>
            <a:pPr lvl="1"/>
            <a:endParaRPr lang="en-US" sz="2200" dirty="0">
              <a:ea typeface="ＭＳ Ｐゴシック" panose="020B0600070205080204" pitchFamily="34" charset="-128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>
                <a:ea typeface="ＭＳ Ｐゴシック" panose="020B0600070205080204" pitchFamily="34" charset="-128"/>
              </a:rPr>
              <a:t>Soft clustering: A </a:t>
            </a:r>
            <a:r>
              <a:rPr lang="en-US" sz="2400" dirty="0" smtClean="0">
                <a:ea typeface="ＭＳ Ｐゴシック" panose="020B0600070205080204" pitchFamily="34" charset="-128"/>
              </a:rPr>
              <a:t>point can </a:t>
            </a:r>
            <a:r>
              <a:rPr lang="en-US" sz="2400" dirty="0">
                <a:ea typeface="ＭＳ Ｐゴシック" panose="020B0600070205080204" pitchFamily="34" charset="-128"/>
              </a:rPr>
              <a:t>belong to more than one cluster.</a:t>
            </a:r>
          </a:p>
          <a:p>
            <a:pPr lvl="1"/>
            <a:r>
              <a:rPr lang="en-US" sz="2200" dirty="0">
                <a:ea typeface="ＭＳ Ｐゴシック" panose="020B0600070205080204" pitchFamily="34" charset="-128"/>
              </a:rPr>
              <a:t>Makes more sense for applications like creating </a:t>
            </a:r>
            <a:r>
              <a:rPr lang="en-US" sz="2200" dirty="0" err="1">
                <a:ea typeface="ＭＳ Ｐゴシック" panose="020B0600070205080204" pitchFamily="34" charset="-128"/>
              </a:rPr>
              <a:t>browsable</a:t>
            </a:r>
            <a:r>
              <a:rPr lang="en-US" sz="2200" dirty="0">
                <a:ea typeface="ＭＳ Ｐゴシック" panose="020B0600070205080204" pitchFamily="34" charset="-128"/>
              </a:rPr>
              <a:t> hierarchies</a:t>
            </a:r>
          </a:p>
          <a:p>
            <a:pPr lvl="1"/>
            <a:r>
              <a:rPr lang="en-US" sz="2200" dirty="0">
                <a:ea typeface="ＭＳ Ｐゴシック" panose="020B0600070205080204" pitchFamily="34" charset="-128"/>
              </a:rPr>
              <a:t>You may want to put a pair of </a:t>
            </a:r>
            <a:r>
              <a:rPr lang="en-US" sz="2200" dirty="0" smtClean="0">
                <a:ea typeface="ＭＳ Ｐゴシック" panose="020B0600070205080204" pitchFamily="34" charset="-128"/>
              </a:rPr>
              <a:t>points in </a:t>
            </a:r>
            <a:r>
              <a:rPr lang="en-US" sz="2200" dirty="0">
                <a:ea typeface="ＭＳ Ｐゴシック" panose="020B0600070205080204" pitchFamily="34" charset="-128"/>
              </a:rPr>
              <a:t>two </a:t>
            </a:r>
            <a:r>
              <a:rPr lang="en-US" sz="2200" dirty="0" smtClean="0">
                <a:ea typeface="ＭＳ Ｐゴシック" panose="020B0600070205080204" pitchFamily="34" charset="-128"/>
              </a:rPr>
              <a:t>clusters</a:t>
            </a:r>
            <a:endParaRPr lang="en-US" sz="2200" dirty="0">
              <a:ea typeface="ＭＳ Ｐゴシック" panose="020B0600070205080204" pitchFamily="34" charset="-128"/>
            </a:endParaRPr>
          </a:p>
          <a:p>
            <a:pPr lvl="1"/>
            <a:r>
              <a:rPr lang="en-US" sz="2200" dirty="0">
                <a:ea typeface="ＭＳ Ｐゴシック" panose="020B0600070205080204" pitchFamily="34" charset="-128"/>
              </a:rPr>
              <a:t>You can only do that with a soft clustering approach.</a:t>
            </a: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26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5231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 (fuzzy) clustering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Hard clustering: Every object may belong to exactly one cluster.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Soft </a:t>
            </a:r>
            <a:r>
              <a:rPr lang="en-US" dirty="0"/>
              <a:t>clustering: Objects may belong to several clusters with a fractional degree of membership in each.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Example</a:t>
            </a:r>
            <a:r>
              <a:rPr lang="en-US" dirty="0"/>
              <a:t>: Fuzzy c-means (FCM) algorithm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27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6467" y="3049694"/>
            <a:ext cx="59436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10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 (fuzzy) clustering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28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3403"/>
          <a:stretch/>
        </p:blipFill>
        <p:spPr>
          <a:xfrm>
            <a:off x="923026" y="1777041"/>
            <a:ext cx="10368951" cy="4171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00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clustering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Decompose data objects into several levels of nested partitioning (tree of clusters), called a </a:t>
            </a:r>
            <a:r>
              <a:rPr lang="en-US" dirty="0" err="1">
                <a:solidFill>
                  <a:srgbClr val="FF0000"/>
                </a:solidFill>
              </a:rPr>
              <a:t>dendrogram</a:t>
            </a:r>
            <a:r>
              <a:rPr lang="en-US" dirty="0">
                <a:solidFill>
                  <a:srgbClr val="FF0000"/>
                </a:solidFill>
              </a:rPr>
              <a:t>. </a:t>
            </a:r>
            <a:endParaRPr lang="en-US" dirty="0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</a:t>
            </a:r>
            <a:r>
              <a:rPr lang="en-US" dirty="0"/>
              <a:t>Shows the inner structure of each </a:t>
            </a:r>
            <a:r>
              <a:rPr lang="en-US" dirty="0" smtClean="0"/>
              <a:t>cluster</a:t>
            </a:r>
          </a:p>
          <a:p>
            <a:pPr>
              <a:buFont typeface="Wingdings" panose="05000000000000000000" pitchFamily="2" charset="2"/>
              <a:buChar char="q"/>
            </a:pP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29</a:t>
            </a:fld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083" y="2859194"/>
            <a:ext cx="100584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31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533" y="482398"/>
            <a:ext cx="10058400" cy="729827"/>
          </a:xfrm>
        </p:spPr>
        <p:txBody>
          <a:bodyPr/>
          <a:lstStyle/>
          <a:p>
            <a:r>
              <a:rPr lang="en-US" dirty="0"/>
              <a:t>capability of grouping similar objects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077" y="1666670"/>
            <a:ext cx="8778982" cy="4558527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7191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</a:t>
            </a:r>
            <a:r>
              <a:rPr lang="en-US" dirty="0" smtClean="0"/>
              <a:t>clustering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Does not require the number of clusters k in advance.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Clustering </a:t>
            </a:r>
            <a:r>
              <a:rPr lang="en-US" dirty="0"/>
              <a:t>obtained by cutting the </a:t>
            </a:r>
            <a:r>
              <a:rPr lang="en-US" dirty="0" err="1"/>
              <a:t>dendrogram</a:t>
            </a:r>
            <a:r>
              <a:rPr lang="en-US" dirty="0"/>
              <a:t> at a desired level. 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30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2933" y="2714943"/>
            <a:ext cx="3452812" cy="287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clustering: Approaches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31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8857"/>
          <a:stretch/>
        </p:blipFill>
        <p:spPr>
          <a:xfrm>
            <a:off x="1097280" y="1845734"/>
            <a:ext cx="9926320" cy="3799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22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sz="3200" dirty="0" smtClean="0"/>
          </a:p>
          <a:p>
            <a:pPr algn="ctr"/>
            <a:endParaRPr lang="en-US" sz="3200" dirty="0"/>
          </a:p>
          <a:p>
            <a:pPr algn="ctr"/>
            <a:endParaRPr lang="en-US" sz="3200" dirty="0" smtClean="0"/>
          </a:p>
          <a:p>
            <a:pPr algn="ctr"/>
            <a:endParaRPr lang="en-US" sz="3200" dirty="0"/>
          </a:p>
          <a:p>
            <a:pPr algn="ctr"/>
            <a:r>
              <a:rPr lang="en-US" sz="5400" b="1" dirty="0" smtClean="0"/>
              <a:t>Application in Health </a:t>
            </a:r>
            <a:endParaRPr lang="fa-IR" sz="54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32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4385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77801"/>
            <a:ext cx="10058400" cy="1667934"/>
          </a:xfrm>
        </p:spPr>
        <p:txBody>
          <a:bodyPr>
            <a:normAutofit/>
          </a:bodyPr>
          <a:lstStyle/>
          <a:p>
            <a:r>
              <a:rPr lang="en-US" sz="4000" b="1" dirty="0"/>
              <a:t>The Application of Unsupervised Clustering Methods to Alzheimer’s Disease</a:t>
            </a:r>
            <a:br>
              <a:rPr lang="en-US" sz="4000" b="1" dirty="0"/>
            </a:br>
            <a:endParaRPr lang="fa-I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fa-IR" dirty="0" smtClean="0"/>
          </a:p>
          <a:p>
            <a:endParaRPr lang="fa-IR" dirty="0"/>
          </a:p>
          <a:p>
            <a:endParaRPr lang="fa-IR" dirty="0" smtClean="0"/>
          </a:p>
          <a:p>
            <a:endParaRPr lang="fa-IR" dirty="0"/>
          </a:p>
          <a:p>
            <a:endParaRPr lang="fa-IR" dirty="0" smtClean="0"/>
          </a:p>
          <a:p>
            <a:endParaRPr lang="fa-IR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sz="1100" dirty="0" err="1">
                <a:cs typeface="+mj-cs"/>
              </a:rPr>
              <a:t>Alashwal</a:t>
            </a:r>
            <a:r>
              <a:rPr lang="en-US" sz="1100" dirty="0">
                <a:cs typeface="+mj-cs"/>
              </a:rPr>
              <a:t> H, El Halaby M, Crouse JJ, </a:t>
            </a:r>
            <a:r>
              <a:rPr lang="en-US" sz="1100" dirty="0" err="1">
                <a:cs typeface="+mj-cs"/>
              </a:rPr>
              <a:t>Abdalla</a:t>
            </a:r>
            <a:r>
              <a:rPr lang="en-US" sz="1100" dirty="0">
                <a:cs typeface="+mj-cs"/>
              </a:rPr>
              <a:t> A and </a:t>
            </a:r>
            <a:r>
              <a:rPr lang="en-US" sz="1100" dirty="0" err="1">
                <a:cs typeface="+mj-cs"/>
              </a:rPr>
              <a:t>Moustafa</a:t>
            </a:r>
            <a:r>
              <a:rPr lang="en-US" sz="1100" dirty="0">
                <a:cs typeface="+mj-cs"/>
              </a:rPr>
              <a:t> AA (2019) The Application of Unsupervised Clustering Methods to Alzheimer’s Disease. </a:t>
            </a:r>
            <a:r>
              <a:rPr lang="en-US" sz="1100" i="1" dirty="0">
                <a:cs typeface="+mj-cs"/>
              </a:rPr>
              <a:t>Front. </a:t>
            </a:r>
            <a:r>
              <a:rPr lang="en-US" sz="1100" i="1" dirty="0" err="1">
                <a:cs typeface="+mj-cs"/>
              </a:rPr>
              <a:t>Comput</a:t>
            </a:r>
            <a:r>
              <a:rPr lang="en-US" sz="1100" i="1" dirty="0">
                <a:cs typeface="+mj-cs"/>
              </a:rPr>
              <a:t>. </a:t>
            </a:r>
            <a:r>
              <a:rPr lang="en-US" sz="1100" i="1" dirty="0" err="1">
                <a:cs typeface="+mj-cs"/>
              </a:rPr>
              <a:t>Neurosci</a:t>
            </a:r>
            <a:r>
              <a:rPr lang="en-US" sz="1100" i="1" dirty="0">
                <a:cs typeface="+mj-cs"/>
              </a:rPr>
              <a:t>.</a:t>
            </a:r>
            <a:r>
              <a:rPr lang="en-US" sz="1100" dirty="0">
                <a:cs typeface="+mj-cs"/>
              </a:rPr>
              <a:t> 13:31. </a:t>
            </a:r>
            <a:r>
              <a:rPr lang="en-US" sz="1100" dirty="0" err="1">
                <a:cs typeface="+mj-cs"/>
              </a:rPr>
              <a:t>doi</a:t>
            </a:r>
            <a:r>
              <a:rPr lang="en-US" sz="1100" dirty="0">
                <a:cs typeface="+mj-cs"/>
              </a:rPr>
              <a:t>: 10.3389/fncom.2019.00031</a:t>
            </a:r>
            <a:endParaRPr lang="en-US" sz="1100" dirty="0" smtClean="0">
              <a:cs typeface="+mj-cs"/>
            </a:endParaRPr>
          </a:p>
          <a:p>
            <a:endParaRPr lang="fa-IR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33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9444" y="1964265"/>
            <a:ext cx="5894071" cy="308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64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97280" y="286603"/>
            <a:ext cx="9424924" cy="402272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34</a:t>
            </a:fld>
            <a:endParaRPr lang="fa-IR"/>
          </a:p>
        </p:txBody>
      </p:sp>
      <p:sp>
        <p:nvSpPr>
          <p:cNvPr id="8" name="TextBox 7"/>
          <p:cNvSpPr txBox="1"/>
          <p:nvPr/>
        </p:nvSpPr>
        <p:spPr>
          <a:xfrm>
            <a:off x="1007533" y="5245815"/>
            <a:ext cx="909441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dirty="0"/>
              <a:t>The purpose of this study was to identify cost change patterns of patients with end-stage renal disease (ESRD) who initiated hemodialysis (HD) by applying different clustering methods.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4444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35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962" y="201936"/>
            <a:ext cx="97345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55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8"/>
            <a:ext cx="3200400" cy="4865915"/>
          </a:xfrm>
        </p:spPr>
        <p:txBody>
          <a:bodyPr>
            <a:noAutofit/>
          </a:bodyPr>
          <a:lstStyle/>
          <a:p>
            <a:r>
              <a:rPr lang="en-US" sz="3200" dirty="0"/>
              <a:t>Clustering of </a:t>
            </a:r>
            <a:r>
              <a:rPr lang="en-US" sz="3200" dirty="0">
                <a:solidFill>
                  <a:srgbClr val="0070C0"/>
                </a:solidFill>
              </a:rPr>
              <a:t>Health-Related Behavior Patterns </a:t>
            </a:r>
            <a:r>
              <a:rPr lang="en-US" sz="3200" dirty="0"/>
              <a:t>and </a:t>
            </a:r>
            <a:r>
              <a:rPr lang="en-US" sz="3200" dirty="0">
                <a:solidFill>
                  <a:srgbClr val="0070C0"/>
                </a:solidFill>
              </a:rPr>
              <a:t>Demographics. </a:t>
            </a:r>
            <a:r>
              <a:rPr lang="en-US" sz="3200" dirty="0" smtClean="0"/>
              <a:t>Results </a:t>
            </a:r>
            <a:r>
              <a:rPr lang="en-US" sz="3200" dirty="0"/>
              <a:t>From the </a:t>
            </a:r>
            <a:r>
              <a:rPr lang="en-US" sz="3200" b="1" dirty="0"/>
              <a:t>Population-Based KORA S4/F4 Cohort Study</a:t>
            </a:r>
            <a:endParaRPr lang="fa-IR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>
                <a:hlinkClick r:id="rId2"/>
              </a:rPr>
              <a:t>https://</a:t>
            </a:r>
            <a:r>
              <a:rPr lang="en-US" sz="1600" dirty="0" smtClean="0">
                <a:hlinkClick r:id="rId2"/>
              </a:rPr>
              <a:t>www.frontiersin.org/articles/10.3389/fpubh.2018.00387/full</a:t>
            </a:r>
            <a:endParaRPr lang="en-US" sz="1600" dirty="0" smtClean="0"/>
          </a:p>
          <a:p>
            <a:endParaRPr lang="fa-IR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36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2735" y="1105990"/>
            <a:ext cx="6307969" cy="535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95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37</a:t>
            </a:fld>
            <a:endParaRPr lang="fa-IR"/>
          </a:p>
        </p:txBody>
      </p:sp>
      <p:pic>
        <p:nvPicPr>
          <p:cNvPr id="4098" name="Picture 2" descr="https://www.frontiersin.org/files/Articles/435902/fpubh-06-00387-HTML/image_m/fpubh-06-00387-g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833" y="730295"/>
            <a:ext cx="7286625" cy="498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46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Other studies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Phenotypic Clustering of Patients With Newly Diagnosed Coronary Artery Disease Using Cardiovascular Magnetic Resonance and Coronary Computed Tomography Angiography</a:t>
            </a:r>
            <a:endParaRPr lang="en-US" b="1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://pubmed.ncbi.nlm.nih.gov/34869675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r>
              <a:rPr lang="en-US" b="1" dirty="0"/>
              <a:t>Multi-scale semi-supervised clustering of brain images: Deriving disease </a:t>
            </a:r>
            <a:r>
              <a:rPr lang="en-US" b="1" dirty="0" smtClean="0"/>
              <a:t>subtypes</a:t>
            </a:r>
          </a:p>
          <a:p>
            <a:r>
              <a:rPr lang="en-US" sz="1600" b="1" u="sng" dirty="0">
                <a:solidFill>
                  <a:schemeClr val="accent1">
                    <a:lumMod val="75000"/>
                  </a:schemeClr>
                </a:solidFill>
                <a:hlinkClick r:id="rId3"/>
              </a:rPr>
              <a:t>https://pubmed.ncbi.nlm.nih.gov/34818611</a:t>
            </a:r>
            <a:r>
              <a:rPr lang="en-US" sz="1600" b="1" u="sng" dirty="0" smtClean="0">
                <a:solidFill>
                  <a:schemeClr val="accent1">
                    <a:lumMod val="75000"/>
                  </a:schemeClr>
                </a:solidFill>
                <a:hlinkClick r:id="rId3"/>
              </a:rPr>
              <a:t>/</a:t>
            </a:r>
            <a:endParaRPr lang="en-US" sz="1600" b="1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1600" b="1" dirty="0"/>
              <a:t>Assessing reproducibility and utility of clustering of patients with type 2 diabetes and established CV disease (SAVOR -TIMI 53 trial) </a:t>
            </a:r>
          </a:p>
          <a:p>
            <a:r>
              <a:rPr lang="en-US" sz="1600" b="1" u="sng" dirty="0">
                <a:solidFill>
                  <a:schemeClr val="accent1">
                    <a:lumMod val="75000"/>
                  </a:schemeClr>
                </a:solidFill>
                <a:hlinkClick r:id="rId4"/>
              </a:rPr>
              <a:t>https://pubmed.ncbi.nlm.nih.gov/34797832</a:t>
            </a:r>
            <a:r>
              <a:rPr lang="en-US" sz="1600" b="1" u="sng" dirty="0" smtClean="0">
                <a:solidFill>
                  <a:schemeClr val="accent1">
                    <a:lumMod val="75000"/>
                  </a:schemeClr>
                </a:solidFill>
                <a:hlinkClick r:id="rId4"/>
              </a:rPr>
              <a:t>/</a:t>
            </a:r>
            <a:endParaRPr lang="en-US" sz="1600" b="1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1600" b="1" dirty="0"/>
              <a:t>A novel cluster detection of COVID-19 patients and medical disease conditions using improved evolutionary clustering algorithm star </a:t>
            </a:r>
          </a:p>
          <a:p>
            <a:r>
              <a:rPr lang="en-US" sz="1600" b="1" u="sng" dirty="0">
                <a:solidFill>
                  <a:schemeClr val="accent1">
                    <a:lumMod val="75000"/>
                  </a:schemeClr>
                </a:solidFill>
              </a:rPr>
              <a:t>https://pubmed.ncbi.nlm.nih.gov/34598065/</a:t>
            </a:r>
          </a:p>
          <a:p>
            <a:endParaRPr lang="en-US" sz="1600" b="1" u="sng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 smtClean="0"/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38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3603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Collaboration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39</a:t>
            </a:fld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96"/>
          <a:stretch/>
        </p:blipFill>
        <p:spPr>
          <a:xfrm>
            <a:off x="6032714" y="1889760"/>
            <a:ext cx="5679654" cy="3805646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097280" y="1889760"/>
            <a:ext cx="4746171" cy="4345094"/>
          </a:xfrm>
        </p:spPr>
        <p:txBody>
          <a:bodyPr/>
          <a:lstStyle/>
          <a:p>
            <a:r>
              <a:rPr lang="en-US" dirty="0" smtClean="0">
                <a:cs typeface="+mj-cs"/>
                <a:hlinkClick r:id="rId3"/>
              </a:rPr>
              <a:t>Dorri.sara@gmail.com</a:t>
            </a:r>
            <a:endParaRPr lang="en-US" dirty="0" smtClean="0">
              <a:cs typeface="+mj-cs"/>
            </a:endParaRPr>
          </a:p>
          <a:p>
            <a:endParaRPr lang="en-US" dirty="0">
              <a:cs typeface="+mj-cs"/>
            </a:endParaRPr>
          </a:p>
          <a:p>
            <a:r>
              <a:rPr lang="en-US" dirty="0" smtClean="0">
                <a:cs typeface="+mj-cs"/>
              </a:rPr>
              <a:t>0313792-5213</a:t>
            </a:r>
          </a:p>
          <a:p>
            <a:r>
              <a:rPr lang="en-US" dirty="0" smtClean="0">
                <a:cs typeface="+mj-cs"/>
              </a:rPr>
              <a:t>09363109673</a:t>
            </a:r>
          </a:p>
          <a:p>
            <a:endParaRPr lang="fa-IR" dirty="0" smtClean="0">
              <a:cs typeface="+mj-cs"/>
            </a:endParaRPr>
          </a:p>
          <a:p>
            <a:pPr algn="r"/>
            <a:r>
              <a:rPr lang="fa-IR" dirty="0" smtClean="0">
                <a:cs typeface="+mj-cs"/>
              </a:rPr>
              <a:t>دانشکده مدیرت و اطلاع رسانی پزشکی،</a:t>
            </a:r>
            <a:endParaRPr lang="en-US" dirty="0">
              <a:cs typeface="+mj-cs"/>
            </a:endParaRPr>
          </a:p>
          <a:p>
            <a:pPr algn="r"/>
            <a:r>
              <a:rPr lang="fa-IR" dirty="0" smtClean="0">
                <a:cs typeface="+mj-cs"/>
              </a:rPr>
              <a:t>مرکز تحقیقات فناوری در امور سلامت</a:t>
            </a:r>
          </a:p>
          <a:p>
            <a:pPr algn="r"/>
            <a:r>
              <a:rPr lang="fa-IR" dirty="0" smtClean="0">
                <a:cs typeface="+mj-cs"/>
              </a:rPr>
              <a:t>گروه فناوری اطلاعات سلامت</a:t>
            </a:r>
            <a:endParaRPr lang="fa-IR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9303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Clustering</a:t>
            </a:r>
            <a:endParaRPr lang="fa-I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Clustering groups “unlabeled” data into “Clusters” of similar inputs.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Unsupervised: no </a:t>
            </a:r>
            <a:r>
              <a:rPr lang="en-US" dirty="0"/>
              <a:t>predefined classes (i.e., learning by observations </a:t>
            </a:r>
            <a:r>
              <a:rPr lang="en-US" dirty="0" smtClean="0"/>
              <a:t>vs. learning </a:t>
            </a:r>
            <a:r>
              <a:rPr lang="en-US" dirty="0"/>
              <a:t>by examples: supervised)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We find cluster then labeled them…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lvl="1"/>
            <a:r>
              <a:rPr lang="en-US" dirty="0" smtClean="0"/>
              <a:t>Are clusters well-separated?</a:t>
            </a:r>
          </a:p>
          <a:p>
            <a:pPr lvl="1"/>
            <a:r>
              <a:rPr lang="en-US" dirty="0" smtClean="0"/>
              <a:t>Are clusters linearly separated?(difficulty)</a:t>
            </a:r>
          </a:p>
          <a:p>
            <a:pPr lvl="1"/>
            <a:r>
              <a:rPr lang="en-US" dirty="0" smtClean="0"/>
              <a:t>Overlaps/ complicated shapes</a:t>
            </a:r>
          </a:p>
          <a:p>
            <a:endParaRPr lang="en-US" dirty="0" smtClean="0"/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4492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en-US" b="1" dirty="0" smtClean="0"/>
              <a:t>“</a:t>
            </a:r>
            <a:r>
              <a:rPr lang="fa-IR" b="1" dirty="0" smtClean="0"/>
              <a:t>اختلاف </a:t>
            </a:r>
            <a:r>
              <a:rPr lang="fa-IR" b="1" dirty="0"/>
              <a:t>کردن در چگونگی و </a:t>
            </a:r>
            <a:r>
              <a:rPr lang="fa-IR" b="1" dirty="0" smtClean="0"/>
              <a:t>شکل فیل</a:t>
            </a:r>
            <a:r>
              <a:rPr lang="en-US" b="1" dirty="0" smtClean="0"/>
              <a:t>”</a:t>
            </a:r>
            <a:endParaRPr lang="fa-IR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933" y="2046024"/>
            <a:ext cx="4572000" cy="3571875"/>
          </a:xfrm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1985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cluster analysis?</a:t>
            </a:r>
            <a:r>
              <a:rPr lang="fa-IR" dirty="0"/>
              <a:t/>
            </a:r>
            <a:br>
              <a:rPr lang="fa-IR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FF0000"/>
                </a:solidFill>
              </a:rPr>
              <a:t>Cluster: </a:t>
            </a:r>
            <a:r>
              <a:rPr lang="en-US" sz="2000" dirty="0">
                <a:solidFill>
                  <a:schemeClr val="tx1"/>
                </a:solidFill>
              </a:rPr>
              <a:t>A collection of data objects</a:t>
            </a:r>
            <a:br>
              <a:rPr lang="en-US" sz="2000" dirty="0">
                <a:solidFill>
                  <a:schemeClr val="tx1"/>
                </a:solidFill>
              </a:rPr>
            </a:br>
            <a:endParaRPr lang="en-US" sz="2000" dirty="0">
              <a:solidFill>
                <a:schemeClr val="tx1"/>
              </a:solidFill>
            </a:endParaRPr>
          </a:p>
          <a:p>
            <a:pPr lvl="3"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/>
                </a:solidFill>
              </a:rPr>
              <a:t>similar </a:t>
            </a:r>
            <a:r>
              <a:rPr lang="en-US" sz="2000" dirty="0">
                <a:solidFill>
                  <a:schemeClr val="tx1"/>
                </a:solidFill>
              </a:rPr>
              <a:t>(or related) to one another in the same group: high intra-class </a:t>
            </a:r>
            <a:r>
              <a:rPr lang="en-US" sz="2000" dirty="0" smtClean="0">
                <a:solidFill>
                  <a:schemeClr val="tx1"/>
                </a:solidFill>
              </a:rPr>
              <a:t>similarity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dissimilar (or unrelated) to the objects in other groups: low inter-class </a:t>
            </a:r>
            <a:r>
              <a:rPr lang="en-US" sz="2000" dirty="0" smtClean="0">
                <a:solidFill>
                  <a:schemeClr val="tx1"/>
                </a:solidFill>
              </a:rPr>
              <a:t>similarity</a:t>
            </a:r>
          </a:p>
          <a:p>
            <a:pPr lvl="3">
              <a:buFont typeface="Wingdings" panose="05000000000000000000" pitchFamily="2" charset="2"/>
              <a:buChar char="ü"/>
            </a:pPr>
            <a:endParaRPr lang="en-US" sz="2000" dirty="0" smtClean="0">
              <a:solidFill>
                <a:schemeClr val="tx1"/>
              </a:solidFill>
            </a:endParaRPr>
          </a:p>
          <a:p>
            <a:pPr lvl="2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1"/>
                </a:solidFill>
              </a:rPr>
              <a:t>Cluster analysis (or clustering, data segmentation, </a:t>
            </a:r>
            <a:r>
              <a:rPr lang="en-US" sz="2000" dirty="0" smtClean="0">
                <a:solidFill>
                  <a:schemeClr val="tx1"/>
                </a:solidFill>
              </a:rPr>
              <a:t>...)</a:t>
            </a:r>
          </a:p>
          <a:p>
            <a:pPr lvl="4">
              <a:buFont typeface="Arial" panose="020B07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Finding </a:t>
            </a:r>
            <a:r>
              <a:rPr lang="en-US" sz="2000" dirty="0">
                <a:solidFill>
                  <a:schemeClr val="tx1"/>
                </a:solidFill>
              </a:rPr>
              <a:t>similarities between data </a:t>
            </a:r>
            <a:r>
              <a:rPr lang="en-US" sz="2000" dirty="0" smtClean="0">
                <a:solidFill>
                  <a:schemeClr val="tx1"/>
                </a:solidFill>
              </a:rPr>
              <a:t>according</a:t>
            </a:r>
          </a:p>
          <a:p>
            <a:pPr marL="749808" lvl="4" indent="0">
              <a:buNone/>
            </a:pP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to the characteristics found in the data </a:t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>and grouping similar data objects into clusters</a:t>
            </a:r>
            <a:endParaRPr lang="fa-IR" sz="2000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6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406" y="3136530"/>
            <a:ext cx="4086077" cy="273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73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applications</a:t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400" dirty="0" smtClean="0"/>
              <a:t>As </a:t>
            </a:r>
            <a:r>
              <a:rPr lang="en-US" sz="2400" dirty="0"/>
              <a:t>a </a:t>
            </a:r>
            <a:r>
              <a:rPr lang="en-US" sz="2400" dirty="0">
                <a:solidFill>
                  <a:schemeClr val="hlink"/>
                </a:solidFill>
              </a:rPr>
              <a:t>stand-alone tool</a:t>
            </a:r>
            <a:r>
              <a:rPr lang="en-US" sz="2400" dirty="0"/>
              <a:t> to get insight into data distribution </a:t>
            </a:r>
          </a:p>
          <a:p>
            <a:pPr lvl="1"/>
            <a:r>
              <a:rPr lang="en-US" sz="2400" dirty="0"/>
              <a:t>As a </a:t>
            </a:r>
            <a:r>
              <a:rPr lang="en-US" sz="2400" dirty="0">
                <a:solidFill>
                  <a:schemeClr val="hlink"/>
                </a:solidFill>
              </a:rPr>
              <a:t>preprocessing step</a:t>
            </a:r>
            <a:r>
              <a:rPr lang="en-US" sz="2400" dirty="0"/>
              <a:t> for other </a:t>
            </a:r>
            <a:r>
              <a:rPr lang="en-US" sz="2400" dirty="0" smtClean="0"/>
              <a:t>algorithms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140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sz="4400" dirty="0" smtClean="0"/>
          </a:p>
          <a:p>
            <a:pPr algn="ctr"/>
            <a:endParaRPr lang="en-US" sz="4400" dirty="0"/>
          </a:p>
          <a:p>
            <a:pPr algn="ctr"/>
            <a:endParaRPr lang="en-US" sz="4400" dirty="0" smtClean="0"/>
          </a:p>
          <a:p>
            <a:pPr algn="ctr"/>
            <a:r>
              <a:rPr lang="en-US" sz="4400" b="1" dirty="0" smtClean="0"/>
              <a:t>Examples</a:t>
            </a:r>
            <a:endParaRPr lang="fa-IR" sz="44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7563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814" y="406400"/>
            <a:ext cx="10058400" cy="856827"/>
          </a:xfrm>
        </p:spPr>
        <p:txBody>
          <a:bodyPr>
            <a:normAutofit/>
          </a:bodyPr>
          <a:lstStyle/>
          <a:p>
            <a:r>
              <a:rPr lang="en-US" dirty="0" smtClean="0"/>
              <a:t>Example</a:t>
            </a:r>
            <a:r>
              <a:rPr lang="en-US" dirty="0"/>
              <a:t>: customer segmentation</a:t>
            </a:r>
            <a:endParaRPr lang="fa-IR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2" b="12727"/>
          <a:stretch/>
        </p:blipFill>
        <p:spPr>
          <a:xfrm>
            <a:off x="1828801" y="1834586"/>
            <a:ext cx="8130924" cy="405384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r>
              <a:rPr lang="en-US" smtClean="0"/>
              <a:t>Dorri.sara@gmail.com                                                                                                                                                   Clustering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A9429-AEDB-485B-BAB2-4CD3A5E5FB5D}" type="slidenum">
              <a:rPr lang="fa-IR" smtClean="0"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4084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842</TotalTime>
  <Words>1043</Words>
  <Application>Microsoft Office PowerPoint</Application>
  <PresentationFormat>Widescreen</PresentationFormat>
  <Paragraphs>255</Paragraphs>
  <Slides>39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51" baseType="lpstr">
      <vt:lpstr>ＭＳ Ｐゴシック</vt:lpstr>
      <vt:lpstr>Arial</vt:lpstr>
      <vt:lpstr>Calibri</vt:lpstr>
      <vt:lpstr>Calibri Light</vt:lpstr>
      <vt:lpstr>Cambria Math</vt:lpstr>
      <vt:lpstr>Gulim</vt:lpstr>
      <vt:lpstr>Tahoma</vt:lpstr>
      <vt:lpstr>Times New Roman</vt:lpstr>
      <vt:lpstr>Wingdings</vt:lpstr>
      <vt:lpstr>Custom Design</vt:lpstr>
      <vt:lpstr>Retrospect</vt:lpstr>
      <vt:lpstr>SmartDraw</vt:lpstr>
      <vt:lpstr>Clustering   </vt:lpstr>
      <vt:lpstr>PowerPoint Presentation</vt:lpstr>
      <vt:lpstr>capability of grouping similar objects</vt:lpstr>
      <vt:lpstr>Clustering</vt:lpstr>
      <vt:lpstr>“اختلاف کردن در چگونگی و شکل فیل”</vt:lpstr>
      <vt:lpstr>What is cluster analysis? </vt:lpstr>
      <vt:lpstr>Typical applications </vt:lpstr>
      <vt:lpstr>PowerPoint Presentation</vt:lpstr>
      <vt:lpstr>Example: customer segmentation</vt:lpstr>
      <vt:lpstr>Example: image segmentation</vt:lpstr>
      <vt:lpstr>Example: Information Retrieval</vt:lpstr>
      <vt:lpstr>Example: Outlier Detection</vt:lpstr>
      <vt:lpstr>Example: Spam filter </vt:lpstr>
      <vt:lpstr>Clustering Algorithms </vt:lpstr>
      <vt:lpstr>What could “similar” mean?</vt:lpstr>
      <vt:lpstr>Dissimilarity/Similarity metrics</vt:lpstr>
      <vt:lpstr>Manhattan distance</vt:lpstr>
      <vt:lpstr>Minkowski distance</vt:lpstr>
      <vt:lpstr>PowerPoint Presentation</vt:lpstr>
      <vt:lpstr>Number of clusters</vt:lpstr>
      <vt:lpstr>PowerPoint Presentation</vt:lpstr>
      <vt:lpstr>K-means Algorithm</vt:lpstr>
      <vt:lpstr>An Example of K-Means Clustering</vt:lpstr>
      <vt:lpstr>PowerPoint Presentation</vt:lpstr>
      <vt:lpstr>K-Medoids</vt:lpstr>
      <vt:lpstr>Hard vs. soft clustering</vt:lpstr>
      <vt:lpstr>Soft (fuzzy) clustering</vt:lpstr>
      <vt:lpstr>Soft (fuzzy) clustering</vt:lpstr>
      <vt:lpstr>Hierarchical clustering</vt:lpstr>
      <vt:lpstr>Hierarchical clustering</vt:lpstr>
      <vt:lpstr>Hierarchical clustering: Approaches</vt:lpstr>
      <vt:lpstr>PowerPoint Presentation</vt:lpstr>
      <vt:lpstr>The Application of Unsupervised Clustering Methods to Alzheimer’s Disease </vt:lpstr>
      <vt:lpstr>PowerPoint Presentation</vt:lpstr>
      <vt:lpstr>PowerPoint Presentation</vt:lpstr>
      <vt:lpstr>Clustering of Health-Related Behavior Patterns and Demographics. Results From the Population-Based KORA S4/F4 Cohort Study</vt:lpstr>
      <vt:lpstr>PowerPoint Presentation</vt:lpstr>
      <vt:lpstr>Other studies</vt:lpstr>
      <vt:lpstr>Collaboration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MNGIT10-37</dc:creator>
  <cp:lastModifiedBy>Reviewer</cp:lastModifiedBy>
  <cp:revision>57</cp:revision>
  <dcterms:created xsi:type="dcterms:W3CDTF">2022-01-09T10:31:54Z</dcterms:created>
  <dcterms:modified xsi:type="dcterms:W3CDTF">2024-10-23T04:39:21Z</dcterms:modified>
</cp:coreProperties>
</file>