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62" r:id="rId3"/>
    <p:sldId id="259" r:id="rId4"/>
    <p:sldId id="263" r:id="rId5"/>
    <p:sldId id="266" r:id="rId6"/>
    <p:sldId id="267" r:id="rId7"/>
    <p:sldId id="268" r:id="rId8"/>
    <p:sldId id="269" r:id="rId9"/>
    <p:sldId id="265" r:id="rId10"/>
    <p:sldId id="271" r:id="rId11"/>
    <p:sldId id="272" r:id="rId12"/>
    <p:sldId id="287" r:id="rId13"/>
    <p:sldId id="274" r:id="rId14"/>
    <p:sldId id="289" r:id="rId15"/>
    <p:sldId id="275" r:id="rId16"/>
    <p:sldId id="277" r:id="rId17"/>
    <p:sldId id="278" r:id="rId18"/>
    <p:sldId id="286" r:id="rId19"/>
    <p:sldId id="283" r:id="rId20"/>
    <p:sldId id="284" r:id="rId21"/>
    <p:sldId id="285" r:id="rId2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FFEC58E-BAF8-425C-8144-0D6A8EB77C17}">
          <p14:sldIdLst>
            <p14:sldId id="256"/>
            <p14:sldId id="262"/>
            <p14:sldId id="259"/>
            <p14:sldId id="263"/>
            <p14:sldId id="266"/>
            <p14:sldId id="267"/>
            <p14:sldId id="268"/>
            <p14:sldId id="269"/>
            <p14:sldId id="265"/>
            <p14:sldId id="271"/>
            <p14:sldId id="272"/>
            <p14:sldId id="287"/>
            <p14:sldId id="274"/>
            <p14:sldId id="289"/>
            <p14:sldId id="275"/>
            <p14:sldId id="277"/>
            <p14:sldId id="278"/>
            <p14:sldId id="286"/>
            <p14:sldId id="283"/>
            <p14:sldId id="284"/>
            <p14:sldId id="28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BDFF"/>
    <a:srgbClr val="5DD5FF"/>
    <a:srgbClr val="FF9933"/>
    <a:srgbClr val="9EFF29"/>
    <a:srgbClr val="003635"/>
    <a:srgbClr val="00217E"/>
    <a:srgbClr val="600000"/>
    <a:srgbClr val="FF8225"/>
    <a:srgbClr val="FF2549"/>
    <a:srgbClr val="FF0D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792" autoAdjust="0"/>
  </p:normalViewPr>
  <p:slideViewPr>
    <p:cSldViewPr snapToGrid="0">
      <p:cViewPr varScale="1">
        <p:scale>
          <a:sx n="76" d="100"/>
          <a:sy n="76" d="100"/>
        </p:scale>
        <p:origin x="1000" y="3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A376FB-9EA2-4197-851B-27BBB8B6C06A}" type="doc">
      <dgm:prSet loTypeId="urn:microsoft.com/office/officeart/2005/8/layout/rings+Icon" loCatId="relationship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4875F657-3A5C-4465-A654-C9FADD0D855D}">
      <dgm:prSet custT="1"/>
      <dgm:spPr/>
      <dgm:t>
        <a:bodyPr/>
        <a:lstStyle/>
        <a:p>
          <a:r>
            <a:rPr lang="fa-IR" sz="1400" dirty="0">
              <a:cs typeface="B Nazanin" panose="00000400000000000000" pitchFamily="2" charset="-78"/>
            </a:rPr>
            <a:t>بانکهای اطلاعاتی </a:t>
          </a:r>
          <a:endParaRPr lang="en-US" sz="1400" dirty="0">
            <a:cs typeface="B Nazanin" panose="00000400000000000000" pitchFamily="2" charset="-78"/>
          </a:endParaRPr>
        </a:p>
      </dgm:t>
    </dgm:pt>
    <dgm:pt modelId="{9D97FB0B-1AF0-4218-9966-1295CE2A1BFB}" type="parTrans" cxnId="{D1321359-07E4-4742-9056-F50DB9458B1C}">
      <dgm:prSet/>
      <dgm:spPr/>
      <dgm:t>
        <a:bodyPr/>
        <a:lstStyle/>
        <a:p>
          <a:endParaRPr lang="en-US" sz="3600">
            <a:cs typeface="B Nazanin" panose="00000400000000000000" pitchFamily="2" charset="-78"/>
          </a:endParaRPr>
        </a:p>
      </dgm:t>
    </dgm:pt>
    <dgm:pt modelId="{F02ECA11-E1E8-488E-B34D-37C556F279E9}" type="sibTrans" cxnId="{D1321359-07E4-4742-9056-F50DB9458B1C}">
      <dgm:prSet/>
      <dgm:spPr/>
      <dgm:t>
        <a:bodyPr/>
        <a:lstStyle/>
        <a:p>
          <a:endParaRPr lang="en-US" sz="3600">
            <a:cs typeface="B Nazanin" panose="00000400000000000000" pitchFamily="2" charset="-78"/>
          </a:endParaRPr>
        </a:p>
      </dgm:t>
    </dgm:pt>
    <dgm:pt modelId="{4C4B45AF-7E0F-4E60-8225-DF6F087FBA82}">
      <dgm:prSet custT="1"/>
      <dgm:spPr/>
      <dgm:t>
        <a:bodyPr/>
        <a:lstStyle/>
        <a:p>
          <a:r>
            <a:rPr lang="fa-IR" sz="1400">
              <a:cs typeface="B Nazanin" panose="00000400000000000000" pitchFamily="2" charset="-78"/>
            </a:rPr>
            <a:t>فايلهای چندرسانه ای (تصاوير متحرک، فايلهای صوتی)</a:t>
          </a:r>
          <a:endParaRPr lang="en-US" sz="1400">
            <a:cs typeface="B Nazanin" panose="00000400000000000000" pitchFamily="2" charset="-78"/>
          </a:endParaRPr>
        </a:p>
      </dgm:t>
    </dgm:pt>
    <dgm:pt modelId="{EA6F817B-887C-40A2-9713-A00AB834C955}" type="parTrans" cxnId="{58604FDD-FDDE-46FE-8173-8CA6EC9673B1}">
      <dgm:prSet/>
      <dgm:spPr/>
      <dgm:t>
        <a:bodyPr/>
        <a:lstStyle/>
        <a:p>
          <a:endParaRPr lang="en-US" sz="3600">
            <a:cs typeface="B Nazanin" panose="00000400000000000000" pitchFamily="2" charset="-78"/>
          </a:endParaRPr>
        </a:p>
      </dgm:t>
    </dgm:pt>
    <dgm:pt modelId="{33ECBA1D-39E4-40DA-8B87-42E68963FD5D}" type="sibTrans" cxnId="{58604FDD-FDDE-46FE-8173-8CA6EC9673B1}">
      <dgm:prSet/>
      <dgm:spPr/>
      <dgm:t>
        <a:bodyPr/>
        <a:lstStyle/>
        <a:p>
          <a:endParaRPr lang="en-US" sz="3600">
            <a:cs typeface="B Nazanin" panose="00000400000000000000" pitchFamily="2" charset="-78"/>
          </a:endParaRPr>
        </a:p>
      </dgm:t>
    </dgm:pt>
    <dgm:pt modelId="{544BA08A-6E9E-423C-A1C3-1A3FD341C79D}">
      <dgm:prSet custT="1"/>
      <dgm:spPr/>
      <dgm:t>
        <a:bodyPr/>
        <a:lstStyle/>
        <a:p>
          <a:r>
            <a:rPr lang="fa-IR" sz="1400" dirty="0">
              <a:cs typeface="B Nazanin" panose="00000400000000000000" pitchFamily="2" charset="-78"/>
            </a:rPr>
            <a:t>اطلاعات متنی و فاقد ساختار</a:t>
          </a:r>
          <a:endParaRPr lang="en-US" sz="1400" dirty="0">
            <a:cs typeface="B Nazanin" panose="00000400000000000000" pitchFamily="2" charset="-78"/>
          </a:endParaRPr>
        </a:p>
      </dgm:t>
    </dgm:pt>
    <dgm:pt modelId="{F37B73ED-3C28-4C92-AAF0-336FF6D9FCA9}" type="parTrans" cxnId="{CA8C50F6-0D66-4F86-8DEF-2DCF3AE12D5A}">
      <dgm:prSet/>
      <dgm:spPr/>
      <dgm:t>
        <a:bodyPr/>
        <a:lstStyle/>
        <a:p>
          <a:endParaRPr lang="en-US" sz="3600">
            <a:cs typeface="B Nazanin" panose="00000400000000000000" pitchFamily="2" charset="-78"/>
          </a:endParaRPr>
        </a:p>
      </dgm:t>
    </dgm:pt>
    <dgm:pt modelId="{523FDECA-2C79-434E-8103-ECA664D8B339}" type="sibTrans" cxnId="{CA8C50F6-0D66-4F86-8DEF-2DCF3AE12D5A}">
      <dgm:prSet/>
      <dgm:spPr/>
      <dgm:t>
        <a:bodyPr/>
        <a:lstStyle/>
        <a:p>
          <a:endParaRPr lang="en-US" sz="3600">
            <a:cs typeface="B Nazanin" panose="00000400000000000000" pitchFamily="2" charset="-78"/>
          </a:endParaRPr>
        </a:p>
      </dgm:t>
    </dgm:pt>
    <dgm:pt modelId="{E18489AB-CB70-4F30-9992-DE3C35550FCA}" type="pres">
      <dgm:prSet presAssocID="{C2A376FB-9EA2-4197-851B-27BBB8B6C06A}" presName="Name0" presStyleCnt="0">
        <dgm:presLayoutVars>
          <dgm:chMax val="7"/>
          <dgm:dir/>
          <dgm:resizeHandles val="exact"/>
        </dgm:presLayoutVars>
      </dgm:prSet>
      <dgm:spPr/>
    </dgm:pt>
    <dgm:pt modelId="{D121BBA3-430C-4FB1-A5F1-AA3AA08E0777}" type="pres">
      <dgm:prSet presAssocID="{C2A376FB-9EA2-4197-851B-27BBB8B6C06A}" presName="ellipse1" presStyleLbl="vennNode1" presStyleIdx="0" presStyleCnt="3" custScaleX="87486" custScaleY="85468" custLinFactNeighborX="22127" custLinFactNeighborY="-11880">
        <dgm:presLayoutVars>
          <dgm:bulletEnabled val="1"/>
        </dgm:presLayoutVars>
      </dgm:prSet>
      <dgm:spPr/>
    </dgm:pt>
    <dgm:pt modelId="{430EDB68-C3B3-4D1D-B14B-4BCC0549EC20}" type="pres">
      <dgm:prSet presAssocID="{C2A376FB-9EA2-4197-851B-27BBB8B6C06A}" presName="ellipse2" presStyleLbl="vennNode1" presStyleIdx="1" presStyleCnt="3" custScaleX="88215" custScaleY="76903" custLinFactNeighborX="-62095" custLinFactNeighborY="-15904">
        <dgm:presLayoutVars>
          <dgm:bulletEnabled val="1"/>
        </dgm:presLayoutVars>
      </dgm:prSet>
      <dgm:spPr/>
    </dgm:pt>
    <dgm:pt modelId="{0B26E8C3-7B4A-41C5-BDEB-735F288473C2}" type="pres">
      <dgm:prSet presAssocID="{C2A376FB-9EA2-4197-851B-27BBB8B6C06A}" presName="ellipse3" presStyleLbl="vennNode1" presStyleIdx="2" presStyleCnt="3" custScaleX="88879" custScaleY="84775" custLinFactNeighborX="-38041" custLinFactNeighborY="51014">
        <dgm:presLayoutVars>
          <dgm:bulletEnabled val="1"/>
        </dgm:presLayoutVars>
      </dgm:prSet>
      <dgm:spPr/>
    </dgm:pt>
  </dgm:ptLst>
  <dgm:cxnLst>
    <dgm:cxn modelId="{21B13714-DBDA-4267-B821-D843FF36B9B3}" type="presOf" srcId="{C2A376FB-9EA2-4197-851B-27BBB8B6C06A}" destId="{E18489AB-CB70-4F30-9992-DE3C35550FCA}" srcOrd="0" destOrd="0" presId="urn:microsoft.com/office/officeart/2005/8/layout/rings+Icon"/>
    <dgm:cxn modelId="{D1321359-07E4-4742-9056-F50DB9458B1C}" srcId="{C2A376FB-9EA2-4197-851B-27BBB8B6C06A}" destId="{4875F657-3A5C-4465-A654-C9FADD0D855D}" srcOrd="0" destOrd="0" parTransId="{9D97FB0B-1AF0-4218-9966-1295CE2A1BFB}" sibTransId="{F02ECA11-E1E8-488E-B34D-37C556F279E9}"/>
    <dgm:cxn modelId="{84A5E693-CF1B-4A40-AC09-484CA90B2FFD}" type="presOf" srcId="{4875F657-3A5C-4465-A654-C9FADD0D855D}" destId="{D121BBA3-430C-4FB1-A5F1-AA3AA08E0777}" srcOrd="0" destOrd="0" presId="urn:microsoft.com/office/officeart/2005/8/layout/rings+Icon"/>
    <dgm:cxn modelId="{3DEAEAA1-2B0E-4D21-9DFB-57D213A504A3}" type="presOf" srcId="{4C4B45AF-7E0F-4E60-8225-DF6F087FBA82}" destId="{430EDB68-C3B3-4D1D-B14B-4BCC0549EC20}" srcOrd="0" destOrd="0" presId="urn:microsoft.com/office/officeart/2005/8/layout/rings+Icon"/>
    <dgm:cxn modelId="{E61B4EBC-3DE9-43FF-8998-C4BBFC0B28E9}" type="presOf" srcId="{544BA08A-6E9E-423C-A1C3-1A3FD341C79D}" destId="{0B26E8C3-7B4A-41C5-BDEB-735F288473C2}" srcOrd="0" destOrd="0" presId="urn:microsoft.com/office/officeart/2005/8/layout/rings+Icon"/>
    <dgm:cxn modelId="{58604FDD-FDDE-46FE-8173-8CA6EC9673B1}" srcId="{C2A376FB-9EA2-4197-851B-27BBB8B6C06A}" destId="{4C4B45AF-7E0F-4E60-8225-DF6F087FBA82}" srcOrd="1" destOrd="0" parTransId="{EA6F817B-887C-40A2-9713-A00AB834C955}" sibTransId="{33ECBA1D-39E4-40DA-8B87-42E68963FD5D}"/>
    <dgm:cxn modelId="{CA8C50F6-0D66-4F86-8DEF-2DCF3AE12D5A}" srcId="{C2A376FB-9EA2-4197-851B-27BBB8B6C06A}" destId="{544BA08A-6E9E-423C-A1C3-1A3FD341C79D}" srcOrd="2" destOrd="0" parTransId="{F37B73ED-3C28-4C92-AAF0-336FF6D9FCA9}" sibTransId="{523FDECA-2C79-434E-8103-ECA664D8B339}"/>
    <dgm:cxn modelId="{D2FF432F-5FBF-443E-80BB-DAF2C9FB83F5}" type="presParOf" srcId="{E18489AB-CB70-4F30-9992-DE3C35550FCA}" destId="{D121BBA3-430C-4FB1-A5F1-AA3AA08E0777}" srcOrd="0" destOrd="0" presId="urn:microsoft.com/office/officeart/2005/8/layout/rings+Icon"/>
    <dgm:cxn modelId="{9AE7DE66-5355-4A53-BB52-799098EF27F6}" type="presParOf" srcId="{E18489AB-CB70-4F30-9992-DE3C35550FCA}" destId="{430EDB68-C3B3-4D1D-B14B-4BCC0549EC20}" srcOrd="1" destOrd="0" presId="urn:microsoft.com/office/officeart/2005/8/layout/rings+Icon"/>
    <dgm:cxn modelId="{EC5BF0F8-F67C-4542-81A0-902C9572D01F}" type="presParOf" srcId="{E18489AB-CB70-4F30-9992-DE3C35550FCA}" destId="{0B26E8C3-7B4A-41C5-BDEB-735F288473C2}" srcOrd="2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21BBA3-430C-4FB1-A5F1-AA3AA08E0777}">
      <dsp:nvSpPr>
        <dsp:cNvPr id="0" name=""/>
        <dsp:cNvSpPr/>
      </dsp:nvSpPr>
      <dsp:spPr>
        <a:xfrm>
          <a:off x="435873" y="40040"/>
          <a:ext cx="1360150" cy="1328757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cs typeface="B Nazanin" panose="00000400000000000000" pitchFamily="2" charset="-78"/>
            </a:rPr>
            <a:t>بانکهای اطلاعاتی </a:t>
          </a:r>
          <a:endParaRPr lang="en-US" sz="1400" kern="1200" dirty="0">
            <a:cs typeface="B Nazanin" panose="00000400000000000000" pitchFamily="2" charset="-78"/>
          </a:endParaRPr>
        </a:p>
      </dsp:txBody>
      <dsp:txXfrm>
        <a:off x="635062" y="234632"/>
        <a:ext cx="961772" cy="939573"/>
      </dsp:txXfrm>
    </dsp:sp>
    <dsp:sp modelId="{430EDB68-C3B3-4D1D-B14B-4BCC0549EC20}">
      <dsp:nvSpPr>
        <dsp:cNvPr id="0" name=""/>
        <dsp:cNvSpPr/>
      </dsp:nvSpPr>
      <dsp:spPr>
        <a:xfrm>
          <a:off x="0" y="1080947"/>
          <a:ext cx="1371484" cy="1195598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>
              <a:cs typeface="B Nazanin" panose="00000400000000000000" pitchFamily="2" charset="-78"/>
            </a:rPr>
            <a:t>فايلهای چندرسانه ای (تصاوير متحرک، فايلهای صوتی)</a:t>
          </a:r>
          <a:endParaRPr lang="en-US" sz="1400" kern="1200">
            <a:cs typeface="B Nazanin" panose="00000400000000000000" pitchFamily="2" charset="-78"/>
          </a:endParaRPr>
        </a:p>
      </dsp:txBody>
      <dsp:txXfrm>
        <a:off x="200849" y="1256038"/>
        <a:ext cx="969786" cy="845416"/>
      </dsp:txXfrm>
    </dsp:sp>
    <dsp:sp modelId="{0B26E8C3-7B4A-41C5-BDEB-735F288473C2}">
      <dsp:nvSpPr>
        <dsp:cNvPr id="0" name=""/>
        <dsp:cNvSpPr/>
      </dsp:nvSpPr>
      <dsp:spPr>
        <a:xfrm>
          <a:off x="1089105" y="1023230"/>
          <a:ext cx="1381807" cy="1317983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cs typeface="B Nazanin" panose="00000400000000000000" pitchFamily="2" charset="-78"/>
            </a:rPr>
            <a:t>اطلاعات متنی و فاقد ساختار</a:t>
          </a:r>
          <a:endParaRPr lang="en-US" sz="1400" kern="1200" dirty="0">
            <a:cs typeface="B Nazanin" panose="00000400000000000000" pitchFamily="2" charset="-78"/>
          </a:endParaRPr>
        </a:p>
      </dsp:txBody>
      <dsp:txXfrm>
        <a:off x="1291466" y="1216244"/>
        <a:ext cx="977085" cy="9319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Interconnected Rings"/>
  <dgm:desc val="Use to show overlapping or interconnected ideas or concepts. The first seven lines of Level 1 text correspond with a circle. Unused text does not appear, but remains available if you switch layouts. 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3CB3FA1-4201-460A-B408-169F1C1946E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058782-F918-4CDF-9A1F-07B4EEB310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D0F0C6-C606-4F14-810F-A4B9BEDBFE4B}" type="datetimeFigureOut">
              <a:rPr lang="en-US" smtClean="0"/>
              <a:t>10/24/2024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8AEB30-1DF2-4A7C-B1AD-DD89772056E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0C1C87-323D-4450-AD92-517C88E7872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4FECE6-009C-49E6-ADB8-B550D5C742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4534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t>10/24/2024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755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8321" y="1917290"/>
            <a:ext cx="8096860" cy="146746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 rtl="1">
              <a:defRPr sz="3600">
                <a:solidFill>
                  <a:schemeClr val="bg1"/>
                </a:solidFill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657" y="3639165"/>
            <a:ext cx="7766107" cy="678426"/>
          </a:xfrm>
        </p:spPr>
        <p:txBody>
          <a:bodyPr>
            <a:normAutofit/>
          </a:bodyPr>
          <a:lstStyle>
            <a:lvl1pPr marL="0" indent="0" algn="r" rtl="1">
              <a:buNone/>
              <a:defRPr sz="2800" b="0" i="0">
                <a:solidFill>
                  <a:srgbClr val="00B0F0"/>
                </a:solidFill>
                <a:cs typeface="B Nazanin" panose="00000400000000000000" pitchFamily="2" charset="-78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 rtl="1">
              <a:defRPr>
                <a:cs typeface="B Nazanin" panose="00000400000000000000" pitchFamily="2" charset="-78"/>
              </a:defRPr>
            </a:lvl1pPr>
          </a:lstStyle>
          <a:p>
            <a:r>
              <a:rPr lang="en-US"/>
              <a:t>دکتر سارا درّی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 rtl="1">
              <a:defRPr>
                <a:cs typeface="B Nazanin" panose="00000400000000000000" pitchFamily="2" charset="-78"/>
              </a:defRPr>
            </a:lvl1pPr>
          </a:lstStyle>
          <a:p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rtl="1">
              <a:defRPr>
                <a:cs typeface="B Nazanin" panose="00000400000000000000" pitchFamily="2" charset="-78"/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دکتر سارا درّی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جلسه اول - آشنایی با داده کاوی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دکتر سارا درّی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جلسه اول - آشنایی با داده کاوی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دکتر سارا درّی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جلسه اول - آشنایی با داده کاوی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319" y="128474"/>
            <a:ext cx="8259098" cy="763526"/>
          </a:xfrm>
        </p:spPr>
        <p:txBody>
          <a:bodyPr>
            <a:normAutofit/>
          </a:bodyPr>
          <a:lstStyle>
            <a:lvl1pPr algn="r" rtl="1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446" y="1179871"/>
            <a:ext cx="8229600" cy="3569110"/>
          </a:xfrm>
        </p:spPr>
        <p:txBody>
          <a:bodyPr/>
          <a:lstStyle>
            <a:lvl1pPr algn="r" rtl="1">
              <a:defRPr sz="2800">
                <a:solidFill>
                  <a:schemeClr val="tx1"/>
                </a:solidFill>
                <a:cs typeface="B Nazanin" panose="00000400000000000000" pitchFamily="2" charset="-78"/>
              </a:defRPr>
            </a:lvl1pPr>
            <a:lvl2pPr algn="r" rtl="1">
              <a:defRPr>
                <a:solidFill>
                  <a:schemeClr val="tx1"/>
                </a:solidFill>
                <a:cs typeface="B Nazanin" panose="00000400000000000000" pitchFamily="2" charset="-78"/>
              </a:defRPr>
            </a:lvl2pPr>
            <a:lvl3pPr algn="r" rtl="1">
              <a:defRPr>
                <a:solidFill>
                  <a:schemeClr val="tx1"/>
                </a:solidFill>
                <a:cs typeface="B Nazanin" panose="00000400000000000000" pitchFamily="2" charset="-78"/>
              </a:defRPr>
            </a:lvl3pPr>
            <a:lvl4pPr algn="r" rtl="1">
              <a:defRPr>
                <a:solidFill>
                  <a:schemeClr val="tx1"/>
                </a:solidFill>
                <a:cs typeface="B Nazanin" panose="00000400000000000000" pitchFamily="2" charset="-78"/>
              </a:defRPr>
            </a:lvl4pPr>
            <a:lvl5pPr algn="r" rtl="1">
              <a:defRPr>
                <a:solidFill>
                  <a:schemeClr val="tx1"/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B Nazanin" panose="00000400000000000000" pitchFamily="2" charset="-78"/>
              </a:defRPr>
            </a:lvl1pPr>
          </a:lstStyle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B Nazanin" panose="00000400000000000000" pitchFamily="2" charset="-78"/>
              </a:defRPr>
            </a:lvl1pPr>
          </a:lstStyle>
          <a:p>
            <a:pPr rtl="1"/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363" y="436033"/>
            <a:ext cx="6555934" cy="725349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8013" y="1209366"/>
            <a:ext cx="6526162" cy="3508626"/>
          </a:xfrm>
        </p:spPr>
        <p:txBody>
          <a:bodyPr/>
          <a:lstStyle>
            <a:lvl1pPr algn="r" rtl="1">
              <a:defRPr sz="2800">
                <a:solidFill>
                  <a:schemeClr val="bg1"/>
                </a:solidFill>
                <a:cs typeface="B Nazanin" panose="00000400000000000000" pitchFamily="2" charset="-78"/>
              </a:defRPr>
            </a:lvl1pPr>
            <a:lvl2pPr algn="r" rtl="1">
              <a:defRPr>
                <a:solidFill>
                  <a:schemeClr val="bg1"/>
                </a:solidFill>
                <a:cs typeface="B Nazanin" panose="00000400000000000000" pitchFamily="2" charset="-78"/>
              </a:defRPr>
            </a:lvl2pPr>
            <a:lvl3pPr algn="r" rtl="1">
              <a:defRPr>
                <a:solidFill>
                  <a:schemeClr val="bg1"/>
                </a:solidFill>
                <a:cs typeface="B Nazanin" panose="00000400000000000000" pitchFamily="2" charset="-78"/>
              </a:defRPr>
            </a:lvl3pPr>
            <a:lvl4pPr algn="r" rtl="1">
              <a:defRPr>
                <a:solidFill>
                  <a:schemeClr val="bg1"/>
                </a:solidFill>
                <a:cs typeface="B Nazanin" panose="00000400000000000000" pitchFamily="2" charset="-78"/>
              </a:defRPr>
            </a:lvl4pPr>
            <a:lvl5pPr algn="r" rtl="1">
              <a:defRPr>
                <a:solidFill>
                  <a:schemeClr val="bg1"/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دکتر سارا درّی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دکتر سارا درّی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جلسه اول - آشنایی با داده کاوی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دکتر سارا درّی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جلسه اول - آشنایی با داده کاوی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693" y="138907"/>
            <a:ext cx="8093365" cy="763525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508032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1980429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508032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1980429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دکتر سارا درّی 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جلسه اول - آشنایی با داده کاوی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دکتر سارا درّی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جلسه اول - آشنایی با داده کاوی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دکتر سارا درّی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جلسه اول - آشنایی با داده کاوی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دکتر سارا درّی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جلسه اول - آشنایی با داده کاوی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B Nazanin" panose="00000400000000000000" pitchFamily="2" charset="-78"/>
              </a:defRPr>
            </a:lvl1pPr>
          </a:lstStyle>
          <a:p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1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4795" y="1814052"/>
            <a:ext cx="7617540" cy="1622322"/>
          </a:xfrm>
        </p:spPr>
        <p:txBody>
          <a:bodyPr>
            <a:normAutofit/>
          </a:bodyPr>
          <a:lstStyle/>
          <a:p>
            <a:r>
              <a:rPr lang="fa-IR" dirty="0"/>
              <a:t>داده کاوی و مفاهیم آن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6425" y="4094653"/>
            <a:ext cx="7498298" cy="730043"/>
          </a:xfrm>
        </p:spPr>
        <p:txBody>
          <a:bodyPr>
            <a:normAutofit/>
          </a:bodyPr>
          <a:lstStyle/>
          <a:p>
            <a:r>
              <a:rPr lang="fa-IR" sz="2400" dirty="0"/>
              <a:t>مدرس: سارا درّی- دکترای انفورماتیک پزشکی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8F148A-EA22-49E5-8009-526C07729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77" y="923842"/>
            <a:ext cx="3481083" cy="264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FF24D-B9C8-4B4D-86D5-83CBC059F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/>
              <a:t>متدهای داده کاوی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8FEE31-92DB-44A2-B7F9-6F51C6E9D1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b="1" dirty="0"/>
              <a:t>متد های پیش بینی(</a:t>
            </a:r>
            <a:r>
              <a:rPr lang="en-US" b="1" dirty="0"/>
              <a:t>Predictive Methods</a:t>
            </a:r>
            <a:r>
              <a:rPr lang="fa-IR" b="1" dirty="0"/>
              <a:t>)</a:t>
            </a:r>
          </a:p>
          <a:p>
            <a:pPr marL="400050" lvl="1" indent="0">
              <a:buNone/>
            </a:pPr>
            <a:r>
              <a:rPr lang="fa-IR" dirty="0"/>
              <a:t>استفاده از بعضی متغیرها برای پیش بینی دیگر مقادیر </a:t>
            </a:r>
          </a:p>
          <a:p>
            <a:pPr marL="400050" lvl="1" indent="0">
              <a:buNone/>
            </a:pPr>
            <a:endParaRPr lang="fa-IR" dirty="0"/>
          </a:p>
          <a:p>
            <a:r>
              <a:rPr lang="fa-IR" b="1" dirty="0"/>
              <a:t>متدهای توصیفی(</a:t>
            </a:r>
            <a:r>
              <a:rPr lang="en-US" b="1" dirty="0"/>
              <a:t>Descriptive Methods</a:t>
            </a:r>
            <a:r>
              <a:rPr lang="fa-IR" b="1" dirty="0"/>
              <a:t>)</a:t>
            </a:r>
            <a:endParaRPr lang="en-US" b="1" dirty="0"/>
          </a:p>
          <a:p>
            <a:pPr marL="400050" lvl="1" indent="0">
              <a:buNone/>
            </a:pPr>
            <a:r>
              <a:rPr lang="fa-IR" dirty="0"/>
              <a:t>یافتن الگوهای قابل تفسیر توسط انسان که داده ها را توصیف کند.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9DD799-D980-43F4-9BB4-66FBB0625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BA85F-EC4B-4229-B0E0-CC5525623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DB0DC7-F1FE-4F49-BA11-E640BB63A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1042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27E75-D653-4DED-AC76-56C9B79B1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وظایف داده کاوی ...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D53CD9-A7BA-43DE-A981-B47EF0C25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fa-IR" dirty="0"/>
              <a:t>طبقه بندی                                </a:t>
            </a:r>
            <a:r>
              <a:rPr lang="en-US" dirty="0"/>
              <a:t>]</a:t>
            </a:r>
            <a:r>
              <a:rPr lang="fa-IR" dirty="0"/>
              <a:t>پیش بینی</a:t>
            </a:r>
            <a:r>
              <a:rPr lang="en-US" dirty="0"/>
              <a:t>[</a:t>
            </a:r>
          </a:p>
          <a:p>
            <a:pPr algn="r"/>
            <a:r>
              <a:rPr lang="fa-IR" dirty="0"/>
              <a:t>خوشه بندی                               </a:t>
            </a:r>
            <a:r>
              <a:rPr lang="en-US" dirty="0"/>
              <a:t>]</a:t>
            </a:r>
            <a:r>
              <a:rPr lang="fa-IR" dirty="0"/>
              <a:t>توصیفی</a:t>
            </a:r>
            <a:r>
              <a:rPr lang="en-US" dirty="0"/>
              <a:t>[</a:t>
            </a:r>
            <a:endParaRPr lang="fa-IR" dirty="0"/>
          </a:p>
          <a:p>
            <a:r>
              <a:rPr lang="fa-IR" dirty="0"/>
              <a:t>کشف قوانین انجمنی                    </a:t>
            </a:r>
            <a:r>
              <a:rPr lang="en-US" dirty="0"/>
              <a:t> ]</a:t>
            </a:r>
            <a:r>
              <a:rPr lang="fa-IR" dirty="0"/>
              <a:t>توصیفی</a:t>
            </a:r>
            <a:r>
              <a:rPr lang="en-US" dirty="0"/>
              <a:t>[</a:t>
            </a:r>
          </a:p>
          <a:p>
            <a:pPr algn="r"/>
            <a:r>
              <a:rPr lang="fa-IR" dirty="0"/>
              <a:t>رگرسیون                                 </a:t>
            </a:r>
            <a:r>
              <a:rPr lang="en-US" dirty="0"/>
              <a:t>] </a:t>
            </a:r>
            <a:r>
              <a:rPr lang="fa-IR" dirty="0"/>
              <a:t>پیش بینی</a:t>
            </a:r>
            <a:r>
              <a:rPr lang="en-US" dirty="0"/>
              <a:t>[</a:t>
            </a:r>
          </a:p>
          <a:p>
            <a:r>
              <a:rPr lang="fa-IR" dirty="0"/>
              <a:t>تشخیص انحراف                         </a:t>
            </a:r>
            <a:r>
              <a:rPr lang="en-US" dirty="0"/>
              <a:t> ]</a:t>
            </a:r>
            <a:r>
              <a:rPr lang="fa-IR" dirty="0"/>
              <a:t>پیش بینی</a:t>
            </a:r>
            <a:r>
              <a:rPr lang="en-US" dirty="0"/>
              <a:t>[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662E0-FD47-4E51-BA94-9E85DE390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F4CA9E-BAAC-4311-A802-ED0276656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C94B4F-89AC-442C-8199-C5D283C9F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514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241E3-C532-4DDC-BBCC-37A676809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یادگیری با نظارت</a:t>
            </a:r>
            <a:r>
              <a:rPr lang="en-US" dirty="0"/>
              <a:t> </a:t>
            </a:r>
            <a:r>
              <a:rPr lang="fa-IR" dirty="0"/>
              <a:t>و بدون نظارت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896989-677E-4DA0-81A8-CC0AB723A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/>
              <a:t>یادگیری با نظارت(</a:t>
            </a:r>
            <a:r>
              <a:rPr lang="en-US" dirty="0"/>
              <a:t>Supervised Learning</a:t>
            </a:r>
            <a:r>
              <a:rPr lang="fa-IR" dirty="0"/>
              <a:t>)</a:t>
            </a:r>
          </a:p>
          <a:p>
            <a:pPr lvl="1"/>
            <a:r>
              <a:rPr lang="fa-IR" sz="2400" dirty="0"/>
              <a:t>داده های آموزشی همراه با برچسب هستند.</a:t>
            </a:r>
          </a:p>
          <a:p>
            <a:pPr lvl="1"/>
            <a:r>
              <a:rPr lang="fa-IR" sz="2400" dirty="0"/>
              <a:t>داده های جدید بر اساس یادگیری از روی داده های برچسب دار(</a:t>
            </a:r>
            <a:r>
              <a:rPr lang="en-US" sz="2400" dirty="0"/>
              <a:t>labelled</a:t>
            </a:r>
            <a:r>
              <a:rPr lang="fa-IR" sz="2400" dirty="0"/>
              <a:t>) دسته بندی می شوند.</a:t>
            </a:r>
          </a:p>
          <a:p>
            <a:r>
              <a:rPr lang="fa-IR" dirty="0"/>
              <a:t>یادگیری بدون نظارت(</a:t>
            </a:r>
            <a:r>
              <a:rPr lang="en-US" dirty="0"/>
              <a:t>Unsupervised Learning</a:t>
            </a:r>
            <a:r>
              <a:rPr lang="fa-IR" dirty="0"/>
              <a:t>)</a:t>
            </a:r>
            <a:endParaRPr lang="en-US" dirty="0"/>
          </a:p>
          <a:p>
            <a:pPr lvl="1"/>
            <a:r>
              <a:rPr lang="fa-IR" sz="2000" dirty="0"/>
              <a:t>برچسب کلاس مشخص نیست.</a:t>
            </a:r>
          </a:p>
          <a:p>
            <a:pPr lvl="1"/>
            <a:r>
              <a:rPr lang="fa-IR" sz="2000" dirty="0"/>
              <a:t>تعداد و نوع کلاس ها هم مشخص نیست.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D5BB1D-7916-4850-B447-FF32B6B5C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D96039-D82A-4A02-88DA-9EF9EFFC7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9BAAA-CEEE-480F-8DED-9E826D0F8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534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207E0-0309-460D-9BBE-B16C2F52B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مثال از یادگیری با نظارت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D0DC0F-22E6-4DE3-8BF0-0F000111D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575C2-2459-499B-AF6E-0AFAFE496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423319-0258-48E3-9742-988B3C3D3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79B7130-0990-4C87-BF24-6F734D4837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fa-IR" dirty="0"/>
              <a:t>اعطای وام به مشتریان(امن، ریسک)</a:t>
            </a:r>
          </a:p>
          <a:p>
            <a:pPr lvl="1"/>
            <a:r>
              <a:rPr lang="fa-IR" dirty="0"/>
              <a:t>تشخیص </a:t>
            </a:r>
            <a:r>
              <a:rPr lang="en-US" dirty="0"/>
              <a:t>spam</a:t>
            </a:r>
            <a:r>
              <a:rPr lang="fa-IR" dirty="0"/>
              <a:t> و </a:t>
            </a:r>
            <a:r>
              <a:rPr lang="en-US" dirty="0"/>
              <a:t>Not spam</a:t>
            </a:r>
            <a:r>
              <a:rPr lang="fa-IR" dirty="0"/>
              <a:t> بودن ایمیل ها</a:t>
            </a:r>
          </a:p>
          <a:p>
            <a:pPr lvl="1"/>
            <a:r>
              <a:rPr lang="fa-IR" dirty="0"/>
              <a:t>تحلیل داده های بیمار برای تشخیص سرطان(بیمار، غیر بیمار)</a:t>
            </a:r>
          </a:p>
          <a:p>
            <a:pPr lvl="1"/>
            <a:endParaRPr lang="fa-IR" dirty="0"/>
          </a:p>
          <a:p>
            <a:pPr lvl="1"/>
            <a:r>
              <a:rPr lang="en-US" dirty="0"/>
              <a:t>Label</a:t>
            </a:r>
          </a:p>
        </p:txBody>
      </p:sp>
    </p:spTree>
    <p:extLst>
      <p:ext uri="{BB962C8B-B14F-4D97-AF65-F5344CB8AC3E}">
        <p14:creationId xmlns:p14="http://schemas.microsoft.com/office/powerpoint/2010/main" val="1670650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fa-IR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77554" y="1959005"/>
            <a:ext cx="6526162" cy="3508626"/>
          </a:xfrm>
        </p:spPr>
        <p:txBody>
          <a:bodyPr>
            <a:normAutofit/>
          </a:bodyPr>
          <a:lstStyle/>
          <a:p>
            <a:pPr marL="0" indent="0" algn="ctr" rtl="0">
              <a:buNone/>
            </a:pPr>
            <a:r>
              <a:rPr lang="en-US" sz="4800" b="1" dirty="0"/>
              <a:t>Classification</a:t>
            </a:r>
            <a:r>
              <a:rPr lang="en-US" sz="4800" dirty="0"/>
              <a:t> 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450CFB-B7A8-4175-8DDA-8F34340C7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دکتر سارا درّی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1BA125-3F0F-464D-A0C4-718758FC1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E4727F-7491-408F-B050-6A7014297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7511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C65D3-CFC1-42CD-89D1-085432A2A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طبقه بندی(یادگیری با نظارت)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025F43-A199-4A90-91A9-14C555E4A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CBC9E-1C52-40A7-B690-A8C45F5F4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F4B3F6-179E-44CA-99AC-6030BF305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2742709-580B-4A16-BFD9-0517F326F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fa-IR" dirty="0"/>
              <a:t>فاز آموزش : </a:t>
            </a:r>
          </a:p>
          <a:p>
            <a:pPr marL="400050" lvl="1" indent="0">
              <a:buNone/>
            </a:pPr>
            <a:r>
              <a:rPr lang="fa-IR" sz="2400" dirty="0"/>
              <a:t>یک مدل طبقه بند(</a:t>
            </a:r>
            <a:r>
              <a:rPr lang="en-US" sz="2400" dirty="0"/>
              <a:t>Classifier</a:t>
            </a:r>
            <a:r>
              <a:rPr lang="fa-IR" sz="2400" dirty="0"/>
              <a:t>) بر اساس داده های موجود ساخته می شود.</a:t>
            </a:r>
          </a:p>
          <a:p>
            <a:pPr marL="514350" indent="-514350">
              <a:buFont typeface="+mj-lt"/>
              <a:buAutoNum type="arabicPeriod"/>
            </a:pPr>
            <a:endParaRPr lang="fa-IR" dirty="0"/>
          </a:p>
          <a:p>
            <a:pPr marL="514350" indent="-514350">
              <a:buFont typeface="+mj-lt"/>
              <a:buAutoNum type="arabicPeriod"/>
            </a:pPr>
            <a:r>
              <a:rPr lang="fa-IR" dirty="0"/>
              <a:t>فاز دسته بندی: </a:t>
            </a:r>
          </a:p>
          <a:p>
            <a:pPr marL="400050" lvl="1" indent="0">
              <a:buNone/>
            </a:pPr>
            <a:r>
              <a:rPr lang="fa-IR" sz="2400" dirty="0"/>
              <a:t>از مدل ساخته شده برای تشخیص برچسب(</a:t>
            </a:r>
            <a:r>
              <a:rPr lang="en-US" sz="2400" dirty="0"/>
              <a:t>Label</a:t>
            </a:r>
            <a:r>
              <a:rPr lang="fa-IR" sz="2400" dirty="0"/>
              <a:t>) داده های جدید استفاده می شود</a:t>
            </a:r>
            <a:r>
              <a:rPr lang="fa-IR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480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8B5C5-3B34-4DD9-8D47-13E4B5FC6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فاز اول </a:t>
            </a:r>
            <a:r>
              <a:rPr lang="en-US" dirty="0"/>
              <a:t>Learning Step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FBA711C-71ED-466A-B2FA-B2C159032D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0707"/>
          <a:stretch/>
        </p:blipFill>
        <p:spPr>
          <a:xfrm>
            <a:off x="1382233" y="1335326"/>
            <a:ext cx="7356184" cy="255618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82780E-C2EB-4D1D-A167-81CAB5E84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36EA54-0E52-4217-B2E3-D85828A9C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6B2E9-54BD-4F5D-91FA-F7918E8BE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124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56DDA-AD21-4FD0-8083-B1C75194B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فاز دوم </a:t>
            </a:r>
            <a:r>
              <a:rPr lang="en-US" dirty="0"/>
              <a:t>Classification step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AEC07F-BBBF-4435-B163-5E17E9A68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FAA92-1BE7-471C-BFEC-4FE8F7ED1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2BA71-A9F7-4206-9F3D-9C1B76F4C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BE0096F-48C9-4AE5-B753-F325F4808E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تا این مرحله مدل دسته بند (</a:t>
            </a:r>
            <a:r>
              <a:rPr lang="en-US" dirty="0"/>
              <a:t>Classifier</a:t>
            </a:r>
            <a:r>
              <a:rPr lang="fa-IR" dirty="0"/>
              <a:t>)</a:t>
            </a:r>
            <a:r>
              <a:rPr lang="en-US" dirty="0"/>
              <a:t> </a:t>
            </a:r>
            <a:r>
              <a:rPr lang="fa-IR" dirty="0"/>
              <a:t> ساخته شد.</a:t>
            </a:r>
          </a:p>
          <a:p>
            <a:r>
              <a:rPr lang="fa-IR" dirty="0"/>
              <a:t>مدل باید ارزیابی شود.</a:t>
            </a:r>
          </a:p>
          <a:p>
            <a:pPr lvl="1"/>
            <a:r>
              <a:rPr lang="fa-IR" dirty="0"/>
              <a:t>مجموعه تست (</a:t>
            </a:r>
            <a:r>
              <a:rPr lang="en-US" dirty="0"/>
              <a:t>Test set</a:t>
            </a:r>
            <a:r>
              <a:rPr lang="fa-IR" dirty="0"/>
              <a:t>)</a:t>
            </a:r>
            <a:endParaRPr lang="en-US" dirty="0"/>
          </a:p>
          <a:p>
            <a:pPr lvl="1"/>
            <a:r>
              <a:rPr lang="fa-IR" dirty="0"/>
              <a:t>معیارهای ارزیابی....دقت (</a:t>
            </a:r>
            <a:r>
              <a:rPr lang="en-US" dirty="0"/>
              <a:t>Accuracy</a:t>
            </a:r>
            <a:r>
              <a:rPr lang="fa-IR" dirty="0"/>
              <a:t>)</a:t>
            </a:r>
            <a:endParaRPr lang="en-US" dirty="0"/>
          </a:p>
          <a:p>
            <a:r>
              <a:rPr lang="fa-IR" dirty="0"/>
              <a:t>دسته بندی داده های بدون برچسب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3381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3B55F-EACA-4934-839C-D9A7F9135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مثال طبقه بندی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773B96-E70C-4431-8908-B5E51BDA6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3B3E9-EBB8-4F41-A6FA-0B17DE150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434653-D255-476D-9B20-147A3C3AD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 dirty="0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8EB8FB-B33E-43E3-B56C-A3A80E347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18</a:t>
            </a:fld>
            <a:endParaRPr lang="en-US" dirty="0"/>
          </a:p>
        </p:txBody>
      </p:sp>
      <p:graphicFrame>
        <p:nvGraphicFramePr>
          <p:cNvPr id="8" name="Object 3">
            <a:extLst>
              <a:ext uri="{FF2B5EF4-FFF2-40B4-BE49-F238E27FC236}">
                <a16:creationId xmlns:a16="http://schemas.microsoft.com/office/drawing/2014/main" id="{05A0BAA4-927E-4252-9912-FA6B943C09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3918055"/>
              </p:ext>
            </p:extLst>
          </p:nvPr>
        </p:nvGraphicFramePr>
        <p:xfrm>
          <a:off x="614105" y="1435387"/>
          <a:ext cx="3180020" cy="3289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405040" imgH="5781600" progId="Word.Document.8">
                  <p:embed/>
                </p:oleObj>
              </mc:Choice>
              <mc:Fallback>
                <p:oleObj name="Document" r:id="rId2" imgW="5405040" imgH="5781600" progId="Word.Document.8">
                  <p:embed/>
                  <p:pic>
                    <p:nvPicPr>
                      <p:cNvPr id="73830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105" y="1435387"/>
                        <a:ext cx="3180020" cy="32890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4">
            <a:extLst>
              <a:ext uri="{FF2B5EF4-FFF2-40B4-BE49-F238E27FC236}">
                <a16:creationId xmlns:a16="http://schemas.microsoft.com/office/drawing/2014/main" id="{9F04FD70-510D-416A-8C5E-2783914E9238}"/>
              </a:ext>
            </a:extLst>
          </p:cNvPr>
          <p:cNvSpPr txBox="1">
            <a:spLocks noChangeArrowheads="1"/>
          </p:cNvSpPr>
          <p:nvPr/>
        </p:nvSpPr>
        <p:spPr bwMode="auto">
          <a:xfrm rot="18914916">
            <a:off x="902052" y="915867"/>
            <a:ext cx="119167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en-US" sz="1400" b="1" dirty="0">
                <a:latin typeface="Arial" pitchFamily="34" charset="0"/>
              </a:rPr>
              <a:t>categorical</a:t>
            </a:r>
            <a:endParaRPr lang="en-US" sz="1600" b="1" dirty="0">
              <a:latin typeface="Arial" pitchFamily="34" charset="0"/>
            </a:endParaRPr>
          </a:p>
        </p:txBody>
      </p:sp>
      <p:sp>
        <p:nvSpPr>
          <p:cNvPr id="10" name="Text Box 5">
            <a:extLst>
              <a:ext uri="{FF2B5EF4-FFF2-40B4-BE49-F238E27FC236}">
                <a16:creationId xmlns:a16="http://schemas.microsoft.com/office/drawing/2014/main" id="{213757E0-72F8-40F2-A301-35D8D029FA1B}"/>
              </a:ext>
            </a:extLst>
          </p:cNvPr>
          <p:cNvSpPr txBox="1">
            <a:spLocks noChangeArrowheads="1"/>
          </p:cNvSpPr>
          <p:nvPr/>
        </p:nvSpPr>
        <p:spPr bwMode="auto">
          <a:xfrm rot="19067679">
            <a:off x="1670780" y="934771"/>
            <a:ext cx="117627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en-US" sz="1400" b="1" dirty="0">
                <a:latin typeface="Arial" pitchFamily="34" charset="0"/>
              </a:rPr>
              <a:t>categorical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9C9A77BA-4116-40F8-9900-49ECF61E3092}"/>
              </a:ext>
            </a:extLst>
          </p:cNvPr>
          <p:cNvSpPr txBox="1">
            <a:spLocks noChangeArrowheads="1"/>
          </p:cNvSpPr>
          <p:nvPr/>
        </p:nvSpPr>
        <p:spPr bwMode="auto">
          <a:xfrm rot="19183191">
            <a:off x="2491254" y="930376"/>
            <a:ext cx="119205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en-US" sz="1400" b="1" dirty="0">
                <a:latin typeface="Arial" pitchFamily="34" charset="0"/>
              </a:rPr>
              <a:t>continuous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133F19C4-30C2-4B0C-AD50-00DB94733920}"/>
              </a:ext>
            </a:extLst>
          </p:cNvPr>
          <p:cNvSpPr txBox="1">
            <a:spLocks noChangeArrowheads="1"/>
          </p:cNvSpPr>
          <p:nvPr/>
        </p:nvSpPr>
        <p:spPr bwMode="auto">
          <a:xfrm rot="19183191">
            <a:off x="3214207" y="1038606"/>
            <a:ext cx="7280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en-US" sz="1600" b="1" dirty="0">
                <a:latin typeface="Arial" pitchFamily="34" charset="0"/>
              </a:rPr>
              <a:t>class</a:t>
            </a:r>
          </a:p>
        </p:txBody>
      </p:sp>
      <p:graphicFrame>
        <p:nvGraphicFramePr>
          <p:cNvPr id="13" name="Object 8">
            <a:extLst>
              <a:ext uri="{FF2B5EF4-FFF2-40B4-BE49-F238E27FC236}">
                <a16:creationId xmlns:a16="http://schemas.microsoft.com/office/drawing/2014/main" id="{1671205F-6666-42CD-B667-F10971E380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9334323"/>
              </p:ext>
            </p:extLst>
          </p:nvPr>
        </p:nvGraphicFramePr>
        <p:xfrm>
          <a:off x="4590914" y="1308503"/>
          <a:ext cx="2670311" cy="236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4614480" imgH="4076640" progId="Word.Document.8">
                  <p:embed/>
                </p:oleObj>
              </mc:Choice>
              <mc:Fallback>
                <p:oleObj name="Document" r:id="rId4" imgW="4614480" imgH="4076640" progId="Word.Document.8">
                  <p:embed/>
                  <p:pic>
                    <p:nvPicPr>
                      <p:cNvPr id="73831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0914" y="1308503"/>
                        <a:ext cx="2670311" cy="2360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9">
            <a:extLst>
              <a:ext uri="{FF2B5EF4-FFF2-40B4-BE49-F238E27FC236}">
                <a16:creationId xmlns:a16="http://schemas.microsoft.com/office/drawing/2014/main" id="{4030F905-9EA8-4CC2-8F92-2B4DA077F813}"/>
              </a:ext>
            </a:extLst>
          </p:cNvPr>
          <p:cNvGrpSpPr>
            <a:grpSpLocks/>
          </p:cNvGrpSpPr>
          <p:nvPr/>
        </p:nvGrpSpPr>
        <p:grpSpPr bwMode="auto">
          <a:xfrm>
            <a:off x="7373047" y="3068072"/>
            <a:ext cx="804473" cy="611651"/>
            <a:chOff x="4549" y="2783"/>
            <a:chExt cx="624" cy="432"/>
          </a:xfrm>
        </p:grpSpPr>
        <p:sp>
          <p:nvSpPr>
            <p:cNvPr id="15" name="AutoShape 10">
              <a:extLst>
                <a:ext uri="{FF2B5EF4-FFF2-40B4-BE49-F238E27FC236}">
                  <a16:creationId xmlns:a16="http://schemas.microsoft.com/office/drawing/2014/main" id="{831F9AE4-DD5A-4E49-8DF2-0BFA568F27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" y="2783"/>
              <a:ext cx="624" cy="432"/>
            </a:xfrm>
            <a:prstGeom prst="can">
              <a:avLst>
                <a:gd name="adj" fmla="val 25000"/>
              </a:avLst>
            </a:prstGeom>
            <a:solidFill>
              <a:srgbClr val="CCCCFF"/>
            </a:solidFill>
            <a:ln w="12700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Text Box 11">
              <a:extLst>
                <a:ext uri="{FF2B5EF4-FFF2-40B4-BE49-F238E27FC236}">
                  <a16:creationId xmlns:a16="http://schemas.microsoft.com/office/drawing/2014/main" id="{64A79571-9EF1-4C36-A296-55E6EC2125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6" y="2904"/>
              <a:ext cx="345" cy="299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pitchFamily="2" charset="2"/>
                <a:buNone/>
              </a:pPr>
              <a:r>
                <a:rPr lang="en-US" sz="1400" dirty="0">
                  <a:solidFill>
                    <a:srgbClr val="0000CC"/>
                  </a:solidFill>
                  <a:latin typeface="Arial" pitchFamily="34" charset="0"/>
                </a:rPr>
                <a:t>Test</a:t>
              </a:r>
            </a:p>
            <a:p>
              <a:pPr algn="ctr">
                <a:lnSpc>
                  <a:spcPct val="80000"/>
                </a:lnSpc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pitchFamily="2" charset="2"/>
                <a:buNone/>
              </a:pPr>
              <a:r>
                <a:rPr lang="en-US" sz="1400" dirty="0">
                  <a:solidFill>
                    <a:srgbClr val="0000CC"/>
                  </a:solidFill>
                  <a:latin typeface="Arial" pitchFamily="34" charset="0"/>
                </a:rPr>
                <a:t>Set</a:t>
              </a:r>
              <a:endParaRPr lang="en-US" sz="1400" b="0" dirty="0">
                <a:solidFill>
                  <a:schemeClr val="bg2"/>
                </a:solidFill>
                <a:latin typeface="Arial" pitchFamily="34" charset="0"/>
              </a:endParaRPr>
            </a:p>
          </p:txBody>
        </p:sp>
      </p:grpSp>
      <p:sp>
        <p:nvSpPr>
          <p:cNvPr id="17" name="AutoShape 12">
            <a:extLst>
              <a:ext uri="{FF2B5EF4-FFF2-40B4-BE49-F238E27FC236}">
                <a16:creationId xmlns:a16="http://schemas.microsoft.com/office/drawing/2014/main" id="{064B6065-846D-40BE-801B-5FEFF933C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1300" y="3997818"/>
            <a:ext cx="990600" cy="685800"/>
          </a:xfrm>
          <a:prstGeom prst="can">
            <a:avLst>
              <a:gd name="adj" fmla="val 25056"/>
            </a:avLst>
          </a:prstGeom>
          <a:solidFill>
            <a:schemeClr val="accent2"/>
          </a:solidFill>
          <a:ln w="12700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Text Box 13">
            <a:extLst>
              <a:ext uri="{FF2B5EF4-FFF2-40B4-BE49-F238E27FC236}">
                <a16:creationId xmlns:a16="http://schemas.microsoft.com/office/drawing/2014/main" id="{B36DA518-2FE7-46BA-AFBD-500A6EA5A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9964" y="4148533"/>
            <a:ext cx="1011942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en-US" sz="1600" b="1" dirty="0">
                <a:latin typeface="Arial" pitchFamily="34" charset="0"/>
              </a:rPr>
              <a:t>Training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en-US" sz="1600" b="1" dirty="0">
                <a:latin typeface="Arial" pitchFamily="34" charset="0"/>
              </a:rPr>
              <a:t>Set</a:t>
            </a:r>
            <a:endParaRPr lang="en-US" sz="1400" b="1" dirty="0">
              <a:latin typeface="Arial" pitchFamily="34" charset="0"/>
            </a:endParaRPr>
          </a:p>
        </p:txBody>
      </p:sp>
      <p:grpSp>
        <p:nvGrpSpPr>
          <p:cNvPr id="19" name="Group 14">
            <a:extLst>
              <a:ext uri="{FF2B5EF4-FFF2-40B4-BE49-F238E27FC236}">
                <a16:creationId xmlns:a16="http://schemas.microsoft.com/office/drawing/2014/main" id="{FECF6395-27B6-4345-9D9D-0C9E0B3B2A53}"/>
              </a:ext>
            </a:extLst>
          </p:cNvPr>
          <p:cNvGrpSpPr>
            <a:grpSpLocks/>
          </p:cNvGrpSpPr>
          <p:nvPr/>
        </p:nvGrpSpPr>
        <p:grpSpPr bwMode="auto">
          <a:xfrm>
            <a:off x="7245006" y="4012648"/>
            <a:ext cx="915420" cy="615899"/>
            <a:chOff x="2916" y="2794"/>
            <a:chExt cx="673" cy="415"/>
          </a:xfrm>
        </p:grpSpPr>
        <p:sp>
          <p:nvSpPr>
            <p:cNvPr id="20" name="AutoShape 15">
              <a:extLst>
                <a:ext uri="{FF2B5EF4-FFF2-40B4-BE49-F238E27FC236}">
                  <a16:creationId xmlns:a16="http://schemas.microsoft.com/office/drawing/2014/main" id="{81ACBAEF-8ACB-44F1-87E6-6C915375F8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" y="2794"/>
              <a:ext cx="672" cy="415"/>
            </a:xfrm>
            <a:prstGeom prst="flowChartMultidocument">
              <a:avLst/>
            </a:prstGeom>
            <a:solidFill>
              <a:srgbClr val="00E0CB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Text Box 16">
              <a:extLst>
                <a:ext uri="{FF2B5EF4-FFF2-40B4-BE49-F238E27FC236}">
                  <a16:creationId xmlns:a16="http://schemas.microsoft.com/office/drawing/2014/main" id="{E5F1B912-E51C-456E-9E3B-CE9DCAE517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2" y="2885"/>
              <a:ext cx="547" cy="2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r">
                <a:spcBef>
                  <a:spcPct val="20000"/>
                </a:spcBef>
                <a:buClr>
                  <a:schemeClr val="accent2"/>
                </a:buClr>
                <a:buSzPct val="75000"/>
                <a:buFont typeface="Monotype Sorts" pitchFamily="2" charset="2"/>
                <a:buNone/>
              </a:pPr>
              <a:r>
                <a:rPr lang="en-US" sz="2000" dirty="0">
                  <a:solidFill>
                    <a:srgbClr val="CC0000"/>
                  </a:solidFill>
                  <a:latin typeface="Arial" pitchFamily="34" charset="0"/>
                </a:rPr>
                <a:t>Model</a:t>
              </a:r>
              <a:endParaRPr lang="en-US" sz="1400" b="0" dirty="0">
                <a:solidFill>
                  <a:schemeClr val="bg2"/>
                </a:solidFill>
                <a:latin typeface="Arial" pitchFamily="34" charset="0"/>
              </a:endParaRPr>
            </a:p>
          </p:txBody>
        </p:sp>
      </p:grpSp>
      <p:sp>
        <p:nvSpPr>
          <p:cNvPr id="22" name="AutoShape 17">
            <a:extLst>
              <a:ext uri="{FF2B5EF4-FFF2-40B4-BE49-F238E27FC236}">
                <a16:creationId xmlns:a16="http://schemas.microsoft.com/office/drawing/2014/main" id="{E206416F-8061-47B8-BA1C-6E3BD34DD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9880" y="3833331"/>
            <a:ext cx="1175773" cy="887743"/>
          </a:xfrm>
          <a:prstGeom prst="bevel">
            <a:avLst>
              <a:gd name="adj" fmla="val 12500"/>
            </a:avLst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Text Box 18">
            <a:extLst>
              <a:ext uri="{FF2B5EF4-FFF2-40B4-BE49-F238E27FC236}">
                <a16:creationId xmlns:a16="http://schemas.microsoft.com/office/drawing/2014/main" id="{0EA84AAF-BDAF-4C50-8916-42417F8B9D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9886" y="3987214"/>
            <a:ext cx="1119731" cy="63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Learn </a:t>
            </a:r>
          </a:p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Classifier</a:t>
            </a:r>
            <a:endParaRPr lang="en-US" sz="1100" b="0" dirty="0">
              <a:solidFill>
                <a:srgbClr val="00E0CB"/>
              </a:solidFill>
              <a:latin typeface="Arial" pitchFamily="34" charset="0"/>
            </a:endParaRPr>
          </a:p>
        </p:txBody>
      </p:sp>
      <p:sp>
        <p:nvSpPr>
          <p:cNvPr id="24" name="AutoShape 19">
            <a:extLst>
              <a:ext uri="{FF2B5EF4-FFF2-40B4-BE49-F238E27FC236}">
                <a16:creationId xmlns:a16="http://schemas.microsoft.com/office/drawing/2014/main" id="{5C10A3D2-8C9C-4AD7-A949-53F23F3C5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8899" y="4344417"/>
            <a:ext cx="393214" cy="126012"/>
          </a:xfrm>
          <a:prstGeom prst="rightArrow">
            <a:avLst>
              <a:gd name="adj1" fmla="val 50000"/>
              <a:gd name="adj2" fmla="val 85674"/>
            </a:avLst>
          </a:prstGeom>
          <a:solidFill>
            <a:srgbClr val="CC0000"/>
          </a:solidFill>
          <a:ln w="12700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AutoShape 20">
            <a:extLst>
              <a:ext uri="{FF2B5EF4-FFF2-40B4-BE49-F238E27FC236}">
                <a16:creationId xmlns:a16="http://schemas.microsoft.com/office/drawing/2014/main" id="{6C2818C3-94D5-4E98-9936-B0E0071039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4852" y="4298870"/>
            <a:ext cx="393214" cy="126012"/>
          </a:xfrm>
          <a:prstGeom prst="rightArrow">
            <a:avLst>
              <a:gd name="adj1" fmla="val 50000"/>
              <a:gd name="adj2" fmla="val 85674"/>
            </a:avLst>
          </a:prstGeom>
          <a:solidFill>
            <a:srgbClr val="CC0000"/>
          </a:solidFill>
          <a:ln w="12700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AutoShape 21">
            <a:extLst>
              <a:ext uri="{FF2B5EF4-FFF2-40B4-BE49-F238E27FC236}">
                <a16:creationId xmlns:a16="http://schemas.microsoft.com/office/drawing/2014/main" id="{137C3016-3D15-4878-82D9-B494D5D04F2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604104" y="3778811"/>
            <a:ext cx="278922" cy="123766"/>
          </a:xfrm>
          <a:prstGeom prst="rightArrow">
            <a:avLst>
              <a:gd name="adj1" fmla="val 50000"/>
              <a:gd name="adj2" fmla="val 51302"/>
            </a:avLst>
          </a:prstGeom>
          <a:solidFill>
            <a:srgbClr val="CC0000"/>
          </a:solidFill>
          <a:ln w="12700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Line 22">
            <a:extLst>
              <a:ext uri="{FF2B5EF4-FFF2-40B4-BE49-F238E27FC236}">
                <a16:creationId xmlns:a16="http://schemas.microsoft.com/office/drawing/2014/main" id="{5E2F9D28-E862-4263-8906-EBE73B51D65F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4868" y="3526689"/>
            <a:ext cx="247531" cy="54369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Line 23">
            <a:extLst>
              <a:ext uri="{FF2B5EF4-FFF2-40B4-BE49-F238E27FC236}">
                <a16:creationId xmlns:a16="http://schemas.microsoft.com/office/drawing/2014/main" id="{544D67E1-E36D-45F3-9E9A-FCB5A199B5E5}"/>
              </a:ext>
            </a:extLst>
          </p:cNvPr>
          <p:cNvSpPr>
            <a:spLocks noChangeShapeType="1"/>
          </p:cNvSpPr>
          <p:nvPr/>
        </p:nvSpPr>
        <p:spPr bwMode="auto">
          <a:xfrm>
            <a:off x="7372468" y="2459889"/>
            <a:ext cx="247531" cy="54369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Slide Number Placeholder 2">
            <a:extLst>
              <a:ext uri="{FF2B5EF4-FFF2-40B4-BE49-F238E27FC236}">
                <a16:creationId xmlns:a16="http://schemas.microsoft.com/office/drawing/2014/main" id="{99C119F0-A9FE-4C55-8FD3-3496E38F2B7A}"/>
              </a:ext>
            </a:extLst>
          </p:cNvPr>
          <p:cNvSpPr txBox="1">
            <a:spLocks/>
          </p:cNvSpPr>
          <p:nvPr/>
        </p:nvSpPr>
        <p:spPr>
          <a:xfrm>
            <a:off x="8531788" y="5648960"/>
            <a:ext cx="548640" cy="396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0E3C8-F1C0-4CF4-9CCB-6DA95FA076D5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3886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6D547-E7F0-432E-B724-5C075BFA5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خلاصه و نتیجه گیری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FFFF34-6E9D-4602-9FE2-C8389A85C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dirty="0"/>
              <a:t>داده کاوی عبارت است از فرآيند نيمه خودکار استخراج دانش از اطلاعات موجود.</a:t>
            </a:r>
          </a:p>
          <a:p>
            <a:r>
              <a:rPr lang="fa-IR" sz="2400" dirty="0"/>
              <a:t>داده کاوی شامل مراحل انتخاب، پيرايش و تجميع اطلاعات، استخراج و بازنمائی و تفسير دانش می باشد.</a:t>
            </a:r>
          </a:p>
          <a:p>
            <a:r>
              <a:rPr lang="fa-IR" sz="2400" dirty="0"/>
              <a:t>کاربردهای داده کاوی شامل حوزه های تجاری، و علمی می باشد. </a:t>
            </a:r>
          </a:p>
          <a:p>
            <a:r>
              <a:rPr lang="fa-IR" sz="2400" dirty="0"/>
              <a:t>تکنيکهای اصلی داده کاوی عبارتند از: دسته بندی، خوشه بندی و استخراج قوانين انجمنی.</a:t>
            </a:r>
          </a:p>
          <a:p>
            <a:r>
              <a:rPr lang="fa-IR" sz="2400" dirty="0"/>
              <a:t>نياز به توسعه داده کاوی بر روی انواع اطلاعات موجود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34729-2198-423D-8A06-EDE782E2D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889D36-560F-4B8C-A386-8B3584971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B23DE8-A8E5-4B37-9148-309BDACDF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651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994386A6-2DEC-4968-96D8-AA64D575A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رئوس مطالب</a:t>
            </a:r>
            <a:endParaRPr lang="en-US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AA4A19FF-7A9B-4BA3-B889-02D9EF9FB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/>
              <a:t>مقدمه و آشنایی با داده کاوی</a:t>
            </a:r>
          </a:p>
          <a:p>
            <a:r>
              <a:rPr lang="fa-IR" dirty="0"/>
              <a:t>آماده سازی داده ها</a:t>
            </a:r>
          </a:p>
          <a:p>
            <a:r>
              <a:rPr lang="fa-IR" dirty="0"/>
              <a:t>طبقه بندی</a:t>
            </a:r>
          </a:p>
          <a:p>
            <a:r>
              <a:rPr lang="fa-IR" dirty="0"/>
              <a:t>خوشه بندی</a:t>
            </a:r>
          </a:p>
          <a:p>
            <a:r>
              <a:rPr lang="fa-IR" dirty="0"/>
              <a:t>الگوهای مکرر و قواعد انجمنی</a:t>
            </a:r>
          </a:p>
          <a:p>
            <a:r>
              <a:rPr lang="fa-IR" dirty="0"/>
              <a:t>مباحث دیگر</a:t>
            </a:r>
          </a:p>
          <a:p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6D9351-9C24-43A4-B3A0-30EC7FFBE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دکتر سارا درّی 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F33D22-E988-4A02-9870-A94410AA8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جلسه اول - آشنایی با داده کاوی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6A3F66-517E-47E2-AB5E-1A30745A1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9A1F32-CBB9-4D8D-B9A4-FA7B38AA1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0441"/>
            <a:ext cx="4772303" cy="219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2538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C5E1D-CE3E-4BEB-AED1-A4115EB6E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منابع جهت مطالعه بیشتر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462FD-964C-40A9-B86F-29C2D585E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sz="1800" dirty="0"/>
              <a:t>J. Han, M. </a:t>
            </a:r>
            <a:r>
              <a:rPr lang="en-US" sz="1800" dirty="0" err="1"/>
              <a:t>Kamber</a:t>
            </a:r>
            <a:r>
              <a:rPr lang="en-US" sz="1800" dirty="0"/>
              <a:t> and Simon Fraser, Data Mining: Concepts and Techniques,</a:t>
            </a:r>
            <a:r>
              <a:rPr lang="fa-IR" sz="1800" dirty="0"/>
              <a:t> </a:t>
            </a:r>
            <a:r>
              <a:rPr lang="en-US" sz="1800" dirty="0"/>
              <a:t>Morgan Kaufman Publisher., 2001</a:t>
            </a:r>
            <a:endParaRPr lang="fa-IR" sz="1800" dirty="0"/>
          </a:p>
          <a:p>
            <a:pPr algn="l" rtl="0"/>
            <a:endParaRPr lang="en-US" sz="1800" dirty="0"/>
          </a:p>
          <a:p>
            <a:pPr algn="l" rtl="0"/>
            <a:r>
              <a:rPr lang="en-US" sz="1800" dirty="0"/>
              <a:t>H. Miller, and J. Han, Geographic Data Mining and Knowledge Discovery. Taylor</a:t>
            </a:r>
            <a:r>
              <a:rPr lang="fa-IR" sz="1800" dirty="0"/>
              <a:t> </a:t>
            </a:r>
            <a:r>
              <a:rPr lang="en-US" sz="1800" dirty="0"/>
              <a:t>and Francis, London, U.K., 2001.</a:t>
            </a:r>
            <a:endParaRPr lang="fa-IR" sz="1800" dirty="0"/>
          </a:p>
          <a:p>
            <a:pPr algn="l" rtl="0"/>
            <a:endParaRPr lang="en-US" sz="1800" dirty="0"/>
          </a:p>
          <a:p>
            <a:pPr algn="l" rtl="0"/>
            <a:r>
              <a:rPr lang="en-US" sz="1800" dirty="0"/>
              <a:t> S. J. </a:t>
            </a:r>
            <a:r>
              <a:rPr lang="en-US" sz="1800" dirty="0" err="1"/>
              <a:t>Stolfo</a:t>
            </a:r>
            <a:r>
              <a:rPr lang="en-US" sz="1800" dirty="0"/>
              <a:t>, W. Lee, P. K. Chan, W. Fan and E. </a:t>
            </a:r>
            <a:r>
              <a:rPr lang="en-US" sz="1800" dirty="0" err="1"/>
              <a:t>Eskin</a:t>
            </a:r>
            <a:r>
              <a:rPr lang="en-US" sz="1800" dirty="0"/>
              <a:t>, “Data Mining-based Intrusion</a:t>
            </a:r>
            <a:r>
              <a:rPr lang="fa-IR" sz="1800" dirty="0"/>
              <a:t> </a:t>
            </a:r>
            <a:r>
              <a:rPr lang="en-US" sz="1800" dirty="0"/>
              <a:t>Detectors: An Overview of the Columbia IDS Project”, SIGMOD Record, Vol. 30,</a:t>
            </a:r>
            <a:r>
              <a:rPr lang="fa-IR" sz="1800" dirty="0"/>
              <a:t> </a:t>
            </a:r>
            <a:r>
              <a:rPr lang="en-US" sz="1800" dirty="0"/>
              <a:t>No. 4, December 2001, pp 5-14, 2000.</a:t>
            </a:r>
            <a:endParaRPr lang="fa-IR" sz="1800" dirty="0"/>
          </a:p>
          <a:p>
            <a:pPr algn="l" rtl="0"/>
            <a:endParaRPr lang="fa-IR" sz="1800" dirty="0"/>
          </a:p>
          <a:p>
            <a:pPr algn="l" rtl="0"/>
            <a:r>
              <a:rPr lang="en-US" sz="1800" dirty="0"/>
              <a:t>H. </a:t>
            </a:r>
            <a:r>
              <a:rPr lang="en-US" sz="1800" dirty="0" err="1"/>
              <a:t>Kargupta</a:t>
            </a:r>
            <a:r>
              <a:rPr lang="en-US" sz="1800" dirty="0"/>
              <a:t>, A. Joshi, K. Sivakumar and Y. </a:t>
            </a:r>
            <a:r>
              <a:rPr lang="en-US" sz="1800" dirty="0" err="1"/>
              <a:t>Yesha</a:t>
            </a:r>
            <a:r>
              <a:rPr lang="en-US" sz="1800" dirty="0"/>
              <a:t>, “Data Mining: Next Generation</a:t>
            </a:r>
            <a:r>
              <a:rPr lang="fa-IR" sz="1800" dirty="0"/>
              <a:t> </a:t>
            </a:r>
            <a:r>
              <a:rPr lang="en-US" sz="1800" dirty="0"/>
              <a:t>Challenges and Future Directions”, Prentice Hall of India, pp. 157-219, 2005.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33EFA7-6B5E-4EF3-AF01-1AF0328CF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FF8E0-BFB4-4A6C-BC56-7869C4E3D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6D2CF7-7D00-4CFC-8AA7-C25884548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7266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11353-75DD-4D12-8664-95949400C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AC22DD-12C2-48F7-9C1B-78FA36097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988DE-1D3C-49CC-9CB4-25B94BAC5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DD196E-5FB5-4491-A144-4F7ED39D0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9F36E2D0-F4C8-478B-A058-463E4D9053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پایان جلسه اول</a:t>
            </a:r>
          </a:p>
          <a:p>
            <a:r>
              <a:rPr lang="fa-IR" dirty="0"/>
              <a:t>سوالات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498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/>
              <a:t>فهرست مطالب- جلسه اول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9420" y="1198841"/>
            <a:ext cx="6526162" cy="3508626"/>
          </a:xfrm>
        </p:spPr>
        <p:txBody>
          <a:bodyPr>
            <a:normAutofit/>
          </a:bodyPr>
          <a:lstStyle/>
          <a:p>
            <a:r>
              <a:rPr lang="fa-IR" dirty="0"/>
              <a:t>استخراج دانش</a:t>
            </a:r>
          </a:p>
          <a:p>
            <a:r>
              <a:rPr lang="fa-IR" dirty="0"/>
              <a:t>مراحل اکتشاف دانش</a:t>
            </a:r>
          </a:p>
          <a:p>
            <a:r>
              <a:rPr lang="fa-IR" dirty="0"/>
              <a:t>چالش های داده کاوی</a:t>
            </a:r>
          </a:p>
          <a:p>
            <a:r>
              <a:rPr lang="fa-IR" dirty="0"/>
              <a:t>مثال هایی جهت آشنایی</a:t>
            </a:r>
          </a:p>
          <a:p>
            <a:r>
              <a:rPr lang="fa-IR" dirty="0"/>
              <a:t>خلاصه </a:t>
            </a:r>
          </a:p>
          <a:p>
            <a:r>
              <a:rPr lang="fa-IR" dirty="0"/>
              <a:t>مراجع جهت مطالعه بیشتر</a:t>
            </a:r>
          </a:p>
          <a:p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450CFB-B7A8-4175-8DDA-8F34340C7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دکتر سارا درّی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1BA125-3F0F-464D-A0C4-718758FC1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E4727F-7491-408F-B050-6A7014297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60922-6415-4D73-B93F-7B226929D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استخراج دانش</a:t>
            </a:r>
            <a:endParaRPr lang="en-US" dirty="0"/>
          </a:p>
        </p:txBody>
      </p:sp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A355850E-CE1D-4FAC-9110-ACCCCCD62C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3007832"/>
              </p:ext>
            </p:extLst>
          </p:nvPr>
        </p:nvGraphicFramePr>
        <p:xfrm>
          <a:off x="1095070" y="1807160"/>
          <a:ext cx="3154202" cy="2748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F63FDC-7316-4050-ABA1-F21AAE8E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9271FD-0247-410A-B403-FDD0A17CF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31B7C7-4A2A-4762-B712-07498ACEF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4</a:t>
            </a:fld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9820D4D-47FB-4935-B34B-7251D60E5905}"/>
              </a:ext>
            </a:extLst>
          </p:cNvPr>
          <p:cNvCxnSpPr>
            <a:cxnSpLocks/>
          </p:cNvCxnSpPr>
          <p:nvPr/>
        </p:nvCxnSpPr>
        <p:spPr>
          <a:xfrm flipH="1">
            <a:off x="4153786" y="1382233"/>
            <a:ext cx="946297" cy="0"/>
          </a:xfrm>
          <a:prstGeom prst="straightConnector1">
            <a:avLst/>
          </a:prstGeom>
          <a:ln w="762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CAED4E5-C84D-4C85-8FD9-7C285578CD71}"/>
              </a:ext>
            </a:extLst>
          </p:cNvPr>
          <p:cNvSpPr txBox="1"/>
          <p:nvPr/>
        </p:nvSpPr>
        <p:spPr>
          <a:xfrm>
            <a:off x="159489" y="1161589"/>
            <a:ext cx="366994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spcBef>
                <a:spcPct val="20000"/>
              </a:spcBef>
            </a:pPr>
            <a:r>
              <a:rPr lang="fa-IR" sz="2000" dirty="0">
                <a:solidFill>
                  <a:prstClr val="black"/>
                </a:solidFill>
                <a:cs typeface="B Nazanin" panose="00000400000000000000" pitchFamily="2" charset="-78"/>
              </a:rPr>
              <a:t>افزايش روزافزون حجم اطلاعات ذخيره شده </a:t>
            </a:r>
          </a:p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5E3406-3D9F-454C-8277-7A40AE292F11}"/>
              </a:ext>
            </a:extLst>
          </p:cNvPr>
          <p:cNvSpPr txBox="1"/>
          <p:nvPr/>
        </p:nvSpPr>
        <p:spPr>
          <a:xfrm>
            <a:off x="5314564" y="1161589"/>
            <a:ext cx="3669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a-IR" kern="0" dirty="0">
                <a:solidFill>
                  <a:sysClr val="windowText" lastClr="000000"/>
                </a:solidFill>
                <a:cs typeface="B Nazanin" panose="00000400000000000000" pitchFamily="2" charset="-78"/>
              </a:rPr>
              <a:t>توسعه تکنولوژيهای ذخيره و بازيابی اطلاعات </a:t>
            </a:r>
            <a:endParaRPr lang="en-US" kern="0" dirty="0">
              <a:solidFill>
                <a:sysClr val="windowText" lastClr="000000"/>
              </a:solidFill>
              <a:cs typeface="B Nazani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31325E-11F2-47F9-958D-2BF9616FE8B6}"/>
              </a:ext>
            </a:extLst>
          </p:cNvPr>
          <p:cNvSpPr txBox="1"/>
          <p:nvPr/>
        </p:nvSpPr>
        <p:spPr>
          <a:xfrm>
            <a:off x="1095069" y="2623771"/>
            <a:ext cx="6758848" cy="73866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cs typeface="B Nazanin" panose="00000400000000000000" pitchFamily="2" charset="-78"/>
              </a:rPr>
              <a:t>نياز به تبديل اطلاعات به دانش در بسياری زمينه ها آشکار شده است.</a:t>
            </a:r>
            <a:endParaRPr lang="en-US" sz="2400" dirty="0">
              <a:cs typeface="B Nazanin" panose="00000400000000000000" pitchFamily="2" charset="-78"/>
            </a:endParaRPr>
          </a:p>
          <a:p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5447668" y="1951910"/>
            <a:ext cx="1568835" cy="1600888"/>
            <a:chOff x="3220595" y="69682"/>
            <a:chExt cx="1568835" cy="1600888"/>
          </a:xfrm>
        </p:grpSpPr>
        <p:sp>
          <p:nvSpPr>
            <p:cNvPr id="21" name="Oval 20"/>
            <p:cNvSpPr/>
            <p:nvPr/>
          </p:nvSpPr>
          <p:spPr>
            <a:xfrm>
              <a:off x="3220595" y="69682"/>
              <a:ext cx="1568835" cy="1600888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alpha val="50000"/>
                <a:hueOff val="-5960326"/>
                <a:satOff val="23887"/>
                <a:lumOff val="5177"/>
                <a:alphaOff val="0"/>
              </a:schemeClr>
            </a:fillRef>
            <a:effectRef idx="0">
              <a:schemeClr val="accent5">
                <a:alpha val="50000"/>
                <a:hueOff val="-5960326"/>
                <a:satOff val="23887"/>
                <a:lumOff val="5177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22" name="Oval 4"/>
            <p:cNvSpPr/>
            <p:nvPr/>
          </p:nvSpPr>
          <p:spPr>
            <a:xfrm>
              <a:off x="3450346" y="304127"/>
              <a:ext cx="1109333" cy="11319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400" kern="1200" dirty="0">
                  <a:cs typeface="B Nazanin" panose="00000400000000000000" pitchFamily="2" charset="-78"/>
                </a:rPr>
                <a:t>مقبره آرشيوهای اطلاعاتی، به دليل حجم بسيار زياد</a:t>
              </a:r>
              <a:endParaRPr lang="en-US" sz="1400" kern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232093" y="2959380"/>
            <a:ext cx="1671303" cy="1671387"/>
            <a:chOff x="4005020" y="1077152"/>
            <a:chExt cx="1671303" cy="1671387"/>
          </a:xfrm>
        </p:grpSpPr>
        <p:sp>
          <p:nvSpPr>
            <p:cNvPr id="19" name="Oval 18"/>
            <p:cNvSpPr/>
            <p:nvPr/>
          </p:nvSpPr>
          <p:spPr>
            <a:xfrm>
              <a:off x="4005020" y="1077152"/>
              <a:ext cx="1671303" cy="167138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alpha val="50000"/>
                <a:hueOff val="-7947101"/>
                <a:satOff val="31849"/>
                <a:lumOff val="6902"/>
                <a:alphaOff val="0"/>
              </a:schemeClr>
            </a:fillRef>
            <a:effectRef idx="0">
              <a:schemeClr val="accent5">
                <a:alpha val="50000"/>
                <a:hueOff val="-7947101"/>
                <a:satOff val="31849"/>
                <a:lumOff val="6902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20" name="Oval 6"/>
            <p:cNvSpPr/>
            <p:nvPr/>
          </p:nvSpPr>
          <p:spPr>
            <a:xfrm>
              <a:off x="4249777" y="1321921"/>
              <a:ext cx="1181789" cy="1181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400" kern="1200" dirty="0">
                  <a:cs typeface="B Nazanin" panose="00000400000000000000" pitchFamily="2" charset="-78"/>
                </a:rPr>
                <a:t>تصمیم گیری در فقر اطلاعاتی</a:t>
              </a:r>
              <a:endParaRPr lang="en-US" sz="1400" kern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850399" y="1882990"/>
            <a:ext cx="1669598" cy="1428919"/>
            <a:chOff x="4623326" y="762"/>
            <a:chExt cx="1669598" cy="1428919"/>
          </a:xfrm>
        </p:grpSpPr>
        <p:sp>
          <p:nvSpPr>
            <p:cNvPr id="17" name="Oval 16"/>
            <p:cNvSpPr/>
            <p:nvPr/>
          </p:nvSpPr>
          <p:spPr>
            <a:xfrm>
              <a:off x="4623326" y="762"/>
              <a:ext cx="1669598" cy="1428919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alpha val="50000"/>
                <a:hueOff val="-9933876"/>
                <a:satOff val="39811"/>
                <a:lumOff val="8628"/>
                <a:alphaOff val="0"/>
              </a:schemeClr>
            </a:fillRef>
            <a:effectRef idx="0">
              <a:schemeClr val="accent5">
                <a:alpha val="50000"/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8" name="Oval 8"/>
            <p:cNvSpPr/>
            <p:nvPr/>
          </p:nvSpPr>
          <p:spPr>
            <a:xfrm>
              <a:off x="4867833" y="210022"/>
              <a:ext cx="1180584" cy="10103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400" kern="1200" dirty="0">
                  <a:cs typeface="B Nazanin" panose="00000400000000000000" pitchFamily="2" charset="-78"/>
                </a:rPr>
                <a:t>عدم استفاده از اطلاعات ذخیره شده</a:t>
              </a:r>
              <a:endParaRPr lang="en-US" sz="1400" kern="1200" dirty="0">
                <a:cs typeface="B Nazanin" panose="00000400000000000000" pitchFamily="2" charset="-78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8333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0" grpId="0"/>
      <p:bldP spid="14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48C24-3CB5-4D1F-B330-1B7143BB2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>
                <a:cs typeface="B Nazanin" panose="00000400000000000000" pitchFamily="2" charset="-78"/>
              </a:rPr>
              <a:t>چرا داده کاوي؟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3419FB5-CDA3-4228-8BC2-B37BFCC732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225" y="1214126"/>
            <a:ext cx="4040188" cy="479822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از دیدگاه</a:t>
            </a:r>
            <a:r>
              <a:rPr lang="en-US" dirty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تجاري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38ACD9-EFCA-47D6-9800-3729DF85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7057" y="1749023"/>
            <a:ext cx="4203356" cy="2791079"/>
          </a:xfrm>
        </p:spPr>
        <p:txBody>
          <a:bodyPr>
            <a:noAutofit/>
          </a:bodyPr>
          <a:lstStyle/>
          <a:p>
            <a:pPr marL="857250" lvl="1" indent="-457200" algn="r" rtl="1">
              <a:buFont typeface="Wingdings" panose="05000000000000000000" pitchFamily="2" charset="2"/>
              <a:buChar char="ü"/>
            </a:pPr>
            <a:r>
              <a:rPr lang="fa-IR" sz="1400" b="1" dirty="0">
                <a:solidFill>
                  <a:prstClr val="black"/>
                </a:solidFill>
                <a:cs typeface="B Nazanin" panose="00000400000000000000" pitchFamily="2" charset="-78"/>
              </a:rPr>
              <a:t>مقدار زیادي داده در حال جمع آوري و انباشت هست</a:t>
            </a:r>
            <a:r>
              <a:rPr lang="en-US" sz="1400" b="1" dirty="0">
                <a:solidFill>
                  <a:prstClr val="black"/>
                </a:solidFill>
                <a:cs typeface="B Nazanin" panose="00000400000000000000" pitchFamily="2" charset="-78"/>
              </a:rPr>
              <a:t>.</a:t>
            </a:r>
            <a:endParaRPr lang="fa-IR" sz="1400" b="1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800100" lvl="2" indent="0" algn="r" rtl="1">
              <a:buNone/>
            </a:pPr>
            <a:r>
              <a:rPr lang="fa-IR" sz="1400" dirty="0">
                <a:solidFill>
                  <a:prstClr val="black"/>
                </a:solidFill>
                <a:cs typeface="B Nazanin" panose="00000400000000000000" pitchFamily="2" charset="-78"/>
              </a:rPr>
              <a:t>- داده هاي خرید از فروشگاه</a:t>
            </a:r>
            <a:r>
              <a:rPr lang="en-US" sz="1400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  <a:r>
              <a:rPr lang="fa-IR" sz="1400" dirty="0">
                <a:solidFill>
                  <a:prstClr val="black"/>
                </a:solidFill>
                <a:cs typeface="B Nazanin" panose="00000400000000000000" pitchFamily="2" charset="-78"/>
              </a:rPr>
              <a:t>ها</a:t>
            </a:r>
          </a:p>
          <a:p>
            <a:pPr marL="800100" lvl="2" indent="0" algn="r" rtl="1">
              <a:buNone/>
            </a:pPr>
            <a:r>
              <a:rPr lang="fa-IR" sz="1400" dirty="0">
                <a:solidFill>
                  <a:prstClr val="black"/>
                </a:solidFill>
                <a:cs typeface="B Nazanin" panose="00000400000000000000" pitchFamily="2" charset="-78"/>
              </a:rPr>
              <a:t>- داده هاي ترا کنش هاي بانکی و کارت هاي اعتباري</a:t>
            </a:r>
          </a:p>
          <a:p>
            <a:pPr marL="857250" lvl="1" indent="-457200" algn="r" rtl="1">
              <a:buFont typeface="Wingdings" panose="05000000000000000000" pitchFamily="2" charset="2"/>
              <a:buChar char="ü"/>
            </a:pPr>
            <a:r>
              <a:rPr lang="fa-IR" sz="1400" b="1" dirty="0">
                <a:solidFill>
                  <a:prstClr val="black"/>
                </a:solidFill>
                <a:cs typeface="B Nazanin" panose="00000400000000000000" pitchFamily="2" charset="-78"/>
              </a:rPr>
              <a:t> پيش بينی مربوط به بازار بورس</a:t>
            </a:r>
          </a:p>
          <a:p>
            <a:pPr marL="857250" lvl="1" indent="-457200" algn="r" rtl="1">
              <a:buFont typeface="Wingdings" panose="05000000000000000000" pitchFamily="2" charset="2"/>
              <a:buChar char="ü"/>
            </a:pPr>
            <a:r>
              <a:rPr lang="fa-IR" sz="1400" b="1" dirty="0">
                <a:solidFill>
                  <a:prstClr val="black"/>
                </a:solidFill>
                <a:cs typeface="B Nazanin" panose="00000400000000000000" pitchFamily="2" charset="-78"/>
              </a:rPr>
              <a:t> تحليل سبد خريد</a:t>
            </a:r>
          </a:p>
          <a:p>
            <a:pPr marL="857250" lvl="1" indent="-457200" algn="r" rtl="1">
              <a:buFont typeface="Wingdings" panose="05000000000000000000" pitchFamily="2" charset="2"/>
              <a:buChar char="ü"/>
            </a:pPr>
            <a:r>
              <a:rPr lang="fa-IR" sz="1400" b="1" dirty="0">
                <a:solidFill>
                  <a:prstClr val="black"/>
                </a:solidFill>
                <a:cs typeface="B Nazanin" panose="00000400000000000000" pitchFamily="2" charset="-78"/>
              </a:rPr>
              <a:t>شناسائی طبقات و گروههای اصلی مشتريان </a:t>
            </a:r>
          </a:p>
          <a:p>
            <a:pPr marL="857250" lvl="1" indent="-457200" algn="r" rtl="1">
              <a:buFont typeface="Wingdings" panose="05000000000000000000" pitchFamily="2" charset="2"/>
              <a:buChar char="ü"/>
            </a:pPr>
            <a:r>
              <a:rPr lang="fa-IR" sz="1400" b="1" dirty="0">
                <a:solidFill>
                  <a:prstClr val="black"/>
                </a:solidFill>
                <a:cs typeface="B Nazanin" panose="00000400000000000000" pitchFamily="2" charset="-78"/>
              </a:rPr>
              <a:t>تعيين ميزان تاثير عوامل مختلفی نظير تبليغات، تخفيف، ... بر ميزان و الگوهای فروش</a:t>
            </a:r>
            <a:endParaRPr lang="en-US" sz="1400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F8937E1-763F-41F4-AF84-253D0282B2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532312" y="1260695"/>
            <a:ext cx="4041775" cy="479822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از دیدگاه</a:t>
            </a:r>
            <a:r>
              <a:rPr lang="en-US" dirty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علمی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C081E38-14FF-4EAD-99B3-5389F1C62F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570413" y="1795592"/>
            <a:ext cx="4041775" cy="2877818"/>
          </a:xfrm>
        </p:spPr>
        <p:txBody>
          <a:bodyPr>
            <a:normAutofit fontScale="25000" lnSpcReduction="20000"/>
          </a:bodyPr>
          <a:lstStyle/>
          <a:p>
            <a:pPr lvl="0" algn="r" rtl="1">
              <a:buFont typeface="Wingdings" panose="05000000000000000000" pitchFamily="2" charset="2"/>
              <a:buChar char="ü"/>
            </a:pPr>
            <a:r>
              <a:rPr lang="fa-IR" sz="5600" b="1" dirty="0">
                <a:solidFill>
                  <a:prstClr val="black"/>
                </a:solidFill>
                <a:cs typeface="B Nazanin" panose="00000400000000000000" pitchFamily="2" charset="-78"/>
              </a:rPr>
              <a:t>داده ها با سرعت خیلی زیاد جمع آوري و ذخیره می شوند</a:t>
            </a:r>
            <a:r>
              <a:rPr lang="en-US" sz="5600" b="1" dirty="0">
                <a:solidFill>
                  <a:prstClr val="black"/>
                </a:solidFill>
                <a:cs typeface="B Nazanin" panose="00000400000000000000" pitchFamily="2" charset="-78"/>
              </a:rPr>
              <a:t>.</a:t>
            </a:r>
            <a:r>
              <a:rPr lang="fa-IR" sz="5600" dirty="0">
                <a:solidFill>
                  <a:prstClr val="black"/>
                </a:solidFill>
                <a:cs typeface="B Nazanin" panose="00000400000000000000" pitchFamily="2" charset="-78"/>
              </a:rPr>
              <a:t> (گیگا بایت در ثانیه)</a:t>
            </a:r>
          </a:p>
          <a:p>
            <a:pPr marL="400050" lvl="1" indent="0" algn="r" rtl="1">
              <a:buNone/>
            </a:pPr>
            <a:r>
              <a:rPr lang="fa-IR" sz="4800" b="1" dirty="0">
                <a:solidFill>
                  <a:prstClr val="black"/>
                </a:solidFill>
                <a:cs typeface="B Nazanin" panose="00000400000000000000" pitchFamily="2" charset="-78"/>
              </a:rPr>
              <a:t>- </a:t>
            </a:r>
            <a:r>
              <a:rPr lang="fa-IR" sz="4800" dirty="0">
                <a:solidFill>
                  <a:prstClr val="black"/>
                </a:solidFill>
                <a:cs typeface="B Nazanin" panose="00000400000000000000" pitchFamily="2" charset="-78"/>
              </a:rPr>
              <a:t>حسگر هاي موجود در ماهواره ها</a:t>
            </a:r>
          </a:p>
          <a:p>
            <a:pPr marL="400050" lvl="1" indent="0" algn="r" rtl="1">
              <a:buNone/>
            </a:pPr>
            <a:r>
              <a:rPr lang="fa-IR" sz="4800" dirty="0">
                <a:solidFill>
                  <a:prstClr val="black"/>
                </a:solidFill>
                <a:cs typeface="B Nazanin" panose="00000400000000000000" pitchFamily="2" charset="-78"/>
              </a:rPr>
              <a:t>- داده های ژنتیک</a:t>
            </a:r>
          </a:p>
          <a:p>
            <a:pPr marL="400050" lvl="1" indent="0" algn="r" rtl="1">
              <a:buNone/>
            </a:pPr>
            <a:r>
              <a:rPr lang="fa-IR" sz="4800" dirty="0">
                <a:solidFill>
                  <a:prstClr val="black"/>
                </a:solidFill>
                <a:cs typeface="B Nazanin" panose="00000400000000000000" pitchFamily="2" charset="-78"/>
              </a:rPr>
              <a:t>- شبیه سازی های علمی</a:t>
            </a:r>
          </a:p>
          <a:p>
            <a:pPr marL="400050" lvl="1" indent="0" algn="r" rtl="1">
              <a:buNone/>
            </a:pPr>
            <a:r>
              <a:rPr lang="fa-IR" sz="4800" dirty="0">
                <a:solidFill>
                  <a:prstClr val="black"/>
                </a:solidFill>
                <a:cs typeface="B Nazanin" panose="00000400000000000000" pitchFamily="2" charset="-78"/>
              </a:rPr>
              <a:t>- پیش بینی بیماری ها و تشخیص ناهنجاری ها در پزشکی </a:t>
            </a:r>
          </a:p>
          <a:p>
            <a:pPr marL="400050" lvl="1" indent="0" algn="r" rtl="1">
              <a:buNone/>
            </a:pPr>
            <a:r>
              <a:rPr lang="fa-IR" sz="4800" dirty="0">
                <a:solidFill>
                  <a:prstClr val="black"/>
                </a:solidFill>
                <a:cs typeface="B Nazanin" panose="00000400000000000000" pitchFamily="2" charset="-78"/>
              </a:rPr>
              <a:t>-حوزه اطلاعات جغرافیایی- پیش بینی ها</a:t>
            </a:r>
          </a:p>
          <a:p>
            <a:pPr marL="400050" lvl="1" indent="0" algn="r" rtl="1">
              <a:buNone/>
            </a:pPr>
            <a:r>
              <a:rPr lang="fa-IR" sz="4800" dirty="0">
                <a:solidFill>
                  <a:prstClr val="black"/>
                </a:solidFill>
                <a:cs typeface="B Nazanin" panose="00000400000000000000" pitchFamily="2" charset="-78"/>
              </a:rPr>
              <a:t>- تشخیص ناهنجاری های داده ای بخصوص در داده های امنیتی</a:t>
            </a:r>
          </a:p>
          <a:p>
            <a:pPr lvl="0" algn="r" rtl="1">
              <a:buFont typeface="Wingdings" panose="05000000000000000000" pitchFamily="2" charset="2"/>
              <a:buChar char="ü"/>
            </a:pPr>
            <a:endParaRPr lang="fa-IR" sz="56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lvl="0" algn="r" rtl="1">
              <a:buFont typeface="Wingdings" panose="05000000000000000000" pitchFamily="2" charset="2"/>
              <a:buChar char="ü"/>
            </a:pPr>
            <a:r>
              <a:rPr lang="fa-IR" sz="5600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  <a:r>
              <a:rPr lang="fa-IR" sz="5600" b="1" dirty="0">
                <a:solidFill>
                  <a:prstClr val="black"/>
                </a:solidFill>
                <a:cs typeface="B Nazanin" panose="00000400000000000000" pitchFamily="2" charset="-78"/>
              </a:rPr>
              <a:t>تکنیک هاي قدیمی براي این داده ها قابل استفاده نیستند</a:t>
            </a:r>
            <a:r>
              <a:rPr lang="en-US" sz="5600" b="1" dirty="0">
                <a:solidFill>
                  <a:prstClr val="black"/>
                </a:solidFill>
                <a:cs typeface="B Nazanin" panose="00000400000000000000" pitchFamily="2" charset="-78"/>
              </a:rPr>
              <a:t>.</a:t>
            </a:r>
            <a:endParaRPr lang="fa-IR" sz="5600" b="1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lvl="0" algn="r" rtl="1"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73B9E6-2653-48CB-994C-76922AD95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9C0D2-DB5E-4461-8DC3-6DF40AAA8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 dirty="0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DF0801-9BEC-49E8-BEFC-80100FD6C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375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3" grpId="0" build="p"/>
      <p:bldP spid="8" grpId="0" build="p"/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B46DB-6B59-47ED-A82F-1A8BD5C92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fa-IR" b="1" dirty="0"/>
            </a:br>
            <a:r>
              <a:rPr lang="fa-IR" b="1" dirty="0"/>
              <a:t>انگیزه کاوش مجموعه داده هاي بزرگ:</a:t>
            </a:r>
            <a:br>
              <a:rPr lang="fa-IR" b="1" dirty="0"/>
            </a:b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01B028-D82C-432E-83D4-2243403A2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AFC3F-7100-4D12-A24E-BA6436360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4C2874-4507-46E2-8084-AA8EC17C7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8F16322-CF58-4022-917A-4B9A4B2342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92151" y="1095940"/>
            <a:ext cx="3289300" cy="346738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6F0CCEB-C66B-4F80-9E22-D106F4371B56}"/>
              </a:ext>
            </a:extLst>
          </p:cNvPr>
          <p:cNvSpPr txBox="1">
            <a:spLocks/>
          </p:cNvSpPr>
          <p:nvPr/>
        </p:nvSpPr>
        <p:spPr>
          <a:xfrm>
            <a:off x="4295553" y="1179871"/>
            <a:ext cx="4435493" cy="35691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/>
              <a:t>معمولا اطلاعات نهفته اي در داده ها وجود دارد که تا کنون آشکار نشده است.</a:t>
            </a:r>
          </a:p>
          <a:p>
            <a:endParaRPr lang="fa-IR" sz="2400" dirty="0"/>
          </a:p>
          <a:p>
            <a:r>
              <a:rPr lang="fa-IR" sz="2400" dirty="0"/>
              <a:t>براي کشف اطلاعات مفید توسط انسان ها هفته ها زمان نیاز هست.</a:t>
            </a:r>
          </a:p>
          <a:p>
            <a:endParaRPr lang="fa-IR" sz="2400" dirty="0"/>
          </a:p>
          <a:p>
            <a:r>
              <a:rPr lang="fa-IR" sz="2400" dirty="0"/>
              <a:t> خیلی از داده ها هنوز تحلیل نشده اند.</a:t>
            </a:r>
            <a:endParaRPr 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908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C4DCC-744C-4E89-97E4-0F69725D1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داده کاوی چیست؟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008556-5A14-4588-A49E-AA31B5DB9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225" y="1179870"/>
            <a:ext cx="8073821" cy="3963629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a-IR" sz="2000" dirty="0"/>
              <a:t>استخراج اطلاعات مفید و ناشناخته از داده ها</a:t>
            </a:r>
          </a:p>
          <a:p>
            <a:pPr marL="457200" indent="-457200">
              <a:buFont typeface="+mj-lt"/>
              <a:buAutoNum type="arabicPeriod"/>
            </a:pPr>
            <a:r>
              <a:rPr lang="fa-IR" sz="2000" dirty="0"/>
              <a:t>آنالیز و اکتشاف از داده هاي با حجم زیاد، بوسیله ابزارهاي</a:t>
            </a:r>
            <a:r>
              <a:rPr lang="en-US" sz="2000" dirty="0"/>
              <a:t> </a:t>
            </a:r>
            <a:r>
              <a:rPr lang="fa-IR" sz="2000" dirty="0"/>
              <a:t>خودکار و نیمه خودکار، به منظور کشف الگوهاي معنادار</a:t>
            </a:r>
            <a:endParaRPr lang="en-US" sz="2000" dirty="0"/>
          </a:p>
          <a:p>
            <a:endParaRPr lang="en-US" sz="2400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fa-IR" sz="1600" dirty="0"/>
              <a:t>ورودی عمدتا بسيار حجيم و پردازش دستی آن ناممکن است.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a-IR" sz="1600" dirty="0"/>
              <a:t>خودکار يا نيمه خودکار بودن داده کاوی به معنای حداقل نياز به دخالت کاربر است.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fa-IR" sz="1600" dirty="0"/>
              <a:t>انواع اطلاعات و نه صرفا اطلاعات عددی قابل پردازش می باشند.</a:t>
            </a:r>
            <a:endParaRPr lang="en-US" sz="1600" dirty="0"/>
          </a:p>
          <a:p>
            <a:pPr lvl="1">
              <a:buFont typeface="Wingdings" panose="05000000000000000000" pitchFamily="2" charset="2"/>
              <a:buChar char="ü"/>
            </a:pPr>
            <a:endParaRPr lang="en-US" sz="1600" dirty="0"/>
          </a:p>
          <a:p>
            <a:pPr marL="800100" lvl="1" indent="-342900" algn="l" rtl="0">
              <a:buFont typeface="+mj-lt"/>
              <a:buAutoNum type="arabicPeriod"/>
            </a:pPr>
            <a:r>
              <a:rPr lang="en-US" sz="1000" dirty="0"/>
              <a:t>Anand SS, Bell DA, Hughes JG. EDM: A general framework for data mining based on evidence theory. Data &amp; Knowledge Engineering. 1996 Apr 1;18(3):189-223.</a:t>
            </a:r>
          </a:p>
          <a:p>
            <a:pPr marL="800100" lvl="1" indent="-342900" algn="l" rtl="0">
              <a:buFont typeface="+mj-lt"/>
              <a:buAutoNum type="arabicPeriod"/>
            </a:pPr>
            <a:r>
              <a:rPr lang="en-US" sz="1000" dirty="0"/>
              <a:t>Berry, M., </a:t>
            </a:r>
            <a:r>
              <a:rPr lang="en-US" sz="1000" dirty="0" err="1"/>
              <a:t>Linoff</a:t>
            </a:r>
            <a:r>
              <a:rPr lang="en-US" sz="1000" dirty="0"/>
              <a:t>, G. Data Mining Techniques: </a:t>
            </a:r>
            <a:r>
              <a:rPr lang="en-US" sz="1000" dirty="0" err="1"/>
              <a:t>forMarketing</a:t>
            </a:r>
            <a:r>
              <a:rPr lang="en-US" sz="1000" dirty="0"/>
              <a:t>, Sales, and Customer Support. John Wiley &amp;Sons, New York., 1997, p. 5</a:t>
            </a:r>
          </a:p>
          <a:p>
            <a:pPr lvl="1" algn="l" rtl="0">
              <a:buFont typeface="Wingdings" panose="05000000000000000000" pitchFamily="2" charset="2"/>
              <a:buChar char="ü"/>
            </a:pPr>
            <a:endParaRPr lang="en-US" sz="13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028C30-46EA-4B84-B74C-DAB72F732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C54693-3AEF-443B-B3F5-87D101C81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 dirty="0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3FC95-8EFB-4EE6-842A-3A2538B0C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61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54F7A-4046-4D46-B5FB-AB879B1D0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مراحل اکتشاف دانش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22CA38-1FB1-4D33-8080-7DFE665E5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1A4BC-D488-4345-9100-B06DBA544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AC5C5-7794-40F5-95F6-3096410A2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6F353B-F424-4627-82E1-B770BAA222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96" y="1050631"/>
            <a:ext cx="7657143" cy="3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120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12447-B82E-4440-A61B-7E1B09FB8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چالش های داده کاوی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41D978-CD16-49F9-97ED-D47552A16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en-US"/>
              <a:t>دکتر سارا درّی 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6C6EA8-CE59-4E42-BDE1-650EDBB70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fa-IR"/>
              <a:t>جلسه اول - آشنایی با داده کاوی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6554EE-445C-4617-997E-F6FB9C1F9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547C46-CB73-4764-BAD3-9DDDE0C3FCBA}"/>
              </a:ext>
            </a:extLst>
          </p:cNvPr>
          <p:cNvSpPr txBox="1"/>
          <p:nvPr/>
        </p:nvSpPr>
        <p:spPr>
          <a:xfrm>
            <a:off x="742915" y="1186874"/>
            <a:ext cx="7995502" cy="2823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dirty="0">
                <a:cs typeface="B Nazanin" panose="00000400000000000000" pitchFamily="2" charset="-78"/>
              </a:rPr>
              <a:t>مقیاس پذیری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dirty="0">
                <a:cs typeface="B Nazanin" panose="00000400000000000000" pitchFamily="2" charset="-78"/>
              </a:rPr>
              <a:t>ابعاد</a:t>
            </a:r>
            <a:r>
              <a:rPr lang="en-US" sz="2000" dirty="0"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زیاد داده 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dirty="0">
                <a:cs typeface="B Nazanin" panose="00000400000000000000" pitchFamily="2" charset="-78"/>
              </a:rPr>
              <a:t>داده های پیچیده و ناهمگن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dirty="0">
                <a:cs typeface="B Nazanin" panose="00000400000000000000" pitchFamily="2" charset="-78"/>
              </a:rPr>
              <a:t>کیفیت داده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dirty="0">
                <a:cs typeface="B Nazanin" panose="00000400000000000000" pitchFamily="2" charset="-78"/>
              </a:rPr>
              <a:t>مالکیت داده و توزیع آن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dirty="0">
                <a:cs typeface="B Nazanin" panose="00000400000000000000" pitchFamily="2" charset="-78"/>
              </a:rPr>
              <a:t>حفظ محرمانگی</a:t>
            </a:r>
            <a:endParaRPr lang="en-US" sz="2000" dirty="0">
              <a:cs typeface="B Nazanin" panose="00000400000000000000" pitchFamily="2" charset="-78"/>
            </a:endParaRPr>
          </a:p>
        </p:txBody>
      </p:sp>
      <p:pic>
        <p:nvPicPr>
          <p:cNvPr id="10" name="Content Placeholder 7">
            <a:extLst>
              <a:ext uri="{FF2B5EF4-FFF2-40B4-BE49-F238E27FC236}">
                <a16:creationId xmlns:a16="http://schemas.microsoft.com/office/drawing/2014/main" id="{C28B9032-FB09-4B28-9871-E6BFB9A60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1868" y="1917959"/>
            <a:ext cx="3017123" cy="173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7071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5.7|0.5|4.4|66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7|0.4|0.1|0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3.5|25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1213</Words>
  <Application>Microsoft Office PowerPoint</Application>
  <PresentationFormat>On-screen Show (16:9)</PresentationFormat>
  <Paragraphs>198</Paragraphs>
  <Slides>21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B Nazanin</vt:lpstr>
      <vt:lpstr>Calibri</vt:lpstr>
      <vt:lpstr>Monotype Sorts</vt:lpstr>
      <vt:lpstr>Wingdings</vt:lpstr>
      <vt:lpstr>Office Theme</vt:lpstr>
      <vt:lpstr>Document</vt:lpstr>
      <vt:lpstr>داده کاوی و مفاهیم آن</vt:lpstr>
      <vt:lpstr>رئوس مطالب</vt:lpstr>
      <vt:lpstr>فهرست مطالب- جلسه اول</vt:lpstr>
      <vt:lpstr>استخراج دانش</vt:lpstr>
      <vt:lpstr>چرا داده کاوي؟ </vt:lpstr>
      <vt:lpstr> انگیزه کاوش مجموعه داده هاي بزرگ: </vt:lpstr>
      <vt:lpstr>داده کاوی چیست؟</vt:lpstr>
      <vt:lpstr>مراحل اکتشاف دانش</vt:lpstr>
      <vt:lpstr>چالش های داده کاوی</vt:lpstr>
      <vt:lpstr>متدهای داده کاوی</vt:lpstr>
      <vt:lpstr>وظایف داده کاوی ...</vt:lpstr>
      <vt:lpstr>یادگیری با نظارت و بدون نظارت</vt:lpstr>
      <vt:lpstr>مثال از یادگیری با نظارت</vt:lpstr>
      <vt:lpstr>PowerPoint Presentation</vt:lpstr>
      <vt:lpstr>طبقه بندی(یادگیری با نظارت)</vt:lpstr>
      <vt:lpstr>فاز اول Learning Step</vt:lpstr>
      <vt:lpstr>فاز دوم Classification step</vt:lpstr>
      <vt:lpstr>مثال طبقه بندی</vt:lpstr>
      <vt:lpstr>خلاصه و نتیجه گیری</vt:lpstr>
      <vt:lpstr>منابع جهت مطالعه بیشتر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2017-08-01T15:40:51Z</dcterms:created>
  <dcterms:modified xsi:type="dcterms:W3CDTF">2024-10-25T02:09:13Z</dcterms:modified>
</cp:coreProperties>
</file>