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20" r:id="rId1"/>
  </p:sldMasterIdLst>
  <p:notesMasterIdLst>
    <p:notesMasterId r:id="rId46"/>
  </p:notesMasterIdLst>
  <p:sldIdLst>
    <p:sldId id="579" r:id="rId2"/>
    <p:sldId id="920" r:id="rId3"/>
    <p:sldId id="919" r:id="rId4"/>
    <p:sldId id="941" r:id="rId5"/>
    <p:sldId id="921" r:id="rId6"/>
    <p:sldId id="922" r:id="rId7"/>
    <p:sldId id="923" r:id="rId8"/>
    <p:sldId id="924" r:id="rId9"/>
    <p:sldId id="925" r:id="rId10"/>
    <p:sldId id="963" r:id="rId11"/>
    <p:sldId id="926" r:id="rId12"/>
    <p:sldId id="927" r:id="rId13"/>
    <p:sldId id="928" r:id="rId14"/>
    <p:sldId id="943" r:id="rId15"/>
    <p:sldId id="944" r:id="rId16"/>
    <p:sldId id="945" r:id="rId17"/>
    <p:sldId id="964" r:id="rId18"/>
    <p:sldId id="929" r:id="rId19"/>
    <p:sldId id="930" r:id="rId20"/>
    <p:sldId id="946" r:id="rId21"/>
    <p:sldId id="947" r:id="rId22"/>
    <p:sldId id="948" r:id="rId23"/>
    <p:sldId id="949" r:id="rId24"/>
    <p:sldId id="950" r:id="rId25"/>
    <p:sldId id="951" r:id="rId26"/>
    <p:sldId id="952" r:id="rId27"/>
    <p:sldId id="953" r:id="rId28"/>
    <p:sldId id="954" r:id="rId29"/>
    <p:sldId id="955" r:id="rId30"/>
    <p:sldId id="956" r:id="rId31"/>
    <p:sldId id="931" r:id="rId32"/>
    <p:sldId id="932" r:id="rId33"/>
    <p:sldId id="957" r:id="rId34"/>
    <p:sldId id="958" r:id="rId35"/>
    <p:sldId id="959" r:id="rId36"/>
    <p:sldId id="960" r:id="rId37"/>
    <p:sldId id="933" r:id="rId38"/>
    <p:sldId id="934" r:id="rId39"/>
    <p:sldId id="935" r:id="rId40"/>
    <p:sldId id="936" r:id="rId41"/>
    <p:sldId id="937" r:id="rId42"/>
    <p:sldId id="938" r:id="rId43"/>
    <p:sldId id="940" r:id="rId44"/>
    <p:sldId id="942" r:id="rId45"/>
  </p:sldIdLst>
  <p:sldSz cx="9144000" cy="6858000" type="screen4x3"/>
  <p:notesSz cx="6858000" cy="9144000"/>
  <p:defaultTextStyle>
    <a:defPPr>
      <a:defRPr lang="fa-IR"/>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8C590E"/>
    <a:srgbClr val="50E6D4"/>
    <a:srgbClr val="A2AE34"/>
    <a:srgbClr val="AD9F35"/>
    <a:srgbClr val="D2C66C"/>
    <a:srgbClr val="C18B29"/>
    <a:srgbClr val="EDAE51"/>
    <a:srgbClr val="D47F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537" autoAdjust="0"/>
    <p:restoredTop sz="94670" autoAdjust="0"/>
  </p:normalViewPr>
  <p:slideViewPr>
    <p:cSldViewPr>
      <p:cViewPr varScale="1">
        <p:scale>
          <a:sx n="83" d="100"/>
          <a:sy n="83" d="100"/>
        </p:scale>
        <p:origin x="-151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4"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1020BF78-D85F-4231-9833-24C50CB47681}" type="datetimeFigureOut">
              <a:rPr lang="fa-IR" smtClean="0"/>
              <a:pPr/>
              <a:t>04/18/1446</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F33E66BC-C1BC-40BD-B249-DE5A7AC25500}" type="slidenum">
              <a:rPr lang="fa-IR" smtClean="0"/>
              <a:pPr/>
              <a:t>‹#›</a:t>
            </a:fld>
            <a:endParaRPr lang="fa-IR"/>
          </a:p>
        </p:txBody>
      </p:sp>
    </p:spTree>
    <p:extLst>
      <p:ext uri="{BB962C8B-B14F-4D97-AF65-F5344CB8AC3E}">
        <p14:creationId xmlns:p14="http://schemas.microsoft.com/office/powerpoint/2010/main" val="200382049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ound Diagonal Corner Rectangle 3"/>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8" name="Title 7"/>
          <p:cNvSpPr>
            <a:spLocks noGrp="1"/>
          </p:cNvSpPr>
          <p:nvPr>
            <p:ph type="ctrTitle"/>
          </p:nvPr>
        </p:nvSpPr>
        <p:spPr>
          <a:xfrm>
            <a:off x="464234" y="381001"/>
            <a:ext cx="8229600" cy="2209800"/>
          </a:xfrm>
        </p:spPr>
        <p:txBody>
          <a:bodyPr lIns="45720" rIns="228600"/>
          <a:lstStyle>
            <a:lvl1pPr marL="0" algn="r">
              <a:defRPr sz="4800"/>
            </a:lvl1pPr>
            <a:extLst/>
          </a:lstStyle>
          <a:p>
            <a:r>
              <a:rPr lang="en-US" smtClean="0"/>
              <a:t>Click to edit Master title style</a:t>
            </a:r>
            <a:endParaRPr lang="en-US"/>
          </a:p>
        </p:txBody>
      </p:sp>
      <p:sp>
        <p:nvSpPr>
          <p:cNvPr id="9" name="Subtitl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5" name="Date Placeholder 9"/>
          <p:cNvSpPr>
            <a:spLocks noGrp="1"/>
          </p:cNvSpPr>
          <p:nvPr>
            <p:ph type="dt" sz="half" idx="10"/>
          </p:nvPr>
        </p:nvSpPr>
        <p:spPr>
          <a:xfrm>
            <a:off x="5562600" y="6508750"/>
            <a:ext cx="3001963" cy="274638"/>
          </a:xfrm>
        </p:spPr>
        <p:txBody>
          <a:bodyPr vert="horz" rtlCol="0"/>
          <a:lstStyle>
            <a:lvl1pPr>
              <a:defRPr/>
            </a:lvl1pPr>
            <a:extLst/>
          </a:lstStyle>
          <a:p>
            <a:pPr>
              <a:defRPr/>
            </a:pPr>
            <a:fld id="{EF7E3069-D9BB-4EFB-BF1D-49BBA619FC72}" type="datetime8">
              <a:rPr lang="fa-IR" smtClean="0"/>
              <a:pPr>
                <a:defRPr/>
              </a:pPr>
              <a:t>اکتبر 21، 24</a:t>
            </a:fld>
            <a:endParaRPr lang="fa-IR"/>
          </a:p>
        </p:txBody>
      </p:sp>
      <p:sp>
        <p:nvSpPr>
          <p:cNvPr id="6" name="Slide Number Placeholder 10"/>
          <p:cNvSpPr>
            <a:spLocks noGrp="1"/>
          </p:cNvSpPr>
          <p:nvPr>
            <p:ph type="sldNum" sz="quarter" idx="11"/>
          </p:nvPr>
        </p:nvSpPr>
        <p:spPr>
          <a:xfrm>
            <a:off x="8639175" y="6508750"/>
            <a:ext cx="463550" cy="274638"/>
          </a:xfrm>
        </p:spPr>
        <p:txBody>
          <a:bodyPr vert="horz" rtlCol="0"/>
          <a:lstStyle>
            <a:lvl1pPr>
              <a:defRPr>
                <a:solidFill>
                  <a:schemeClr val="tx2">
                    <a:shade val="90000"/>
                  </a:schemeClr>
                </a:solidFill>
              </a:defRPr>
            </a:lvl1pPr>
            <a:extLst/>
          </a:lstStyle>
          <a:p>
            <a:pPr>
              <a:defRPr/>
            </a:pPr>
            <a:fld id="{E7544CC2-A8FB-4228-AC2C-A94F8FE1F5A9}" type="slidenum">
              <a:rPr lang="fa-IR"/>
              <a:pPr>
                <a:defRPr/>
              </a:pPr>
              <a:t>‹#›</a:t>
            </a:fld>
            <a:endParaRPr lang="fa-IR"/>
          </a:p>
        </p:txBody>
      </p:sp>
      <p:sp>
        <p:nvSpPr>
          <p:cNvPr id="7" name="Footer Placeholder 11"/>
          <p:cNvSpPr>
            <a:spLocks noGrp="1"/>
          </p:cNvSpPr>
          <p:nvPr>
            <p:ph type="ftr" sz="quarter" idx="12"/>
          </p:nvPr>
        </p:nvSpPr>
        <p:spPr>
          <a:xfrm>
            <a:off x="1600200" y="6508750"/>
            <a:ext cx="3906838" cy="274638"/>
          </a:xfrm>
        </p:spPr>
        <p:txBody>
          <a:bodyPr vert="horz" rtlCol="0"/>
          <a:lstStyle>
            <a:lvl1pPr>
              <a:defRPr/>
            </a:lvl1pPr>
            <a:extLst/>
          </a:lstStyle>
          <a:p>
            <a:pPr>
              <a:defRPr/>
            </a:pPr>
            <a:endParaRPr lang="fa-IR"/>
          </a:p>
        </p:txBody>
      </p:sp>
    </p:spTree>
  </p:cSld>
  <p:clrMapOvr>
    <a:masterClrMapping/>
  </p:clrMapOvr>
  <p:transition spd="med">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2"/>
          <p:cNvSpPr>
            <a:spLocks noGrp="1"/>
          </p:cNvSpPr>
          <p:nvPr>
            <p:ph type="ftr" sz="quarter" idx="10"/>
          </p:nvPr>
        </p:nvSpPr>
        <p:spPr/>
        <p:txBody>
          <a:bodyPr/>
          <a:lstStyle>
            <a:lvl1pPr>
              <a:defRPr/>
            </a:lvl1pPr>
          </a:lstStyle>
          <a:p>
            <a:pPr>
              <a:defRPr/>
            </a:pPr>
            <a:endParaRPr lang="fa-IR"/>
          </a:p>
        </p:txBody>
      </p:sp>
      <p:sp>
        <p:nvSpPr>
          <p:cNvPr id="5" name="Date Placeholder 13"/>
          <p:cNvSpPr>
            <a:spLocks noGrp="1"/>
          </p:cNvSpPr>
          <p:nvPr>
            <p:ph type="dt" sz="half" idx="11"/>
          </p:nvPr>
        </p:nvSpPr>
        <p:spPr/>
        <p:txBody>
          <a:bodyPr/>
          <a:lstStyle>
            <a:lvl1pPr>
              <a:defRPr/>
            </a:lvl1pPr>
          </a:lstStyle>
          <a:p>
            <a:pPr>
              <a:defRPr/>
            </a:pPr>
            <a:fld id="{D38C053D-61BC-4B83-87B2-CDFE1A8E0CC1}" type="datetime8">
              <a:rPr lang="fa-IR" smtClean="0"/>
              <a:pPr>
                <a:defRPr/>
              </a:pPr>
              <a:t>اکتبر 21، 24</a:t>
            </a:fld>
            <a:endParaRPr lang="fa-IR"/>
          </a:p>
        </p:txBody>
      </p:sp>
      <p:sp>
        <p:nvSpPr>
          <p:cNvPr id="6" name="Slide Number Placeholder 22"/>
          <p:cNvSpPr>
            <a:spLocks noGrp="1"/>
          </p:cNvSpPr>
          <p:nvPr>
            <p:ph type="sldNum" sz="quarter" idx="12"/>
          </p:nvPr>
        </p:nvSpPr>
        <p:spPr/>
        <p:txBody>
          <a:bodyPr/>
          <a:lstStyle>
            <a:lvl1pPr>
              <a:defRPr/>
            </a:lvl1pPr>
          </a:lstStyle>
          <a:p>
            <a:pPr>
              <a:defRPr/>
            </a:pPr>
            <a:fld id="{A41481D4-6CA6-4614-A617-4CF516AEB022}" type="slidenum">
              <a:rPr lang="fa-IR"/>
              <a:pPr>
                <a:defRPr/>
              </a:pPr>
              <a:t>‹#›</a:t>
            </a:fld>
            <a:endParaRPr lang="fa-IR"/>
          </a:p>
        </p:txBody>
      </p:sp>
    </p:spTree>
  </p:cSld>
  <p:clrMapOvr>
    <a:masterClrMapping/>
  </p:clrMapOvr>
  <p:transition spd="med">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lgn="l">
              <a:defRPr/>
            </a:lvl1pPr>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2"/>
          <p:cNvSpPr>
            <a:spLocks noGrp="1"/>
          </p:cNvSpPr>
          <p:nvPr>
            <p:ph type="ftr" sz="quarter" idx="10"/>
          </p:nvPr>
        </p:nvSpPr>
        <p:spPr/>
        <p:txBody>
          <a:bodyPr/>
          <a:lstStyle>
            <a:lvl1pPr>
              <a:defRPr/>
            </a:lvl1pPr>
          </a:lstStyle>
          <a:p>
            <a:pPr>
              <a:defRPr/>
            </a:pPr>
            <a:endParaRPr lang="fa-IR"/>
          </a:p>
        </p:txBody>
      </p:sp>
      <p:sp>
        <p:nvSpPr>
          <p:cNvPr id="5" name="Date Placeholder 13"/>
          <p:cNvSpPr>
            <a:spLocks noGrp="1"/>
          </p:cNvSpPr>
          <p:nvPr>
            <p:ph type="dt" sz="half" idx="11"/>
          </p:nvPr>
        </p:nvSpPr>
        <p:spPr/>
        <p:txBody>
          <a:bodyPr/>
          <a:lstStyle>
            <a:lvl1pPr>
              <a:defRPr/>
            </a:lvl1pPr>
          </a:lstStyle>
          <a:p>
            <a:pPr>
              <a:defRPr/>
            </a:pPr>
            <a:fld id="{96D5761A-B5B6-4104-A4CB-3A1F2A1CA267}" type="datetime8">
              <a:rPr lang="fa-IR" smtClean="0"/>
              <a:pPr>
                <a:defRPr/>
              </a:pPr>
              <a:t>اکتبر 21، 24</a:t>
            </a:fld>
            <a:endParaRPr lang="fa-IR"/>
          </a:p>
        </p:txBody>
      </p:sp>
      <p:sp>
        <p:nvSpPr>
          <p:cNvPr id="6" name="Slide Number Placeholder 22"/>
          <p:cNvSpPr>
            <a:spLocks noGrp="1"/>
          </p:cNvSpPr>
          <p:nvPr>
            <p:ph type="sldNum" sz="quarter" idx="12"/>
          </p:nvPr>
        </p:nvSpPr>
        <p:spPr/>
        <p:txBody>
          <a:bodyPr/>
          <a:lstStyle>
            <a:lvl1pPr>
              <a:defRPr/>
            </a:lvl1pPr>
          </a:lstStyle>
          <a:p>
            <a:pPr>
              <a:defRPr/>
            </a:pPr>
            <a:fld id="{79A8B54D-E993-412F-8DC0-11B077A0A768}" type="slidenum">
              <a:rPr lang="fa-IR"/>
              <a:pPr>
                <a:defRPr/>
              </a:pPr>
              <a:t>‹#›</a:t>
            </a:fld>
            <a:endParaRPr lang="fa-IR"/>
          </a:p>
        </p:txBody>
      </p:sp>
    </p:spTree>
  </p:cSld>
  <p:clrMapOvr>
    <a:masterClrMapping/>
  </p:clrMapOvr>
  <p:transition spd="med">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smtClean="0"/>
            </a:lvl1pPr>
          </a:lstStyle>
          <a:p>
            <a:pPr>
              <a:defRPr/>
            </a:pPr>
            <a:r>
              <a:rPr lang="fa-IR"/>
              <a:t>عنوان برنامه/ارائه/سمینار                                                                   عنوان ارائه کننده</a:t>
            </a:r>
            <a:endParaRPr lang="en-US"/>
          </a:p>
        </p:txBody>
      </p:sp>
      <p:sp>
        <p:nvSpPr>
          <p:cNvPr id="6" name="Slide Number Placeholder 5"/>
          <p:cNvSpPr>
            <a:spLocks noGrp="1"/>
          </p:cNvSpPr>
          <p:nvPr>
            <p:ph type="sldNum" sz="quarter" idx="12"/>
          </p:nvPr>
        </p:nvSpPr>
        <p:spPr/>
        <p:txBody>
          <a:bodyPr/>
          <a:lstStyle>
            <a:lvl1pPr>
              <a:defRPr/>
            </a:lvl1pPr>
          </a:lstStyle>
          <a:p>
            <a:fld id="{1C64E41B-98C8-4CDD-94AF-256E78F6A29E}" type="slidenum">
              <a:rPr lang="en-US"/>
              <a:pPr/>
              <a:t>‹#›</a:t>
            </a:fld>
            <a:endParaRPr lang="en-US"/>
          </a:p>
        </p:txBody>
      </p:sp>
    </p:spTree>
    <p:extLst>
      <p:ext uri="{BB962C8B-B14F-4D97-AF65-F5344CB8AC3E}">
        <p14:creationId xmlns:p14="http://schemas.microsoft.com/office/powerpoint/2010/main" val="281633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4" name="Rectangle 3"/>
          <p:cNvSpPr/>
          <p:nvPr/>
        </p:nvSpPr>
        <p:spPr>
          <a:xfrm>
            <a:off x="588963" y="1423988"/>
            <a:ext cx="8001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extLst/>
          </a:lstStyle>
          <a:p>
            <a:pPr>
              <a:defRPr/>
            </a:pPr>
            <a:fld id="{581BC19F-7CD7-4D17-AA86-48AB96C14B69}" type="datetime8">
              <a:rPr lang="fa-IR" smtClean="0"/>
              <a:pPr>
                <a:defRPr/>
              </a:pPr>
              <a:t>اکتبر 21، 24</a:t>
            </a:fld>
            <a:endParaRPr lang="fa-IR"/>
          </a:p>
        </p:txBody>
      </p:sp>
      <p:sp>
        <p:nvSpPr>
          <p:cNvPr id="6" name="Footer Placeholder 4"/>
          <p:cNvSpPr>
            <a:spLocks noGrp="1"/>
          </p:cNvSpPr>
          <p:nvPr>
            <p:ph type="ftr" sz="quarter" idx="11"/>
          </p:nvPr>
        </p:nvSpPr>
        <p:spPr/>
        <p:txBody>
          <a:bodyPr/>
          <a:lstStyle>
            <a:lvl1pPr>
              <a:defRPr/>
            </a:lvl1pPr>
            <a:extLst/>
          </a:lstStyle>
          <a:p>
            <a:pPr>
              <a:defRPr/>
            </a:pPr>
            <a:endParaRPr lang="fa-IR"/>
          </a:p>
        </p:txBody>
      </p:sp>
      <p:sp>
        <p:nvSpPr>
          <p:cNvPr id="7" name="Slide Number Placeholder 5"/>
          <p:cNvSpPr>
            <a:spLocks noGrp="1"/>
          </p:cNvSpPr>
          <p:nvPr>
            <p:ph type="sldNum" sz="quarter" idx="12"/>
          </p:nvPr>
        </p:nvSpPr>
        <p:spPr/>
        <p:txBody>
          <a:bodyPr/>
          <a:lstStyle>
            <a:lvl1pPr>
              <a:defRPr/>
            </a:lvl1pPr>
            <a:extLst/>
          </a:lstStyle>
          <a:p>
            <a:pPr>
              <a:defRPr/>
            </a:pPr>
            <a:fld id="{AE3F404C-B64D-4FD4-ADF7-4CA21969E8E6}" type="slidenum">
              <a:rPr lang="fa-IR"/>
              <a:pPr>
                <a:defRPr/>
              </a:pPr>
              <a:t>‹#›</a:t>
            </a:fld>
            <a:endParaRPr lang="fa-IR"/>
          </a:p>
        </p:txBody>
      </p:sp>
    </p:spTree>
  </p:cSld>
  <p:clrMapOvr>
    <a:masterClrMapping/>
  </p:clrMapOvr>
  <p:transition spd="med">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a:xfrm>
            <a:off x="1000125" y="3267075"/>
            <a:ext cx="7407275"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lang="en-US" smtClean="0"/>
              <a:t>Click to edit Master title style</a:t>
            </a:r>
            <a:endParaRPr lang="en-US"/>
          </a:p>
        </p:txBody>
      </p:sp>
      <p:sp>
        <p:nvSpPr>
          <p:cNvPr id="3" name="Text Placeholder 2"/>
          <p:cNvSpPr>
            <a:spLocks noGrp="1"/>
          </p:cNvSpPr>
          <p:nvPr>
            <p:ph type="body" idx="1"/>
          </p:nvPr>
        </p:nvSpPr>
        <p:spPr>
          <a:xfrm>
            <a:off x="722313" y="3287713"/>
            <a:ext cx="7772400" cy="1509712"/>
          </a:xfrm>
        </p:spPr>
        <p:txBody>
          <a:bodyPr rIns="128016"/>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5" name="Date Placeholder 7"/>
          <p:cNvSpPr>
            <a:spLocks noGrp="1"/>
          </p:cNvSpPr>
          <p:nvPr>
            <p:ph type="dt" sz="half" idx="10"/>
          </p:nvPr>
        </p:nvSpPr>
        <p:spPr>
          <a:xfrm>
            <a:off x="5562600" y="6513513"/>
            <a:ext cx="3001963" cy="274637"/>
          </a:xfrm>
        </p:spPr>
        <p:txBody>
          <a:bodyPr vert="horz" rtlCol="0"/>
          <a:lstStyle>
            <a:lvl1pPr>
              <a:defRPr/>
            </a:lvl1pPr>
            <a:extLst/>
          </a:lstStyle>
          <a:p>
            <a:pPr>
              <a:defRPr/>
            </a:pPr>
            <a:fld id="{959E7743-BF02-4B2B-843B-8D17D6794A2C}" type="datetime8">
              <a:rPr lang="fa-IR" smtClean="0"/>
              <a:pPr>
                <a:defRPr/>
              </a:pPr>
              <a:t>اکتبر 21، 24</a:t>
            </a:fld>
            <a:endParaRPr lang="fa-IR"/>
          </a:p>
        </p:txBody>
      </p:sp>
      <p:sp>
        <p:nvSpPr>
          <p:cNvPr id="6" name="Slide Number Placeholder 8"/>
          <p:cNvSpPr>
            <a:spLocks noGrp="1"/>
          </p:cNvSpPr>
          <p:nvPr>
            <p:ph type="sldNum" sz="quarter" idx="11"/>
          </p:nvPr>
        </p:nvSpPr>
        <p:spPr>
          <a:xfrm>
            <a:off x="8639175" y="6513513"/>
            <a:ext cx="463550" cy="274637"/>
          </a:xfrm>
        </p:spPr>
        <p:txBody>
          <a:bodyPr vert="horz" rtlCol="0"/>
          <a:lstStyle>
            <a:lvl1pPr>
              <a:defRPr>
                <a:solidFill>
                  <a:schemeClr val="tx2">
                    <a:shade val="90000"/>
                  </a:schemeClr>
                </a:solidFill>
              </a:defRPr>
            </a:lvl1pPr>
            <a:extLst/>
          </a:lstStyle>
          <a:p>
            <a:pPr>
              <a:defRPr/>
            </a:pPr>
            <a:fld id="{9161CB9C-0A3E-4805-BB8F-BA7C377CA0BD}" type="slidenum">
              <a:rPr lang="fa-IR"/>
              <a:pPr>
                <a:defRPr/>
              </a:pPr>
              <a:t>‹#›</a:t>
            </a:fld>
            <a:endParaRPr lang="fa-IR"/>
          </a:p>
        </p:txBody>
      </p:sp>
      <p:sp>
        <p:nvSpPr>
          <p:cNvPr id="7" name="Footer Placeholder 9"/>
          <p:cNvSpPr>
            <a:spLocks noGrp="1"/>
          </p:cNvSpPr>
          <p:nvPr>
            <p:ph type="ftr" sz="quarter" idx="12"/>
          </p:nvPr>
        </p:nvSpPr>
        <p:spPr>
          <a:xfrm>
            <a:off x="1600200" y="6513513"/>
            <a:ext cx="3906838" cy="274637"/>
          </a:xfrm>
        </p:spPr>
        <p:txBody>
          <a:bodyPr vert="horz" rtlCol="0"/>
          <a:lstStyle>
            <a:lvl1pPr>
              <a:defRPr/>
            </a:lvl1pPr>
            <a:extLst/>
          </a:lstStyle>
          <a:p>
            <a:pPr>
              <a:defRPr/>
            </a:pPr>
            <a:endParaRPr lang="fa-IR"/>
          </a:p>
        </p:txBody>
      </p:sp>
    </p:spTree>
  </p:cSld>
  <p:clrMapOvr>
    <a:masterClrMapping/>
  </p:clrMapOvr>
  <p:transition spd="med">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5" name="Rectangle 4"/>
          <p:cNvSpPr/>
          <p:nvPr/>
        </p:nvSpPr>
        <p:spPr>
          <a:xfrm>
            <a:off x="588963" y="1423988"/>
            <a:ext cx="8001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p:txBody>
          <a:bodyPr/>
          <a:lstStyle>
            <a:lvl1pPr>
              <a:defRPr/>
            </a:lvl1pPr>
            <a:extLst/>
          </a:lstStyle>
          <a:p>
            <a:pPr>
              <a:defRPr/>
            </a:pPr>
            <a:fld id="{94203C52-09DC-4395-9E83-E415FCEEBC20}" type="datetime8">
              <a:rPr lang="fa-IR" smtClean="0"/>
              <a:pPr>
                <a:defRPr/>
              </a:pPr>
              <a:t>اکتبر 21، 24</a:t>
            </a:fld>
            <a:endParaRPr lang="fa-IR"/>
          </a:p>
        </p:txBody>
      </p:sp>
      <p:sp>
        <p:nvSpPr>
          <p:cNvPr id="7" name="Footer Placeholder 5"/>
          <p:cNvSpPr>
            <a:spLocks noGrp="1"/>
          </p:cNvSpPr>
          <p:nvPr>
            <p:ph type="ftr" sz="quarter" idx="11"/>
          </p:nvPr>
        </p:nvSpPr>
        <p:spPr/>
        <p:txBody>
          <a:bodyPr/>
          <a:lstStyle>
            <a:lvl1pPr>
              <a:defRPr/>
            </a:lvl1pPr>
            <a:extLst/>
          </a:lstStyle>
          <a:p>
            <a:pPr>
              <a:defRPr/>
            </a:pPr>
            <a:endParaRPr lang="fa-IR"/>
          </a:p>
        </p:txBody>
      </p:sp>
      <p:sp>
        <p:nvSpPr>
          <p:cNvPr id="8" name="Slide Number Placeholder 6"/>
          <p:cNvSpPr>
            <a:spLocks noGrp="1"/>
          </p:cNvSpPr>
          <p:nvPr>
            <p:ph type="sldNum" sz="quarter" idx="12"/>
          </p:nvPr>
        </p:nvSpPr>
        <p:spPr>
          <a:xfrm>
            <a:off x="8640763" y="6515100"/>
            <a:ext cx="465137" cy="273050"/>
          </a:xfrm>
        </p:spPr>
        <p:txBody>
          <a:bodyPr/>
          <a:lstStyle>
            <a:lvl1pPr>
              <a:defRPr/>
            </a:lvl1pPr>
            <a:extLst/>
          </a:lstStyle>
          <a:p>
            <a:pPr>
              <a:defRPr/>
            </a:pPr>
            <a:fld id="{04E80311-7710-4DDC-9B88-09D6BEC68663}" type="slidenum">
              <a:rPr lang="fa-IR"/>
              <a:pPr>
                <a:defRPr/>
              </a:pPr>
              <a:t>‹#›</a:t>
            </a:fld>
            <a:endParaRPr lang="fa-IR"/>
          </a:p>
        </p:txBody>
      </p:sp>
    </p:spTree>
  </p:cSld>
  <p:clrMapOvr>
    <a:masterClrMapping/>
  </p:clrMapOvr>
  <p:transition spd="med">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7" name="Rectangle 6"/>
          <p:cNvSpPr/>
          <p:nvPr/>
        </p:nvSpPr>
        <p:spPr>
          <a:xfrm>
            <a:off x="617538" y="2165350"/>
            <a:ext cx="3748087"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fontAlgn="auto">
              <a:spcBef>
                <a:spcPts val="0"/>
              </a:spcBef>
              <a:spcAft>
                <a:spcPts val="0"/>
              </a:spcAft>
              <a:defRPr/>
            </a:pPr>
            <a:endParaRPr lang="en-US"/>
          </a:p>
        </p:txBody>
      </p:sp>
      <p:sp>
        <p:nvSpPr>
          <p:cNvPr id="8" name="Rectangle 7"/>
          <p:cNvSpPr/>
          <p:nvPr/>
        </p:nvSpPr>
        <p:spPr>
          <a:xfrm>
            <a:off x="4800600" y="2165350"/>
            <a:ext cx="3749675"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457200" y="251948"/>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941763"/>
          </a:xfrm>
        </p:spPr>
        <p:txBody>
          <a:bodyPr/>
          <a:lstStyle>
            <a:lvl1pPr>
              <a:defRPr sz="22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Date Placeholder 6"/>
          <p:cNvSpPr>
            <a:spLocks noGrp="1"/>
          </p:cNvSpPr>
          <p:nvPr>
            <p:ph type="dt" sz="half" idx="10"/>
          </p:nvPr>
        </p:nvSpPr>
        <p:spPr/>
        <p:txBody>
          <a:bodyPr/>
          <a:lstStyle>
            <a:lvl1pPr>
              <a:defRPr/>
            </a:lvl1pPr>
            <a:extLst/>
          </a:lstStyle>
          <a:p>
            <a:pPr>
              <a:defRPr/>
            </a:pPr>
            <a:fld id="{0CA629F6-AD27-417B-AE5E-6DF64FAF2D04}" type="datetime8">
              <a:rPr lang="fa-IR" smtClean="0"/>
              <a:pPr>
                <a:defRPr/>
              </a:pPr>
              <a:t>اکتبر 21، 24</a:t>
            </a:fld>
            <a:endParaRPr lang="fa-IR"/>
          </a:p>
        </p:txBody>
      </p:sp>
      <p:sp>
        <p:nvSpPr>
          <p:cNvPr id="10" name="Footer Placeholder 7"/>
          <p:cNvSpPr>
            <a:spLocks noGrp="1"/>
          </p:cNvSpPr>
          <p:nvPr>
            <p:ph type="ftr" sz="quarter" idx="11"/>
          </p:nvPr>
        </p:nvSpPr>
        <p:spPr/>
        <p:txBody>
          <a:bodyPr/>
          <a:lstStyle>
            <a:lvl1pPr>
              <a:defRPr/>
            </a:lvl1pPr>
            <a:extLst/>
          </a:lstStyle>
          <a:p>
            <a:pPr>
              <a:defRPr/>
            </a:pPr>
            <a:endParaRPr lang="fa-IR"/>
          </a:p>
        </p:txBody>
      </p:sp>
      <p:sp>
        <p:nvSpPr>
          <p:cNvPr id="11" name="Slide Number Placeholder 8"/>
          <p:cNvSpPr>
            <a:spLocks noGrp="1"/>
          </p:cNvSpPr>
          <p:nvPr>
            <p:ph type="sldNum" sz="quarter" idx="12"/>
          </p:nvPr>
        </p:nvSpPr>
        <p:spPr>
          <a:xfrm>
            <a:off x="8640763" y="6515100"/>
            <a:ext cx="465137" cy="273050"/>
          </a:xfrm>
        </p:spPr>
        <p:txBody>
          <a:bodyPr/>
          <a:lstStyle>
            <a:lvl1pPr>
              <a:defRPr/>
            </a:lvl1pPr>
            <a:extLst/>
          </a:lstStyle>
          <a:p>
            <a:pPr>
              <a:defRPr/>
            </a:pPr>
            <a:fld id="{0ABF9333-CAF8-49C8-8D91-98BB8B44BCC5}" type="slidenum">
              <a:rPr lang="fa-IR"/>
              <a:pPr>
                <a:defRPr/>
              </a:pPr>
              <a:t>‹#›</a:t>
            </a:fld>
            <a:endParaRPr lang="fa-IR"/>
          </a:p>
        </p:txBody>
      </p:sp>
    </p:spTree>
  </p:cSld>
  <p:clrMapOvr>
    <a:masterClrMapping/>
  </p:clrMapOvr>
  <p:transition spd="med">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3" name="Rectangle 2"/>
          <p:cNvSpPr/>
          <p:nvPr/>
        </p:nvSpPr>
        <p:spPr>
          <a:xfrm>
            <a:off x="588963" y="1423988"/>
            <a:ext cx="8001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457200" y="253218"/>
            <a:ext cx="8229600" cy="1143000"/>
          </a:xfrm>
        </p:spPr>
        <p:txBody>
          <a:bodyPr/>
          <a:lstStyle>
            <a:extLst/>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extLst/>
          </a:lstStyle>
          <a:p>
            <a:pPr>
              <a:defRPr/>
            </a:pPr>
            <a:fld id="{02A88960-3096-4958-9E66-2F8CA3227DFE}" type="datetime8">
              <a:rPr lang="fa-IR" smtClean="0"/>
              <a:pPr>
                <a:defRPr/>
              </a:pPr>
              <a:t>اکتبر 21، 24</a:t>
            </a:fld>
            <a:endParaRPr lang="fa-IR"/>
          </a:p>
        </p:txBody>
      </p:sp>
      <p:sp>
        <p:nvSpPr>
          <p:cNvPr id="5" name="Footer Placeholder 3"/>
          <p:cNvSpPr>
            <a:spLocks noGrp="1"/>
          </p:cNvSpPr>
          <p:nvPr>
            <p:ph type="ftr" sz="quarter" idx="11"/>
          </p:nvPr>
        </p:nvSpPr>
        <p:spPr/>
        <p:txBody>
          <a:bodyPr/>
          <a:lstStyle>
            <a:lvl1pPr>
              <a:defRPr/>
            </a:lvl1pPr>
            <a:extLst/>
          </a:lstStyle>
          <a:p>
            <a:pPr>
              <a:defRPr/>
            </a:pPr>
            <a:endParaRPr lang="fa-IR"/>
          </a:p>
        </p:txBody>
      </p:sp>
      <p:sp>
        <p:nvSpPr>
          <p:cNvPr id="6" name="Slide Number Placeholder 4"/>
          <p:cNvSpPr>
            <a:spLocks noGrp="1"/>
          </p:cNvSpPr>
          <p:nvPr>
            <p:ph type="sldNum" sz="quarter" idx="12"/>
          </p:nvPr>
        </p:nvSpPr>
        <p:spPr/>
        <p:txBody>
          <a:bodyPr/>
          <a:lstStyle>
            <a:lvl1pPr>
              <a:defRPr/>
            </a:lvl1pPr>
            <a:extLst/>
          </a:lstStyle>
          <a:p>
            <a:pPr>
              <a:defRPr/>
            </a:pPr>
            <a:fld id="{48852F49-ED35-46D1-8681-B8E3108CF6EE}" type="slidenum">
              <a:rPr lang="fa-IR"/>
              <a:pPr>
                <a:defRPr/>
              </a:pPr>
              <a:t>‹#›</a:t>
            </a:fld>
            <a:endParaRPr lang="fa-IR"/>
          </a:p>
        </p:txBody>
      </p:sp>
    </p:spTree>
  </p:cSld>
  <p:clrMapOvr>
    <a:masterClrMapping/>
  </p:clrMapOvr>
  <p:transition spd="med">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Footer Placeholder 2"/>
          <p:cNvSpPr>
            <a:spLocks noGrp="1"/>
          </p:cNvSpPr>
          <p:nvPr>
            <p:ph type="ftr" sz="quarter" idx="10"/>
          </p:nvPr>
        </p:nvSpPr>
        <p:spPr/>
        <p:txBody>
          <a:bodyPr/>
          <a:lstStyle>
            <a:lvl1pPr>
              <a:defRPr/>
            </a:lvl1pPr>
          </a:lstStyle>
          <a:p>
            <a:pPr>
              <a:defRPr/>
            </a:pPr>
            <a:endParaRPr lang="fa-IR"/>
          </a:p>
        </p:txBody>
      </p:sp>
      <p:sp>
        <p:nvSpPr>
          <p:cNvPr id="3" name="Date Placeholder 13"/>
          <p:cNvSpPr>
            <a:spLocks noGrp="1"/>
          </p:cNvSpPr>
          <p:nvPr>
            <p:ph type="dt" sz="half" idx="11"/>
          </p:nvPr>
        </p:nvSpPr>
        <p:spPr/>
        <p:txBody>
          <a:bodyPr/>
          <a:lstStyle>
            <a:lvl1pPr>
              <a:defRPr/>
            </a:lvl1pPr>
          </a:lstStyle>
          <a:p>
            <a:pPr>
              <a:defRPr/>
            </a:pPr>
            <a:fld id="{16B1A0B2-8341-43CF-9D47-B24D3B2335F9}" type="datetime8">
              <a:rPr lang="fa-IR" smtClean="0"/>
              <a:pPr>
                <a:defRPr/>
              </a:pPr>
              <a:t>اکتبر 21، 24</a:t>
            </a:fld>
            <a:endParaRPr lang="fa-IR"/>
          </a:p>
        </p:txBody>
      </p:sp>
      <p:sp>
        <p:nvSpPr>
          <p:cNvPr id="4" name="Slide Number Placeholder 22"/>
          <p:cNvSpPr>
            <a:spLocks noGrp="1"/>
          </p:cNvSpPr>
          <p:nvPr>
            <p:ph type="sldNum" sz="quarter" idx="12"/>
          </p:nvPr>
        </p:nvSpPr>
        <p:spPr/>
        <p:txBody>
          <a:bodyPr/>
          <a:lstStyle>
            <a:lvl1pPr>
              <a:defRPr/>
            </a:lvl1pPr>
          </a:lstStyle>
          <a:p>
            <a:pPr>
              <a:defRPr/>
            </a:pPr>
            <a:fld id="{904AD950-EE1F-444D-8784-2558A8F47232}" type="slidenum">
              <a:rPr lang="fa-IR"/>
              <a:pPr>
                <a:defRPr/>
              </a:pPr>
              <a:t>‹#›</a:t>
            </a:fld>
            <a:endParaRPr lang="fa-IR"/>
          </a:p>
        </p:txBody>
      </p:sp>
    </p:spTree>
  </p:cSld>
  <p:clrMapOvr>
    <a:masterClrMapping/>
  </p:clrMapOvr>
  <p:transition spd="med">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p:cNvSpPr/>
          <p:nvPr/>
        </p:nvSpPr>
        <p:spPr>
          <a:xfrm>
            <a:off x="5057775" y="1057275"/>
            <a:ext cx="3748088"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4963136" y="304800"/>
            <a:ext cx="3931920" cy="762000"/>
          </a:xfrm>
        </p:spPr>
        <p:txBody>
          <a:bodyPr/>
          <a:lstStyle>
            <a:lvl1pPr marL="0" algn="r">
              <a:buNone/>
              <a:defRPr sz="2000" b="1"/>
            </a:lvl1pPr>
            <a:extLst/>
          </a:lstStyle>
          <a:p>
            <a:r>
              <a:rPr lang="en-US" smtClean="0"/>
              <a:t>Click to edit Master title style</a:t>
            </a:r>
            <a:endParaRPr lang="en-US"/>
          </a:p>
        </p:txBody>
      </p:sp>
      <p:sp>
        <p:nvSpPr>
          <p:cNvPr id="3" name="Text Placeholder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8"/>
          <p:cNvSpPr>
            <a:spLocks noGrp="1"/>
          </p:cNvSpPr>
          <p:nvPr>
            <p:ph type="dt" sz="half" idx="10"/>
          </p:nvPr>
        </p:nvSpPr>
        <p:spPr>
          <a:xfrm>
            <a:off x="5562600" y="6513513"/>
            <a:ext cx="3001963" cy="274637"/>
          </a:xfrm>
        </p:spPr>
        <p:txBody>
          <a:bodyPr vert="horz" rtlCol="0"/>
          <a:lstStyle>
            <a:lvl1pPr>
              <a:defRPr/>
            </a:lvl1pPr>
            <a:extLst/>
          </a:lstStyle>
          <a:p>
            <a:pPr>
              <a:defRPr/>
            </a:pPr>
            <a:fld id="{5D4EB7F2-1B07-4E5D-8F2F-88D26170B0F2}" type="datetime8">
              <a:rPr lang="fa-IR" smtClean="0"/>
              <a:pPr>
                <a:defRPr/>
              </a:pPr>
              <a:t>اکتبر 21، 24</a:t>
            </a:fld>
            <a:endParaRPr lang="fa-IR"/>
          </a:p>
        </p:txBody>
      </p:sp>
      <p:sp>
        <p:nvSpPr>
          <p:cNvPr id="7" name="Slide Number Placeholder 9"/>
          <p:cNvSpPr>
            <a:spLocks noGrp="1"/>
          </p:cNvSpPr>
          <p:nvPr>
            <p:ph type="sldNum" sz="quarter" idx="11"/>
          </p:nvPr>
        </p:nvSpPr>
        <p:spPr>
          <a:xfrm>
            <a:off x="8639175" y="6513513"/>
            <a:ext cx="463550" cy="274637"/>
          </a:xfrm>
        </p:spPr>
        <p:txBody>
          <a:bodyPr vert="horz" rtlCol="0"/>
          <a:lstStyle>
            <a:lvl1pPr>
              <a:defRPr>
                <a:solidFill>
                  <a:schemeClr val="tx2">
                    <a:shade val="90000"/>
                  </a:schemeClr>
                </a:solidFill>
              </a:defRPr>
            </a:lvl1pPr>
            <a:extLst/>
          </a:lstStyle>
          <a:p>
            <a:pPr>
              <a:defRPr/>
            </a:pPr>
            <a:fld id="{E8C34461-F00F-44A1-8185-10B5F9441F29}" type="slidenum">
              <a:rPr lang="fa-IR"/>
              <a:pPr>
                <a:defRPr/>
              </a:pPr>
              <a:t>‹#›</a:t>
            </a:fld>
            <a:endParaRPr lang="fa-IR"/>
          </a:p>
        </p:txBody>
      </p:sp>
      <p:sp>
        <p:nvSpPr>
          <p:cNvPr id="8" name="Footer Placeholder 10"/>
          <p:cNvSpPr>
            <a:spLocks noGrp="1"/>
          </p:cNvSpPr>
          <p:nvPr>
            <p:ph type="ftr" sz="quarter" idx="12"/>
          </p:nvPr>
        </p:nvSpPr>
        <p:spPr>
          <a:xfrm>
            <a:off x="1600200" y="6513513"/>
            <a:ext cx="3906838" cy="274637"/>
          </a:xfrm>
        </p:spPr>
        <p:txBody>
          <a:bodyPr vert="horz" rtlCol="0"/>
          <a:lstStyle>
            <a:lvl1pPr>
              <a:defRPr/>
            </a:lvl1pPr>
            <a:extLst/>
          </a:lstStyle>
          <a:p>
            <a:pPr>
              <a:defRPr/>
            </a:pPr>
            <a:endParaRPr lang="fa-IR"/>
          </a:p>
        </p:txBody>
      </p:sp>
    </p:spTree>
  </p:cSld>
  <p:clrMapOvr>
    <a:masterClrMapping/>
  </p:clrMapOvr>
  <p:transition spd="med">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0443" y="4724400"/>
            <a:ext cx="5486400" cy="664536"/>
          </a:xfrm>
        </p:spPr>
        <p:txBody>
          <a:bodyPr/>
          <a:lstStyle>
            <a:lvl1pPr marL="0" algn="r">
              <a:buNone/>
              <a:defRPr sz="2000" b="1"/>
            </a:lvl1pPr>
            <a:extLst/>
          </a:lstStyle>
          <a:p>
            <a:r>
              <a:rPr lang="en-US" smtClean="0"/>
              <a:t>Click to edit Master title style</a:t>
            </a:r>
            <a:endParaRPr lang="en-US"/>
          </a:p>
        </p:txBody>
      </p:sp>
      <p:sp>
        <p:nvSpPr>
          <p:cNvPr id="4" name="Text Placeholder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13" name="Picture Placeholder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extLst/>
          </a:lstStyle>
          <a:p>
            <a:pPr lvl="0"/>
            <a:r>
              <a:rPr lang="en-US" noProof="0" smtClean="0"/>
              <a:t>Click icon to add picture</a:t>
            </a:r>
            <a:endParaRPr lang="en-US" noProof="0"/>
          </a:p>
        </p:txBody>
      </p:sp>
      <p:sp>
        <p:nvSpPr>
          <p:cNvPr id="5" name="Date Placeholder 7"/>
          <p:cNvSpPr>
            <a:spLocks noGrp="1"/>
          </p:cNvSpPr>
          <p:nvPr>
            <p:ph type="dt" sz="half" idx="10"/>
          </p:nvPr>
        </p:nvSpPr>
        <p:spPr>
          <a:xfrm>
            <a:off x="5562600" y="6508750"/>
            <a:ext cx="3001963" cy="274638"/>
          </a:xfrm>
        </p:spPr>
        <p:txBody>
          <a:bodyPr vert="horz" rtlCol="0"/>
          <a:lstStyle>
            <a:lvl1pPr>
              <a:defRPr/>
            </a:lvl1pPr>
            <a:extLst/>
          </a:lstStyle>
          <a:p>
            <a:pPr>
              <a:defRPr/>
            </a:pPr>
            <a:fld id="{0E6083A4-6262-4DAE-89D4-557D2DA47EF9}" type="datetime8">
              <a:rPr lang="fa-IR" smtClean="0"/>
              <a:pPr>
                <a:defRPr/>
              </a:pPr>
              <a:t>اکتبر 21، 24</a:t>
            </a:fld>
            <a:endParaRPr lang="fa-IR"/>
          </a:p>
        </p:txBody>
      </p:sp>
      <p:sp>
        <p:nvSpPr>
          <p:cNvPr id="6" name="Slide Number Placeholder 8"/>
          <p:cNvSpPr>
            <a:spLocks noGrp="1"/>
          </p:cNvSpPr>
          <p:nvPr>
            <p:ph type="sldNum" sz="quarter" idx="11"/>
          </p:nvPr>
        </p:nvSpPr>
        <p:spPr>
          <a:xfrm>
            <a:off x="8639175" y="6508750"/>
            <a:ext cx="463550" cy="274638"/>
          </a:xfrm>
        </p:spPr>
        <p:txBody>
          <a:bodyPr vert="horz" rtlCol="0"/>
          <a:lstStyle>
            <a:lvl1pPr>
              <a:defRPr>
                <a:solidFill>
                  <a:schemeClr val="tx2">
                    <a:shade val="90000"/>
                  </a:schemeClr>
                </a:solidFill>
              </a:defRPr>
            </a:lvl1pPr>
            <a:extLst/>
          </a:lstStyle>
          <a:p>
            <a:pPr>
              <a:defRPr/>
            </a:pPr>
            <a:fld id="{DB6C3DB2-F8B8-4447-8AD5-288BFF8D8666}" type="slidenum">
              <a:rPr lang="fa-IR"/>
              <a:pPr>
                <a:defRPr/>
              </a:pPr>
              <a:t>‹#›</a:t>
            </a:fld>
            <a:endParaRPr lang="fa-IR"/>
          </a:p>
        </p:txBody>
      </p:sp>
      <p:sp>
        <p:nvSpPr>
          <p:cNvPr id="7" name="Footer Placeholder 9"/>
          <p:cNvSpPr>
            <a:spLocks noGrp="1"/>
          </p:cNvSpPr>
          <p:nvPr>
            <p:ph type="ftr" sz="quarter" idx="12"/>
          </p:nvPr>
        </p:nvSpPr>
        <p:spPr>
          <a:xfrm>
            <a:off x="1600200" y="6508750"/>
            <a:ext cx="3906838" cy="274638"/>
          </a:xfrm>
        </p:spPr>
        <p:txBody>
          <a:bodyPr vert="horz" rtlCol="0"/>
          <a:lstStyle>
            <a:lvl1pPr>
              <a:defRPr/>
            </a:lvl1pPr>
            <a:extLst/>
          </a:lstStyle>
          <a:p>
            <a:pPr>
              <a:defRPr/>
            </a:pPr>
            <a:endParaRPr lang="fa-IR"/>
          </a:p>
        </p:txBody>
      </p:sp>
    </p:spTree>
  </p:cSld>
  <p:clrMapOvr>
    <a:masterClrMapping/>
  </p:clrMapOvr>
  <p:transition spd="med">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Round Diagonal Corner Rectangle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3" name="Footer Placeholder 2"/>
          <p:cNvSpPr>
            <a:spLocks noGrp="1"/>
          </p:cNvSpPr>
          <p:nvPr>
            <p:ph type="ftr" sz="quarter" idx="3"/>
          </p:nvPr>
        </p:nvSpPr>
        <p:spPr>
          <a:xfrm>
            <a:off x="1295400" y="6400800"/>
            <a:ext cx="4211638" cy="274638"/>
          </a:xfrm>
          <a:prstGeom prst="rect">
            <a:avLst/>
          </a:prstGeom>
        </p:spPr>
        <p:txBody>
          <a:bodyPr/>
          <a:lstStyle>
            <a:lvl1pPr algn="r" eaLnBrk="1" fontAlgn="auto" latinLnBrk="0" hangingPunct="1">
              <a:spcBef>
                <a:spcPts val="0"/>
              </a:spcBef>
              <a:spcAft>
                <a:spcPts val="0"/>
              </a:spcAft>
              <a:defRPr kumimoji="0" sz="1300">
                <a:solidFill>
                  <a:schemeClr val="bg2">
                    <a:tint val="60000"/>
                    <a:satMod val="155000"/>
                  </a:schemeClr>
                </a:solidFill>
                <a:latin typeface="+mn-lt"/>
                <a:cs typeface="+mn-cs"/>
              </a:defRPr>
            </a:lvl1pPr>
            <a:extLst/>
          </a:lstStyle>
          <a:p>
            <a:pPr>
              <a:defRPr/>
            </a:pPr>
            <a:endParaRPr lang="fa-IR"/>
          </a:p>
        </p:txBody>
      </p:sp>
      <p:sp>
        <p:nvSpPr>
          <p:cNvPr id="14" name="Date Placeholder 13"/>
          <p:cNvSpPr>
            <a:spLocks noGrp="1"/>
          </p:cNvSpPr>
          <p:nvPr>
            <p:ph type="dt" sz="half" idx="2"/>
          </p:nvPr>
        </p:nvSpPr>
        <p:spPr>
          <a:xfrm>
            <a:off x="5562600" y="6400800"/>
            <a:ext cx="3001963" cy="274638"/>
          </a:xfrm>
          <a:prstGeom prst="rect">
            <a:avLst/>
          </a:prstGeom>
        </p:spPr>
        <p:txBody>
          <a:bodyPr/>
          <a:lstStyle>
            <a:lvl1pPr algn="l" eaLnBrk="1" fontAlgn="auto" latinLnBrk="0" hangingPunct="1">
              <a:spcBef>
                <a:spcPts val="0"/>
              </a:spcBef>
              <a:spcAft>
                <a:spcPts val="0"/>
              </a:spcAft>
              <a:defRPr kumimoji="0" sz="1300">
                <a:solidFill>
                  <a:schemeClr val="bg2">
                    <a:tint val="60000"/>
                    <a:satMod val="155000"/>
                  </a:schemeClr>
                </a:solidFill>
                <a:latin typeface="+mn-lt"/>
                <a:cs typeface="+mn-cs"/>
              </a:defRPr>
            </a:lvl1pPr>
            <a:extLst/>
          </a:lstStyle>
          <a:p>
            <a:pPr>
              <a:defRPr/>
            </a:pPr>
            <a:fld id="{C81DFD83-379A-4D69-931B-943E50497FB0}" type="datetime8">
              <a:rPr lang="fa-IR" smtClean="0"/>
              <a:pPr>
                <a:defRPr/>
              </a:pPr>
              <a:t>اکتبر 21، 24</a:t>
            </a:fld>
            <a:endParaRPr lang="fa-IR"/>
          </a:p>
        </p:txBody>
      </p:sp>
      <p:sp>
        <p:nvSpPr>
          <p:cNvPr id="23" name="Slide Number Placeholder 22"/>
          <p:cNvSpPr>
            <a:spLocks noGrp="1"/>
          </p:cNvSpPr>
          <p:nvPr>
            <p:ph type="sldNum" sz="quarter" idx="4"/>
          </p:nvPr>
        </p:nvSpPr>
        <p:spPr>
          <a:xfrm>
            <a:off x="8639175" y="6515100"/>
            <a:ext cx="463550" cy="273050"/>
          </a:xfrm>
          <a:prstGeom prst="rect">
            <a:avLst/>
          </a:prstGeom>
        </p:spPr>
        <p:txBody>
          <a:bodyPr anchor="ctr"/>
          <a:lstStyle>
            <a:lvl1pPr algn="r" eaLnBrk="1" fontAlgn="auto" latinLnBrk="0" hangingPunct="1">
              <a:spcBef>
                <a:spcPts val="0"/>
              </a:spcBef>
              <a:spcAft>
                <a:spcPts val="0"/>
              </a:spcAft>
              <a:defRPr kumimoji="0" sz="1600">
                <a:solidFill>
                  <a:schemeClr val="tx2">
                    <a:shade val="90000"/>
                  </a:schemeClr>
                </a:solidFill>
                <a:effectLst/>
                <a:latin typeface="+mn-lt"/>
                <a:cs typeface="+mn-cs"/>
              </a:defRPr>
            </a:lvl1pPr>
            <a:extLst/>
          </a:lstStyle>
          <a:p>
            <a:pPr>
              <a:defRPr/>
            </a:pPr>
            <a:fld id="{344B7ADD-AECE-41B4-A087-64BA6629212A}" type="slidenum">
              <a:rPr lang="fa-IR"/>
              <a:pPr>
                <a:defRPr/>
              </a:pPr>
              <a:t>‹#›</a:t>
            </a:fld>
            <a:endParaRPr lang="fa-IR"/>
          </a:p>
        </p:txBody>
      </p:sp>
      <p:sp>
        <p:nvSpPr>
          <p:cNvPr id="22" name="Title Placeholder 21"/>
          <p:cNvSpPr>
            <a:spLocks noGrp="1"/>
          </p:cNvSpPr>
          <p:nvPr>
            <p:ph type="title"/>
          </p:nvPr>
        </p:nvSpPr>
        <p:spPr>
          <a:xfrm>
            <a:off x="457200" y="254000"/>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lang="en-US" smtClean="0"/>
              <a:t>Click to edit Master title style</a:t>
            </a:r>
            <a:endParaRPr lang="en-US"/>
          </a:p>
        </p:txBody>
      </p:sp>
      <p:sp>
        <p:nvSpPr>
          <p:cNvPr id="15369" name="Text Placeholder 12"/>
          <p:cNvSpPr>
            <a:spLocks noGrp="1"/>
          </p:cNvSpPr>
          <p:nvPr>
            <p:ph type="body" idx="1"/>
          </p:nvPr>
        </p:nvSpPr>
        <p:spPr bwMode="auto">
          <a:xfrm>
            <a:off x="457200" y="16462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16" r:id="rId7"/>
    <p:sldLayoutId id="2147483825" r:id="rId8"/>
    <p:sldLayoutId id="2147483826" r:id="rId9"/>
    <p:sldLayoutId id="2147483817" r:id="rId10"/>
    <p:sldLayoutId id="2147483818" r:id="rId11"/>
    <p:sldLayoutId id="2147483827" r:id="rId12"/>
  </p:sldLayoutIdLst>
  <p:transition spd="med">
    <p:fade thruBlk="1"/>
  </p:transition>
  <p:hf hdr="0" ftr="0" dt="0"/>
  <p:txStyles>
    <p:titleStyle>
      <a:lvl1pPr marL="53975" indent="-53975" algn="r" rtl="1" eaLnBrk="0" fontAlgn="base" hangingPunct="0">
        <a:spcBef>
          <a:spcPct val="0"/>
        </a:spcBef>
        <a:spcAft>
          <a:spcPct val="0"/>
        </a:spcAft>
        <a:defRPr sz="4600" kern="1200">
          <a:solidFill>
            <a:srgbClr val="E7EACB"/>
          </a:solidFill>
          <a:effectLst>
            <a:outerShdw blurRad="38100" dist="25500" dir="5400000" algn="tl" rotWithShape="0">
              <a:srgbClr val="000000">
                <a:satMod val="180000"/>
                <a:alpha val="75000"/>
              </a:srgbClr>
            </a:outerShdw>
          </a:effectLst>
          <a:latin typeface="+mj-lt"/>
          <a:ea typeface="+mj-ea"/>
          <a:cs typeface="+mj-cs"/>
        </a:defRPr>
      </a:lvl1pPr>
      <a:lvl2pPr marL="53975" indent="-53975" algn="r" rtl="1" eaLnBrk="0" fontAlgn="base" hangingPunct="0">
        <a:spcBef>
          <a:spcPct val="0"/>
        </a:spcBef>
        <a:spcAft>
          <a:spcPct val="0"/>
        </a:spcAft>
        <a:defRPr sz="4600">
          <a:solidFill>
            <a:srgbClr val="E7EACB"/>
          </a:solidFill>
          <a:latin typeface="Rockwell" pitchFamily="18" charset="0"/>
          <a:cs typeface="Times New Roman" pitchFamily="18" charset="0"/>
        </a:defRPr>
      </a:lvl2pPr>
      <a:lvl3pPr marL="53975" indent="-53975" algn="r" rtl="1" eaLnBrk="0" fontAlgn="base" hangingPunct="0">
        <a:spcBef>
          <a:spcPct val="0"/>
        </a:spcBef>
        <a:spcAft>
          <a:spcPct val="0"/>
        </a:spcAft>
        <a:defRPr sz="4600">
          <a:solidFill>
            <a:srgbClr val="E7EACB"/>
          </a:solidFill>
          <a:latin typeface="Rockwell" pitchFamily="18" charset="0"/>
          <a:cs typeface="Times New Roman" pitchFamily="18" charset="0"/>
        </a:defRPr>
      </a:lvl3pPr>
      <a:lvl4pPr marL="53975" indent="-53975" algn="r" rtl="1" eaLnBrk="0" fontAlgn="base" hangingPunct="0">
        <a:spcBef>
          <a:spcPct val="0"/>
        </a:spcBef>
        <a:spcAft>
          <a:spcPct val="0"/>
        </a:spcAft>
        <a:defRPr sz="4600">
          <a:solidFill>
            <a:srgbClr val="E7EACB"/>
          </a:solidFill>
          <a:latin typeface="Rockwell" pitchFamily="18" charset="0"/>
          <a:cs typeface="Times New Roman" pitchFamily="18" charset="0"/>
        </a:defRPr>
      </a:lvl4pPr>
      <a:lvl5pPr marL="53975" indent="-53975" algn="r" rtl="1" eaLnBrk="0" fontAlgn="base" hangingPunct="0">
        <a:spcBef>
          <a:spcPct val="0"/>
        </a:spcBef>
        <a:spcAft>
          <a:spcPct val="0"/>
        </a:spcAft>
        <a:defRPr sz="4600">
          <a:solidFill>
            <a:srgbClr val="E7EACB"/>
          </a:solidFill>
          <a:latin typeface="Rockwell" pitchFamily="18" charset="0"/>
          <a:cs typeface="Times New Roman" pitchFamily="18" charset="0"/>
        </a:defRPr>
      </a:lvl5pPr>
      <a:lvl6pPr marL="511175" indent="-53975" algn="r" rtl="1" fontAlgn="base">
        <a:spcBef>
          <a:spcPct val="0"/>
        </a:spcBef>
        <a:spcAft>
          <a:spcPct val="0"/>
        </a:spcAft>
        <a:defRPr sz="4600">
          <a:solidFill>
            <a:srgbClr val="E7EACB"/>
          </a:solidFill>
          <a:latin typeface="Rockwell" pitchFamily="18" charset="0"/>
          <a:cs typeface="Times New Roman" pitchFamily="18" charset="0"/>
        </a:defRPr>
      </a:lvl6pPr>
      <a:lvl7pPr marL="968375" indent="-53975" algn="r" rtl="1" fontAlgn="base">
        <a:spcBef>
          <a:spcPct val="0"/>
        </a:spcBef>
        <a:spcAft>
          <a:spcPct val="0"/>
        </a:spcAft>
        <a:defRPr sz="4600">
          <a:solidFill>
            <a:srgbClr val="E7EACB"/>
          </a:solidFill>
          <a:latin typeface="Rockwell" pitchFamily="18" charset="0"/>
          <a:cs typeface="Times New Roman" pitchFamily="18" charset="0"/>
        </a:defRPr>
      </a:lvl7pPr>
      <a:lvl8pPr marL="1425575" indent="-53975" algn="r" rtl="1" fontAlgn="base">
        <a:spcBef>
          <a:spcPct val="0"/>
        </a:spcBef>
        <a:spcAft>
          <a:spcPct val="0"/>
        </a:spcAft>
        <a:defRPr sz="4600">
          <a:solidFill>
            <a:srgbClr val="E7EACB"/>
          </a:solidFill>
          <a:latin typeface="Rockwell" pitchFamily="18" charset="0"/>
          <a:cs typeface="Times New Roman" pitchFamily="18" charset="0"/>
        </a:defRPr>
      </a:lvl8pPr>
      <a:lvl9pPr marL="1882775" indent="-53975" algn="r" rtl="1" fontAlgn="base">
        <a:spcBef>
          <a:spcPct val="0"/>
        </a:spcBef>
        <a:spcAft>
          <a:spcPct val="0"/>
        </a:spcAft>
        <a:defRPr sz="4600">
          <a:solidFill>
            <a:srgbClr val="E7EACB"/>
          </a:solidFill>
          <a:latin typeface="Rockwell" pitchFamily="18" charset="0"/>
          <a:cs typeface="Times New Roman" pitchFamily="18" charset="0"/>
        </a:defRPr>
      </a:lvl9pPr>
      <a:extLst/>
    </p:titleStyle>
    <p:bodyStyle>
      <a:lvl1pPr marL="292100" indent="-292100" algn="r" rtl="1" eaLnBrk="0" fontAlgn="base" hangingPunct="0">
        <a:spcBef>
          <a:spcPct val="0"/>
        </a:spcBef>
        <a:spcAft>
          <a:spcPct val="0"/>
        </a:spcAft>
        <a:buClr>
          <a:schemeClr val="accent1"/>
        </a:buClr>
        <a:buSzPct val="70000"/>
        <a:buFont typeface="Wingdings 2" pitchFamily="18" charset="2"/>
        <a:buChar char=""/>
        <a:defRPr sz="3200" kern="1200">
          <a:solidFill>
            <a:schemeClr val="tx1"/>
          </a:solidFill>
          <a:latin typeface="+mn-lt"/>
          <a:ea typeface="+mn-ea"/>
          <a:cs typeface="+mn-cs"/>
        </a:defRPr>
      </a:lvl1pPr>
      <a:lvl2pPr marL="639763" indent="-228600" algn="r" rtl="1" eaLnBrk="0" fontAlgn="base" hangingPunct="0">
        <a:spcBef>
          <a:spcPts val="400"/>
        </a:spcBef>
        <a:spcAft>
          <a:spcPct val="0"/>
        </a:spcAft>
        <a:buClr>
          <a:schemeClr val="accent2"/>
        </a:buClr>
        <a:buSzPct val="90000"/>
        <a:buChar char="•"/>
        <a:defRPr sz="2600" kern="1200">
          <a:solidFill>
            <a:schemeClr val="tx1"/>
          </a:solidFill>
          <a:latin typeface="+mn-lt"/>
          <a:ea typeface="+mn-ea"/>
          <a:cs typeface="+mn-cs"/>
        </a:defRPr>
      </a:lvl2pPr>
      <a:lvl3pPr marL="822325" indent="-190500" algn="r" rtl="1" eaLnBrk="0" fontAlgn="base" hangingPunct="0">
        <a:spcBef>
          <a:spcPts val="400"/>
        </a:spcBef>
        <a:spcAft>
          <a:spcPct val="0"/>
        </a:spcAft>
        <a:buClr>
          <a:srgbClr val="A8CDD7"/>
        </a:buClr>
        <a:buSzPct val="100000"/>
        <a:buFont typeface="Wingdings 2" pitchFamily="18" charset="2"/>
        <a:buChar char=""/>
        <a:defRPr sz="2300" kern="1200">
          <a:solidFill>
            <a:schemeClr val="tx1"/>
          </a:solidFill>
          <a:latin typeface="+mn-lt"/>
          <a:ea typeface="+mn-ea"/>
          <a:cs typeface="+mn-cs"/>
        </a:defRPr>
      </a:lvl3pPr>
      <a:lvl4pPr marL="1004888" indent="-182563" algn="r" rtl="1" eaLnBrk="0" fontAlgn="base" hangingPunct="0">
        <a:spcBef>
          <a:spcPts val="400"/>
        </a:spcBef>
        <a:spcAft>
          <a:spcPct val="0"/>
        </a:spcAft>
        <a:buClr>
          <a:srgbClr val="A8CDD7"/>
        </a:buClr>
        <a:buSzPct val="100000"/>
        <a:buFont typeface="Wingdings 2" pitchFamily="18" charset="2"/>
        <a:buChar char=""/>
        <a:defRPr sz="2000" kern="1200">
          <a:solidFill>
            <a:schemeClr val="tx1"/>
          </a:solidFill>
          <a:latin typeface="+mn-lt"/>
          <a:ea typeface="+mn-ea"/>
          <a:cs typeface="+mn-cs"/>
        </a:defRPr>
      </a:lvl4pPr>
      <a:lvl5pPr marL="1187450" indent="-182563" algn="r" rtl="1" eaLnBrk="0" fontAlgn="base" hangingPunct="0">
        <a:spcBef>
          <a:spcPts val="400"/>
        </a:spcBef>
        <a:spcAft>
          <a:spcPct val="0"/>
        </a:spcAft>
        <a:buClr>
          <a:srgbClr val="A8CDD7"/>
        </a:buClr>
        <a:buSzPct val="100000"/>
        <a:buFont typeface="Wingdings 2" pitchFamily="18" charset="2"/>
        <a:buChar char=""/>
        <a:defRPr sz="1900" kern="1200">
          <a:solidFill>
            <a:schemeClr val="tx1"/>
          </a:solidFill>
          <a:latin typeface="+mn-lt"/>
          <a:ea typeface="+mn-ea"/>
          <a:cs typeface="+mn-cs"/>
        </a:defRPr>
      </a:lvl5pPr>
      <a:lvl6pPr marL="1371600" indent="-173736" algn="r" rtl="1"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r" rtl="1"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r" rtl="1"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r" rtl="1"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0.wmf"/></Relationships>
</file>

<file path=ppt/slides/_rels/slide24.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2.wmf"/><Relationship Id="rId5" Type="http://schemas.openxmlformats.org/officeDocument/2006/relationships/oleObject" Target="../embeddings/oleObject3.bin"/><Relationship Id="rId10" Type="http://schemas.openxmlformats.org/officeDocument/2006/relationships/image" Target="../media/image14.wmf"/><Relationship Id="rId4" Type="http://schemas.openxmlformats.org/officeDocument/2006/relationships/image" Target="../media/image11.wmf"/><Relationship Id="rId9" Type="http://schemas.openxmlformats.org/officeDocument/2006/relationships/oleObject" Target="../embeddings/oleObject5.bin"/></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6.wmf"/></Relationships>
</file>

<file path=ppt/slides/_rels/slide35.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8.wmf"/><Relationship Id="rId5" Type="http://schemas.openxmlformats.org/officeDocument/2006/relationships/oleObject" Target="../embeddings/oleObject8.bin"/><Relationship Id="rId4" Type="http://schemas.openxmlformats.org/officeDocument/2006/relationships/image" Target="../media/image17.w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em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 descr="131201960512.g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822" y="0"/>
            <a:ext cx="9110178" cy="6825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29573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646238"/>
            <a:ext cx="8229600" cy="4951114"/>
          </a:xfrm>
        </p:spPr>
        <p:txBody>
          <a:bodyPr/>
          <a:lstStyle/>
          <a:p>
            <a:pPr eaLnBrk="1" hangingPunct="1">
              <a:buFont typeface="Wingdings" panose="05000000000000000000" pitchFamily="2" charset="2"/>
              <a:buChar char="ü"/>
            </a:pPr>
            <a:r>
              <a:rPr lang="fa-IR" sz="2400" b="1" u="sng" dirty="0" smtClean="0"/>
              <a:t>روشهای پیش بینی یا </a:t>
            </a:r>
            <a:r>
              <a:rPr lang="en-US" sz="2400" b="1" u="sng" dirty="0" smtClean="0"/>
              <a:t> Prediction Methods</a:t>
            </a:r>
            <a:r>
              <a:rPr lang="fa-IR" sz="2400" b="1" u="sng" dirty="0"/>
              <a:t> </a:t>
            </a:r>
            <a:r>
              <a:rPr lang="fa-IR" sz="2400" b="1" u="sng" dirty="0" smtClean="0"/>
              <a:t>(</a:t>
            </a:r>
            <a:r>
              <a:rPr lang="en-US" sz="2400" b="1" u="sng" dirty="0" smtClean="0"/>
              <a:t>Supervised</a:t>
            </a:r>
            <a:r>
              <a:rPr lang="fa-IR" sz="2400" b="1" u="sng" dirty="0"/>
              <a:t>)</a:t>
            </a:r>
            <a:endParaRPr lang="fa-IR" sz="2400" b="1" u="sng" dirty="0" smtClean="0"/>
          </a:p>
          <a:p>
            <a:pPr lvl="1" eaLnBrk="1" hangingPunct="1">
              <a:buFont typeface="Wingdings" panose="05000000000000000000" pitchFamily="2" charset="2"/>
              <a:buChar char="ü"/>
            </a:pPr>
            <a:r>
              <a:rPr lang="en-US" sz="1800" b="1" u="sng" dirty="0" smtClean="0"/>
              <a:t>Classification</a:t>
            </a:r>
            <a:r>
              <a:rPr lang="fa-IR" sz="1800" b="1" u="sng" dirty="0" smtClean="0"/>
              <a:t> یا طبقه بندی یا دسته بندی</a:t>
            </a:r>
            <a:endParaRPr lang="en-US" sz="1800" b="1" u="sng" dirty="0" smtClean="0"/>
          </a:p>
          <a:p>
            <a:pPr lvl="1" eaLnBrk="1" hangingPunct="1">
              <a:buFont typeface="Wingdings" panose="05000000000000000000" pitchFamily="2" charset="2"/>
              <a:buChar char="ü"/>
            </a:pPr>
            <a:r>
              <a:rPr lang="en-US" sz="1800" b="1" u="sng" dirty="0" smtClean="0"/>
              <a:t>Regression</a:t>
            </a:r>
            <a:r>
              <a:rPr lang="fa-IR" sz="1800" b="1" u="sng" dirty="0" smtClean="0"/>
              <a:t> یا رگرسیون</a:t>
            </a:r>
            <a:endParaRPr lang="en-US" sz="1800" b="1" u="sng" dirty="0" smtClean="0"/>
          </a:p>
          <a:p>
            <a:pPr lvl="1" eaLnBrk="1" hangingPunct="1">
              <a:buFont typeface="Wingdings" panose="05000000000000000000" pitchFamily="2" charset="2"/>
              <a:buChar char="ü"/>
            </a:pPr>
            <a:r>
              <a:rPr lang="en-US" sz="1800" b="1" u="sng" dirty="0" smtClean="0"/>
              <a:t>Deviation Detection</a:t>
            </a:r>
            <a:r>
              <a:rPr lang="fa-IR" sz="1800" b="1" u="sng" dirty="0" smtClean="0"/>
              <a:t> یا تشخیص انحراف</a:t>
            </a:r>
            <a:endParaRPr lang="fa-IR" sz="1800" b="1" u="sng" dirty="0"/>
          </a:p>
          <a:p>
            <a:pPr eaLnBrk="1" hangingPunct="1">
              <a:buNone/>
            </a:pPr>
            <a:endParaRPr lang="fa-IR" sz="2400" b="1" u="sng" dirty="0" smtClean="0"/>
          </a:p>
          <a:p>
            <a:pPr eaLnBrk="1" hangingPunct="1">
              <a:buNone/>
            </a:pPr>
            <a:endParaRPr lang="fa-IR" sz="2400" b="1" u="sng" dirty="0"/>
          </a:p>
          <a:p>
            <a:pPr eaLnBrk="1" hangingPunct="1">
              <a:buNone/>
            </a:pPr>
            <a:endParaRPr lang="fa-IR" sz="2400" b="1" u="sng" dirty="0" smtClean="0"/>
          </a:p>
          <a:p>
            <a:pPr eaLnBrk="1" hangingPunct="1">
              <a:buFont typeface="Wingdings" panose="05000000000000000000" pitchFamily="2" charset="2"/>
              <a:buChar char="ü"/>
            </a:pPr>
            <a:r>
              <a:rPr lang="fa-IR" sz="2400" b="1" u="sng" dirty="0" smtClean="0"/>
              <a:t>روشهای توصیفی یا </a:t>
            </a:r>
            <a:r>
              <a:rPr lang="en-US" sz="2400" b="1" u="sng" dirty="0" smtClean="0"/>
              <a:t>Description Methods </a:t>
            </a:r>
            <a:r>
              <a:rPr lang="fa-IR" sz="2400" b="1" u="sng" dirty="0" smtClean="0"/>
              <a:t> (</a:t>
            </a:r>
            <a:r>
              <a:rPr lang="en-US" sz="2400" b="1" u="sng" dirty="0" smtClean="0"/>
              <a:t>Unsupervised</a:t>
            </a:r>
            <a:r>
              <a:rPr lang="fa-IR" sz="2400" b="1" u="sng" dirty="0" smtClean="0"/>
              <a:t>)</a:t>
            </a:r>
          </a:p>
          <a:p>
            <a:pPr lvl="1" eaLnBrk="1" hangingPunct="1">
              <a:buFont typeface="Wingdings" panose="05000000000000000000" pitchFamily="2" charset="2"/>
              <a:buChar char="ü"/>
            </a:pPr>
            <a:r>
              <a:rPr lang="en-US" sz="1800" b="1" u="sng" dirty="0" smtClean="0"/>
              <a:t>Clustering</a:t>
            </a:r>
            <a:r>
              <a:rPr lang="fa-IR" sz="1800" b="1" u="sng" dirty="0" smtClean="0"/>
              <a:t> یا خوشه بندی</a:t>
            </a:r>
          </a:p>
          <a:p>
            <a:pPr lvl="1" eaLnBrk="1" hangingPunct="1">
              <a:buFont typeface="Wingdings" panose="05000000000000000000" pitchFamily="2" charset="2"/>
              <a:buChar char="ü"/>
            </a:pPr>
            <a:r>
              <a:rPr lang="en-US" sz="1800" b="1" u="sng" dirty="0" smtClean="0"/>
              <a:t>Association Rule Discovery</a:t>
            </a:r>
            <a:r>
              <a:rPr lang="fa-IR" sz="1800" b="1" u="sng" dirty="0" smtClean="0"/>
              <a:t> کشف قوانین انجمنی</a:t>
            </a:r>
            <a:endParaRPr lang="en-US" sz="1800" b="1" u="sng" dirty="0" smtClean="0"/>
          </a:p>
          <a:p>
            <a:pPr lvl="1" eaLnBrk="1" hangingPunct="1">
              <a:buFont typeface="Wingdings" panose="05000000000000000000" pitchFamily="2" charset="2"/>
              <a:buChar char="ü"/>
            </a:pPr>
            <a:r>
              <a:rPr lang="en-US" sz="1800" b="1" u="sng" dirty="0" smtClean="0"/>
              <a:t>Sequential Pattern Discovery</a:t>
            </a:r>
            <a:r>
              <a:rPr lang="fa-IR" sz="1800" b="1" u="sng" dirty="0" smtClean="0"/>
              <a:t> کشف الگوی توالی</a:t>
            </a:r>
          </a:p>
          <a:p>
            <a:pPr eaLnBrk="1" hangingPunct="1">
              <a:buNone/>
            </a:pPr>
            <a:endParaRPr lang="fa-IR" sz="2400" b="1" dirty="0" smtClean="0"/>
          </a:p>
          <a:p>
            <a:pPr eaLnBrk="1" hangingPunct="1">
              <a:buNone/>
            </a:pPr>
            <a:endParaRPr lang="fa-IR" sz="2400" dirty="0" smtClean="0"/>
          </a:p>
          <a:p>
            <a:pPr eaLnBrk="1" hangingPunct="1">
              <a:buNone/>
            </a:pPr>
            <a:endParaRPr lang="fa-IR" dirty="0" smtClean="0"/>
          </a:p>
          <a:p>
            <a:pPr eaLnBrk="1" hangingPunct="1">
              <a:buFont typeface="Wingdings 2" pitchFamily="18" charset="2"/>
              <a:buNone/>
            </a:pPr>
            <a:r>
              <a:rPr lang="en-US" dirty="0" smtClean="0"/>
              <a:t/>
            </a:r>
            <a:br>
              <a:rPr lang="en-US" dirty="0" smtClean="0"/>
            </a:br>
            <a:endParaRPr lang="en-US" dirty="0" smtClean="0"/>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10</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fa-IR" sz="4000" b="1" dirty="0" smtClean="0">
                <a:solidFill>
                  <a:srgbClr val="FF0000"/>
                </a:solidFill>
              </a:rPr>
              <a:t>روشهای داده کاوی</a:t>
            </a:r>
            <a:endParaRPr lang="en-US" sz="4000" dirty="0">
              <a:solidFill>
                <a:srgbClr val="FF0000"/>
              </a:solidFill>
            </a:endParaRPr>
          </a:p>
        </p:txBody>
      </p:sp>
      <p:sp>
        <p:nvSpPr>
          <p:cNvPr id="8" name="Rectangle 7"/>
          <p:cNvSpPr/>
          <p:nvPr/>
        </p:nvSpPr>
        <p:spPr>
          <a:xfrm>
            <a:off x="107504" y="2204864"/>
            <a:ext cx="3384376" cy="1800200"/>
          </a:xfrm>
          <a:prstGeom prst="rect">
            <a:avLst/>
          </a:prstGeom>
        </p:spPr>
        <p:style>
          <a:lnRef idx="2">
            <a:schemeClr val="accent5"/>
          </a:lnRef>
          <a:fillRef idx="1">
            <a:schemeClr val="lt1"/>
          </a:fillRef>
          <a:effectRef idx="0">
            <a:schemeClr val="accent5"/>
          </a:effectRef>
          <a:fontRef idx="minor">
            <a:schemeClr val="dk1"/>
          </a:fontRef>
        </p:style>
        <p:txBody>
          <a:bodyPr rtlCol="1" anchor="ctr"/>
          <a:lstStyle/>
          <a:p>
            <a:pPr algn="ctr"/>
            <a:r>
              <a:rPr lang="fa-IR" sz="2200" dirty="0" smtClean="0"/>
              <a:t>در این روش از برخی متغیرها جهت پیش بینی مقادیر ناشناخته و یا مقادیر آینده سایر متغیرها استفاده می شود.</a:t>
            </a:r>
            <a:endParaRPr lang="fa-IR" sz="2200" dirty="0"/>
          </a:p>
        </p:txBody>
      </p:sp>
      <p:sp>
        <p:nvSpPr>
          <p:cNvPr id="9" name="Rectangle 8"/>
          <p:cNvSpPr/>
          <p:nvPr/>
        </p:nvSpPr>
        <p:spPr>
          <a:xfrm>
            <a:off x="107504" y="4869160"/>
            <a:ext cx="3384376" cy="1800200"/>
          </a:xfrm>
          <a:prstGeom prst="rect">
            <a:avLst/>
          </a:prstGeom>
        </p:spPr>
        <p:style>
          <a:lnRef idx="2">
            <a:schemeClr val="accent5"/>
          </a:lnRef>
          <a:fillRef idx="1">
            <a:schemeClr val="lt1"/>
          </a:fillRef>
          <a:effectRef idx="0">
            <a:schemeClr val="accent5"/>
          </a:effectRef>
          <a:fontRef idx="minor">
            <a:schemeClr val="dk1"/>
          </a:fontRef>
        </p:style>
        <p:txBody>
          <a:bodyPr rtlCol="1" anchor="ctr"/>
          <a:lstStyle/>
          <a:p>
            <a:pPr algn="ctr"/>
            <a:r>
              <a:rPr lang="fa-IR" sz="2200" dirty="0" smtClean="0"/>
              <a:t>در این روش به دنبال پیدا کردن الگوهای قابل تفسیر توسط بشر برای</a:t>
            </a:r>
            <a:r>
              <a:rPr lang="en-US" sz="2200" dirty="0" smtClean="0"/>
              <a:t> </a:t>
            </a:r>
            <a:r>
              <a:rPr lang="fa-IR" sz="2200" dirty="0" smtClean="0"/>
              <a:t>توصیف داده ها هستیم.</a:t>
            </a:r>
            <a:endParaRPr lang="fa-IR" sz="2200" dirty="0"/>
          </a:p>
        </p:txBody>
      </p:sp>
    </p:spTree>
    <p:extLst>
      <p:ext uri="{BB962C8B-B14F-4D97-AF65-F5344CB8AC3E}">
        <p14:creationId xmlns:p14="http://schemas.microsoft.com/office/powerpoint/2010/main" val="4172830640"/>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646238"/>
            <a:ext cx="8229600" cy="4951114"/>
          </a:xfrm>
        </p:spPr>
        <p:txBody>
          <a:bodyPr/>
          <a:lstStyle/>
          <a:p>
            <a:pPr algn="just" eaLnBrk="1" hangingPunct="1">
              <a:buFont typeface="Wingdings" panose="05000000000000000000" pitchFamily="2" charset="2"/>
              <a:buChar char="ü"/>
            </a:pPr>
            <a:r>
              <a:rPr lang="fa-IR" sz="2400" b="1" dirty="0" smtClean="0"/>
              <a:t>مجموعه ای از رکوردها وجود دارند که هر رکورد شامل مجموعه ای از خصوصیات است.</a:t>
            </a:r>
          </a:p>
          <a:p>
            <a:pPr algn="just" eaLnBrk="1" hangingPunct="1">
              <a:buFont typeface="Wingdings" panose="05000000000000000000" pitchFamily="2" charset="2"/>
              <a:buChar char="ü"/>
            </a:pPr>
            <a:endParaRPr lang="fa-IR" sz="2400" b="1" dirty="0" smtClean="0"/>
          </a:p>
          <a:p>
            <a:pPr algn="just" eaLnBrk="1" hangingPunct="1">
              <a:buFont typeface="Wingdings" panose="05000000000000000000" pitchFamily="2" charset="2"/>
              <a:buChar char="ü"/>
            </a:pPr>
            <a:r>
              <a:rPr lang="fa-IR" sz="2400" b="1" dirty="0" smtClean="0"/>
              <a:t> یکی از این خصیصه ها کلاس رکورد را مشخص می کند. </a:t>
            </a:r>
          </a:p>
          <a:p>
            <a:pPr algn="just" eaLnBrk="1" hangingPunct="1">
              <a:buFont typeface="Wingdings" panose="05000000000000000000" pitchFamily="2" charset="2"/>
              <a:buChar char="ü"/>
            </a:pPr>
            <a:endParaRPr lang="fa-IR" sz="2400" b="1" dirty="0"/>
          </a:p>
          <a:p>
            <a:pPr algn="just" eaLnBrk="1" hangingPunct="1">
              <a:buFont typeface="Wingdings" panose="05000000000000000000" pitchFamily="2" charset="2"/>
              <a:buChar char="ü"/>
            </a:pPr>
            <a:r>
              <a:rPr lang="fa-IR" sz="2400" b="1" dirty="0" smtClean="0"/>
              <a:t>هدف پیدا کردن مدلی است که کلاس یک رکورد را به عنوان تابعی از سایر خصیصه ها تشخیص دهد. </a:t>
            </a:r>
          </a:p>
          <a:p>
            <a:pPr algn="just" eaLnBrk="1" hangingPunct="1">
              <a:buFont typeface="Wingdings" panose="05000000000000000000" pitchFamily="2" charset="2"/>
              <a:buChar char="ü"/>
            </a:pPr>
            <a:endParaRPr lang="fa-IR" sz="2400" b="1" dirty="0"/>
          </a:p>
          <a:p>
            <a:pPr algn="just" eaLnBrk="1" hangingPunct="1">
              <a:buFont typeface="Wingdings" panose="05000000000000000000" pitchFamily="2" charset="2"/>
              <a:buChar char="ü"/>
            </a:pPr>
            <a:r>
              <a:rPr lang="fa-IR" sz="2400" b="1" dirty="0" smtClean="0"/>
              <a:t>وقتی داده ی جدیدی می آید که دسته ی آن مشخص نیست مدل باید دسته ی این داده را مشخص نماید. </a:t>
            </a:r>
          </a:p>
          <a:p>
            <a:pPr algn="just" eaLnBrk="1" hangingPunct="1">
              <a:buFont typeface="Wingdings" panose="05000000000000000000" pitchFamily="2" charset="2"/>
              <a:buChar char="ü"/>
            </a:pPr>
            <a:endParaRPr lang="fa-IR" sz="2400" b="1" dirty="0"/>
          </a:p>
          <a:p>
            <a:pPr algn="just" eaLnBrk="1" hangingPunct="1">
              <a:buFont typeface="Wingdings" panose="05000000000000000000" pitchFamily="2" charset="2"/>
              <a:buChar char="ü"/>
            </a:pPr>
            <a:r>
              <a:rPr lang="fa-IR" sz="2400" b="1" dirty="0" smtClean="0"/>
              <a:t>لذا هدف اصلی این می باشد که داده ها را بتوانیم در کلاسهای مختلف سازمان دهی و طبقه بندی نماییم.</a:t>
            </a:r>
          </a:p>
          <a:p>
            <a:pPr algn="just" eaLnBrk="1" hangingPunct="1">
              <a:buFont typeface="Wingdings" panose="05000000000000000000" pitchFamily="2" charset="2"/>
              <a:buChar char="ü"/>
            </a:pPr>
            <a:r>
              <a:rPr lang="fa-IR" sz="2400" b="1" dirty="0" smtClean="0"/>
              <a:t>دسته بندی روشی </a:t>
            </a:r>
            <a:r>
              <a:rPr lang="en-US" sz="2400" b="1" dirty="0" smtClean="0"/>
              <a:t>Supervised</a:t>
            </a:r>
            <a:r>
              <a:rPr lang="fa-IR" sz="2400" b="1" dirty="0" smtClean="0"/>
              <a:t> است. </a:t>
            </a:r>
            <a:endParaRPr lang="en-US" dirty="0" smtClean="0"/>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11</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en-US" sz="4000" b="1" dirty="0" smtClean="0">
                <a:solidFill>
                  <a:srgbClr val="FF0000"/>
                </a:solidFill>
              </a:rPr>
              <a:t>Classification</a:t>
            </a:r>
            <a:r>
              <a:rPr lang="fa-IR" sz="4000" b="1" dirty="0" smtClean="0">
                <a:solidFill>
                  <a:srgbClr val="FF0000"/>
                </a:solidFill>
              </a:rPr>
              <a:t> یا دسته بندی</a:t>
            </a:r>
            <a:endParaRPr lang="en-US" sz="4000" dirty="0">
              <a:solidFill>
                <a:srgbClr val="FF0000"/>
              </a:solidFill>
            </a:endParaRPr>
          </a:p>
        </p:txBody>
      </p:sp>
    </p:spTree>
    <p:extLst>
      <p:ext uri="{BB962C8B-B14F-4D97-AF65-F5344CB8AC3E}">
        <p14:creationId xmlns:p14="http://schemas.microsoft.com/office/powerpoint/2010/main" val="736265812"/>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646238"/>
            <a:ext cx="8229600" cy="4951114"/>
          </a:xfrm>
        </p:spPr>
        <p:txBody>
          <a:bodyPr/>
          <a:lstStyle/>
          <a:p>
            <a:pPr marL="0" indent="0" algn="just" eaLnBrk="1" hangingPunct="1">
              <a:buNone/>
            </a:pPr>
            <a:r>
              <a:rPr lang="fa-IR" sz="2400" b="1" dirty="0" smtClean="0"/>
              <a:t>در دسته بندی کردن یک مجموعه داده، آن پایگاه داده به 2 بخش تقسیم می شود:</a:t>
            </a:r>
          </a:p>
          <a:p>
            <a:pPr marL="0" indent="0" algn="just" eaLnBrk="1" hangingPunct="1">
              <a:buNone/>
            </a:pPr>
            <a:endParaRPr lang="fa-IR" sz="2400" b="1" dirty="0" smtClean="0"/>
          </a:p>
          <a:p>
            <a:pPr marL="0" indent="0" algn="just" eaLnBrk="1" hangingPunct="1">
              <a:buNone/>
            </a:pPr>
            <a:endParaRPr lang="fa-IR" sz="2400" b="1" dirty="0" smtClean="0"/>
          </a:p>
          <a:p>
            <a:pPr marL="0" indent="0" algn="just" eaLnBrk="1" hangingPunct="1">
              <a:buNone/>
            </a:pPr>
            <a:r>
              <a:rPr lang="fa-IR" sz="2400" b="1" dirty="0" smtClean="0"/>
              <a:t>1- داده های آموزشی یا </a:t>
            </a:r>
            <a:r>
              <a:rPr lang="en-US" sz="2400" b="1" dirty="0" smtClean="0"/>
              <a:t>Training Data</a:t>
            </a:r>
            <a:endParaRPr lang="fa-IR" sz="2400" b="1" dirty="0" smtClean="0"/>
          </a:p>
          <a:p>
            <a:pPr marL="0" indent="0" algn="just" eaLnBrk="1" hangingPunct="1">
              <a:buNone/>
            </a:pPr>
            <a:endParaRPr lang="fa-IR" sz="2400" b="1" dirty="0" smtClean="0"/>
          </a:p>
          <a:p>
            <a:pPr marL="0" indent="0" algn="just" eaLnBrk="1" hangingPunct="1">
              <a:buNone/>
            </a:pPr>
            <a:r>
              <a:rPr lang="fa-IR" sz="2400" b="1" dirty="0" smtClean="0"/>
              <a:t>	این داده ها برای ساخت مدل بکار می روند.</a:t>
            </a:r>
            <a:endParaRPr lang="fa-IR" sz="2400" b="1" dirty="0"/>
          </a:p>
          <a:p>
            <a:pPr marL="0" indent="0" algn="just" eaLnBrk="1" hangingPunct="1">
              <a:buNone/>
            </a:pPr>
            <a:endParaRPr lang="fa-IR" sz="2400" b="1" dirty="0" smtClean="0"/>
          </a:p>
          <a:p>
            <a:pPr marL="0" indent="0" algn="just" eaLnBrk="1" hangingPunct="1">
              <a:buNone/>
            </a:pPr>
            <a:endParaRPr lang="en-US" sz="2400" b="1" dirty="0" smtClean="0"/>
          </a:p>
          <a:p>
            <a:pPr marL="0" indent="0" algn="just" eaLnBrk="1" hangingPunct="1">
              <a:buNone/>
            </a:pPr>
            <a:r>
              <a:rPr lang="fa-IR" sz="2400" b="1" dirty="0" smtClean="0"/>
              <a:t>2- داده های تست یا </a:t>
            </a:r>
            <a:r>
              <a:rPr lang="en-US" sz="2400" b="1" dirty="0" smtClean="0"/>
              <a:t>Test Data</a:t>
            </a:r>
            <a:endParaRPr lang="fa-IR" sz="2400" b="1" dirty="0" smtClean="0"/>
          </a:p>
          <a:p>
            <a:pPr marL="0" indent="0" algn="just" eaLnBrk="1" hangingPunct="1">
              <a:buNone/>
            </a:pPr>
            <a:endParaRPr lang="fa-IR" sz="2400" b="1" dirty="0" smtClean="0"/>
          </a:p>
          <a:p>
            <a:pPr marL="0" indent="0" algn="just" eaLnBrk="1" hangingPunct="1">
              <a:buNone/>
            </a:pPr>
            <a:r>
              <a:rPr lang="fa-IR" sz="2400" b="1" dirty="0"/>
              <a:t>	</a:t>
            </a:r>
            <a:r>
              <a:rPr lang="fa-IR" sz="2400" b="1" dirty="0" smtClean="0"/>
              <a:t>این داده ها برای تست و ارزیابی مدل بکار می روند. </a:t>
            </a:r>
            <a:endParaRPr lang="en-US" dirty="0" smtClean="0"/>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12</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en-US" sz="4000" b="1" dirty="0" smtClean="0">
                <a:solidFill>
                  <a:srgbClr val="FF0000"/>
                </a:solidFill>
              </a:rPr>
              <a:t>Classification</a:t>
            </a:r>
            <a:r>
              <a:rPr lang="fa-IR" sz="4000" b="1" dirty="0" smtClean="0">
                <a:solidFill>
                  <a:srgbClr val="FF0000"/>
                </a:solidFill>
              </a:rPr>
              <a:t> یا دسته بندی</a:t>
            </a:r>
            <a:endParaRPr lang="en-US" sz="4000" dirty="0">
              <a:solidFill>
                <a:srgbClr val="FF0000"/>
              </a:solidFill>
            </a:endParaRPr>
          </a:p>
        </p:txBody>
      </p:sp>
    </p:spTree>
    <p:extLst>
      <p:ext uri="{BB962C8B-B14F-4D97-AF65-F5344CB8AC3E}">
        <p14:creationId xmlns:p14="http://schemas.microsoft.com/office/powerpoint/2010/main" val="1109123350"/>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13</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en-US" sz="4000" b="1" dirty="0" smtClean="0">
                <a:solidFill>
                  <a:srgbClr val="FF0000"/>
                </a:solidFill>
              </a:rPr>
              <a:t>Classification</a:t>
            </a:r>
            <a:r>
              <a:rPr lang="fa-IR" sz="4000" b="1" dirty="0" smtClean="0">
                <a:solidFill>
                  <a:srgbClr val="FF0000"/>
                </a:solidFill>
              </a:rPr>
              <a:t> یا دسته بندی</a:t>
            </a:r>
            <a:endParaRPr lang="en-US" sz="4000" dirty="0">
              <a:solidFill>
                <a:srgbClr val="FF0000"/>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44" y="1844824"/>
            <a:ext cx="9028678" cy="4536504"/>
          </a:xfrm>
          <a:prstGeom prst="rect">
            <a:avLst/>
          </a:prstGeom>
        </p:spPr>
      </p:pic>
    </p:spTree>
    <p:extLst>
      <p:ext uri="{BB962C8B-B14F-4D97-AF65-F5344CB8AC3E}">
        <p14:creationId xmlns:p14="http://schemas.microsoft.com/office/powerpoint/2010/main" val="1643136053"/>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75657" y="1959779"/>
            <a:ext cx="6192688" cy="500066"/>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000" dirty="0" smtClean="0"/>
              <a:t>پیش بینی اینکه یک تومور در دسته خوش خیم است یا بد خیم</a:t>
            </a:r>
            <a:endParaRPr lang="fa-IR" sz="2000" dirty="0"/>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14</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en-US" sz="4000" b="1" dirty="0">
                <a:solidFill>
                  <a:srgbClr val="FF0000"/>
                </a:solidFill>
              </a:rPr>
              <a:t>Classification</a:t>
            </a:r>
            <a:r>
              <a:rPr lang="fa-IR" sz="4000" b="1" dirty="0">
                <a:solidFill>
                  <a:srgbClr val="FF0000"/>
                </a:solidFill>
              </a:rPr>
              <a:t> یا دسته بندی</a:t>
            </a:r>
            <a:endParaRPr lang="en-US" sz="4000" dirty="0">
              <a:solidFill>
                <a:srgbClr val="FF0000"/>
              </a:solidFill>
            </a:endParaRPr>
          </a:p>
        </p:txBody>
      </p:sp>
      <p:sp>
        <p:nvSpPr>
          <p:cNvPr id="9" name="Rectangle 8"/>
          <p:cNvSpPr/>
          <p:nvPr/>
        </p:nvSpPr>
        <p:spPr>
          <a:xfrm>
            <a:off x="1475656" y="3068960"/>
            <a:ext cx="6242099" cy="500066"/>
          </a:xfrm>
          <a:prstGeom prst="rect">
            <a:avLst/>
          </a:prstGeom>
        </p:spPr>
        <p:style>
          <a:lnRef idx="2">
            <a:schemeClr val="accent4"/>
          </a:lnRef>
          <a:fillRef idx="1">
            <a:schemeClr val="lt1"/>
          </a:fillRef>
          <a:effectRef idx="0">
            <a:schemeClr val="accent4"/>
          </a:effectRef>
          <a:fontRef idx="minor">
            <a:schemeClr val="dk1"/>
          </a:fontRef>
        </p:style>
        <p:txBody>
          <a:bodyPr rtlCol="1" anchor="ctr"/>
          <a:lstStyle/>
          <a:p>
            <a:pPr algn="ctr"/>
            <a:r>
              <a:rPr lang="fa-IR" sz="2000" dirty="0" smtClean="0"/>
              <a:t>دسته بندی ساختار پروتئین</a:t>
            </a:r>
            <a:endParaRPr lang="fa-IR" sz="2000" dirty="0"/>
          </a:p>
        </p:txBody>
      </p:sp>
      <p:sp>
        <p:nvSpPr>
          <p:cNvPr id="10" name="Rectangle 9"/>
          <p:cNvSpPr/>
          <p:nvPr/>
        </p:nvSpPr>
        <p:spPr>
          <a:xfrm>
            <a:off x="1547664" y="5445224"/>
            <a:ext cx="6242099" cy="500066"/>
          </a:xfrm>
          <a:prstGeom prst="rect">
            <a:avLst/>
          </a:prstGeom>
        </p:spPr>
        <p:style>
          <a:lnRef idx="2">
            <a:schemeClr val="accent5"/>
          </a:lnRef>
          <a:fillRef idx="1">
            <a:schemeClr val="lt1"/>
          </a:fillRef>
          <a:effectRef idx="0">
            <a:schemeClr val="accent5"/>
          </a:effectRef>
          <a:fontRef idx="minor">
            <a:schemeClr val="dk1"/>
          </a:fontRef>
        </p:style>
        <p:txBody>
          <a:bodyPr rtlCol="1" anchor="ctr"/>
          <a:lstStyle/>
          <a:p>
            <a:pPr algn="ctr"/>
            <a:r>
              <a:rPr lang="fa-IR" sz="2000" dirty="0"/>
              <a:t>دسته بندی اخبار به دسته های اقتصادی، آب و هوا، سرگرمی، ورزشی</a:t>
            </a:r>
          </a:p>
        </p:txBody>
      </p:sp>
      <p:sp>
        <p:nvSpPr>
          <p:cNvPr id="14" name="Rectangle 13"/>
          <p:cNvSpPr/>
          <p:nvPr/>
        </p:nvSpPr>
        <p:spPr>
          <a:xfrm>
            <a:off x="1475656" y="4221088"/>
            <a:ext cx="6242099" cy="500066"/>
          </a:xfrm>
          <a:prstGeom prst="rect">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fa-IR" sz="2000" dirty="0"/>
              <a:t>دسته بندی تراکنشهای کارتهای اعتباری به دو دسته قانونی و تقلبی</a:t>
            </a:r>
          </a:p>
        </p:txBody>
      </p:sp>
      <p:sp>
        <p:nvSpPr>
          <p:cNvPr id="2" name="Rectangle 1"/>
          <p:cNvSpPr/>
          <p:nvPr/>
        </p:nvSpPr>
        <p:spPr>
          <a:xfrm>
            <a:off x="7177825" y="1484784"/>
            <a:ext cx="1459054" cy="553998"/>
          </a:xfrm>
          <a:prstGeom prst="rect">
            <a:avLst/>
          </a:prstGeom>
        </p:spPr>
        <p:txBody>
          <a:bodyPr wrap="none">
            <a:spAutoFit/>
          </a:bodyPr>
          <a:lstStyle/>
          <a:p>
            <a:r>
              <a:rPr lang="fa-IR" sz="3000" b="1" dirty="0" smtClean="0">
                <a:cs typeface="+mn-cs"/>
              </a:rPr>
              <a:t>چند مثال: </a:t>
            </a:r>
            <a:endParaRPr lang="en-US" sz="3000" dirty="0">
              <a:cs typeface="+mn-cs"/>
            </a:endParaRPr>
          </a:p>
        </p:txBody>
      </p:sp>
    </p:spTree>
    <p:extLst>
      <p:ext uri="{BB962C8B-B14F-4D97-AF65-F5344CB8AC3E}">
        <p14:creationId xmlns:p14="http://schemas.microsoft.com/office/powerpoint/2010/main" val="3857681406"/>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707904" y="2204864"/>
            <a:ext cx="4884964" cy="500066"/>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en-US" sz="2000" dirty="0"/>
              <a:t>Decision Tree based Methods</a:t>
            </a:r>
            <a:endParaRPr lang="fa-IR" sz="2000" dirty="0"/>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15</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en-US" sz="4000" b="1" dirty="0">
                <a:solidFill>
                  <a:srgbClr val="FF0000"/>
                </a:solidFill>
              </a:rPr>
              <a:t>Classification</a:t>
            </a:r>
            <a:r>
              <a:rPr lang="fa-IR" sz="4000" b="1" dirty="0">
                <a:solidFill>
                  <a:srgbClr val="FF0000"/>
                </a:solidFill>
              </a:rPr>
              <a:t> یا دسته بندی</a:t>
            </a:r>
            <a:endParaRPr lang="en-US" sz="4000" dirty="0">
              <a:solidFill>
                <a:srgbClr val="FF0000"/>
              </a:solidFill>
            </a:endParaRPr>
          </a:p>
        </p:txBody>
      </p:sp>
      <p:sp>
        <p:nvSpPr>
          <p:cNvPr id="8" name="Rectangle 7"/>
          <p:cNvSpPr/>
          <p:nvPr/>
        </p:nvSpPr>
        <p:spPr>
          <a:xfrm>
            <a:off x="3729918" y="5085184"/>
            <a:ext cx="4923941" cy="500066"/>
          </a:xfrm>
          <a:prstGeom prst="rect">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en-US" sz="2000" dirty="0"/>
              <a:t>Naïve Bayes and Bayesian Belief Networks</a:t>
            </a:r>
            <a:endParaRPr lang="fa-IR" sz="2000" dirty="0"/>
          </a:p>
        </p:txBody>
      </p:sp>
      <p:sp>
        <p:nvSpPr>
          <p:cNvPr id="9" name="Rectangle 8"/>
          <p:cNvSpPr/>
          <p:nvPr/>
        </p:nvSpPr>
        <p:spPr>
          <a:xfrm>
            <a:off x="3718338" y="3645024"/>
            <a:ext cx="4923941" cy="500066"/>
          </a:xfrm>
          <a:prstGeom prst="rect">
            <a:avLst/>
          </a:prstGeom>
        </p:spPr>
        <p:style>
          <a:lnRef idx="2">
            <a:schemeClr val="accent4"/>
          </a:lnRef>
          <a:fillRef idx="1">
            <a:schemeClr val="lt1"/>
          </a:fillRef>
          <a:effectRef idx="0">
            <a:schemeClr val="accent4"/>
          </a:effectRef>
          <a:fontRef idx="minor">
            <a:schemeClr val="dk1"/>
          </a:fontRef>
        </p:style>
        <p:txBody>
          <a:bodyPr rtlCol="1" anchor="ctr"/>
          <a:lstStyle/>
          <a:p>
            <a:pPr algn="ctr"/>
            <a:r>
              <a:rPr lang="en-US" sz="2000" dirty="0"/>
              <a:t>Memory based reasoning</a:t>
            </a:r>
            <a:endParaRPr lang="fa-IR" sz="2000" dirty="0"/>
          </a:p>
        </p:txBody>
      </p:sp>
      <p:sp>
        <p:nvSpPr>
          <p:cNvPr id="12" name="Rectangle 11"/>
          <p:cNvSpPr/>
          <p:nvPr/>
        </p:nvSpPr>
        <p:spPr>
          <a:xfrm>
            <a:off x="3707904" y="2852936"/>
            <a:ext cx="4884964" cy="500066"/>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en-US" sz="2000"/>
              <a:t>Rule-based Methods</a:t>
            </a:r>
            <a:endParaRPr lang="fa-IR" sz="2000" dirty="0"/>
          </a:p>
        </p:txBody>
      </p:sp>
      <p:sp>
        <p:nvSpPr>
          <p:cNvPr id="13" name="Rectangle 12"/>
          <p:cNvSpPr/>
          <p:nvPr/>
        </p:nvSpPr>
        <p:spPr>
          <a:xfrm>
            <a:off x="3718337" y="4293096"/>
            <a:ext cx="4923941" cy="500066"/>
          </a:xfrm>
          <a:prstGeom prst="rect">
            <a:avLst/>
          </a:prstGeom>
        </p:spPr>
        <p:style>
          <a:lnRef idx="2">
            <a:schemeClr val="accent4"/>
          </a:lnRef>
          <a:fillRef idx="1">
            <a:schemeClr val="lt1"/>
          </a:fillRef>
          <a:effectRef idx="0">
            <a:schemeClr val="accent4"/>
          </a:effectRef>
          <a:fontRef idx="minor">
            <a:schemeClr val="dk1"/>
          </a:fontRef>
        </p:style>
        <p:txBody>
          <a:bodyPr rtlCol="1" anchor="ctr"/>
          <a:lstStyle/>
          <a:p>
            <a:pPr algn="ctr"/>
            <a:r>
              <a:rPr lang="en-US" sz="2000"/>
              <a:t>Neural Networks</a:t>
            </a:r>
            <a:endParaRPr lang="fa-IR" sz="2000" dirty="0"/>
          </a:p>
        </p:txBody>
      </p:sp>
      <p:sp>
        <p:nvSpPr>
          <p:cNvPr id="14" name="Rectangle 13"/>
          <p:cNvSpPr/>
          <p:nvPr/>
        </p:nvSpPr>
        <p:spPr>
          <a:xfrm>
            <a:off x="3729918" y="5733256"/>
            <a:ext cx="4923941" cy="500066"/>
          </a:xfrm>
          <a:prstGeom prst="rect">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en-US" sz="2000" dirty="0"/>
              <a:t>(SVM) Support Vector Machines</a:t>
            </a:r>
            <a:endParaRPr lang="fa-IR" sz="2000" dirty="0"/>
          </a:p>
        </p:txBody>
      </p:sp>
      <p:sp>
        <p:nvSpPr>
          <p:cNvPr id="2" name="Rectangle 1"/>
          <p:cNvSpPr/>
          <p:nvPr/>
        </p:nvSpPr>
        <p:spPr>
          <a:xfrm>
            <a:off x="5382462" y="1412776"/>
            <a:ext cx="3254417" cy="553998"/>
          </a:xfrm>
          <a:prstGeom prst="rect">
            <a:avLst/>
          </a:prstGeom>
        </p:spPr>
        <p:txBody>
          <a:bodyPr wrap="none">
            <a:spAutoFit/>
          </a:bodyPr>
          <a:lstStyle/>
          <a:p>
            <a:r>
              <a:rPr lang="fa-IR" sz="3000" b="1" dirty="0" smtClean="0">
                <a:cs typeface="+mn-cs"/>
              </a:rPr>
              <a:t>انواع روشهای دسته بندی</a:t>
            </a:r>
            <a:endParaRPr lang="en-US" sz="3000" dirty="0">
              <a:cs typeface="+mn-cs"/>
            </a:endParaRPr>
          </a:p>
        </p:txBody>
      </p:sp>
      <p:sp>
        <p:nvSpPr>
          <p:cNvPr id="15" name="Rectangle 14"/>
          <p:cNvSpPr/>
          <p:nvPr/>
        </p:nvSpPr>
        <p:spPr>
          <a:xfrm>
            <a:off x="251520" y="1844824"/>
            <a:ext cx="2843808" cy="1440160"/>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l"/>
            <a:r>
              <a:rPr lang="en-US" sz="2000" dirty="0" smtClean="0"/>
              <a:t>Hunt’s Algorithm</a:t>
            </a:r>
            <a:endParaRPr lang="en-US" sz="2000" dirty="0"/>
          </a:p>
          <a:p>
            <a:pPr algn="l"/>
            <a:r>
              <a:rPr lang="en-US" sz="2000" dirty="0"/>
              <a:t>CART </a:t>
            </a:r>
            <a:endParaRPr lang="en-US" sz="2000" dirty="0" smtClean="0"/>
          </a:p>
          <a:p>
            <a:pPr algn="l"/>
            <a:r>
              <a:rPr lang="en-US" sz="2000" dirty="0" smtClean="0"/>
              <a:t>ID3, C4.5 </a:t>
            </a:r>
          </a:p>
          <a:p>
            <a:pPr algn="l"/>
            <a:r>
              <a:rPr lang="en-US" sz="2000" dirty="0" smtClean="0"/>
              <a:t>SLIQ,SPRINT</a:t>
            </a:r>
            <a:endParaRPr lang="fa-IR" sz="2000" dirty="0"/>
          </a:p>
        </p:txBody>
      </p:sp>
      <p:cxnSp>
        <p:nvCxnSpPr>
          <p:cNvPr id="4" name="Straight Arrow Connector 3"/>
          <p:cNvCxnSpPr/>
          <p:nvPr/>
        </p:nvCxnSpPr>
        <p:spPr>
          <a:xfrm flipH="1">
            <a:off x="3131840" y="2492896"/>
            <a:ext cx="432048" cy="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264890380"/>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2" grpId="0" animBg="1"/>
      <p:bldP spid="13" grpId="0" animBg="1"/>
      <p:bldP spid="14"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57310" y="2132856"/>
            <a:ext cx="4884964" cy="500066"/>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en-US" sz="2000" dirty="0" smtClean="0"/>
              <a:t>Under fitting </a:t>
            </a:r>
            <a:r>
              <a:rPr lang="en-US" sz="2000" dirty="0"/>
              <a:t>and Overfitting</a:t>
            </a:r>
            <a:endParaRPr lang="fa-IR" sz="2000" dirty="0"/>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16</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en-US" sz="4000" b="1" dirty="0">
                <a:solidFill>
                  <a:srgbClr val="FF0000"/>
                </a:solidFill>
              </a:rPr>
              <a:t>Classification</a:t>
            </a:r>
            <a:r>
              <a:rPr lang="fa-IR" sz="4000" b="1" dirty="0">
                <a:solidFill>
                  <a:srgbClr val="FF0000"/>
                </a:solidFill>
              </a:rPr>
              <a:t> یا دسته بندی</a:t>
            </a:r>
            <a:endParaRPr lang="en-US" sz="4000" dirty="0">
              <a:solidFill>
                <a:srgbClr val="FF0000"/>
              </a:solidFill>
            </a:endParaRPr>
          </a:p>
        </p:txBody>
      </p:sp>
      <p:sp>
        <p:nvSpPr>
          <p:cNvPr id="8" name="Rectangle 7"/>
          <p:cNvSpPr/>
          <p:nvPr/>
        </p:nvSpPr>
        <p:spPr>
          <a:xfrm>
            <a:off x="2339752" y="3501008"/>
            <a:ext cx="4923941" cy="500066"/>
          </a:xfrm>
          <a:prstGeom prst="rect">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en-US" sz="2000" dirty="0"/>
              <a:t>Costs of Classification</a:t>
            </a:r>
            <a:endParaRPr lang="fa-IR" sz="2000" dirty="0"/>
          </a:p>
        </p:txBody>
      </p:sp>
      <p:sp>
        <p:nvSpPr>
          <p:cNvPr id="9" name="Rectangle 8"/>
          <p:cNvSpPr/>
          <p:nvPr/>
        </p:nvSpPr>
        <p:spPr>
          <a:xfrm>
            <a:off x="2267744" y="2780928"/>
            <a:ext cx="4923941" cy="500066"/>
          </a:xfrm>
          <a:prstGeom prst="rect">
            <a:avLst/>
          </a:prstGeom>
        </p:spPr>
        <p:style>
          <a:lnRef idx="2">
            <a:schemeClr val="accent4"/>
          </a:lnRef>
          <a:fillRef idx="1">
            <a:schemeClr val="lt1"/>
          </a:fillRef>
          <a:effectRef idx="0">
            <a:schemeClr val="accent4"/>
          </a:effectRef>
          <a:fontRef idx="minor">
            <a:schemeClr val="dk1"/>
          </a:fontRef>
        </p:style>
        <p:txBody>
          <a:bodyPr rtlCol="1" anchor="ctr"/>
          <a:lstStyle/>
          <a:p>
            <a:pPr algn="ctr"/>
            <a:r>
              <a:rPr lang="en-US" sz="2000" dirty="0"/>
              <a:t>Missing Values</a:t>
            </a:r>
            <a:endParaRPr lang="fa-IR" sz="2000" dirty="0"/>
          </a:p>
        </p:txBody>
      </p:sp>
      <p:sp>
        <p:nvSpPr>
          <p:cNvPr id="2" name="Rectangle 1"/>
          <p:cNvSpPr/>
          <p:nvPr/>
        </p:nvSpPr>
        <p:spPr>
          <a:xfrm>
            <a:off x="5993207" y="1412776"/>
            <a:ext cx="2643672" cy="553998"/>
          </a:xfrm>
          <a:prstGeom prst="rect">
            <a:avLst/>
          </a:prstGeom>
        </p:spPr>
        <p:txBody>
          <a:bodyPr wrap="none">
            <a:spAutoFit/>
          </a:bodyPr>
          <a:lstStyle/>
          <a:p>
            <a:r>
              <a:rPr lang="fa-IR" sz="3000" b="1" dirty="0" smtClean="0">
                <a:cs typeface="+mn-cs"/>
              </a:rPr>
              <a:t>مشکلات دسته بندی</a:t>
            </a:r>
            <a:endParaRPr lang="en-US" sz="3000" dirty="0">
              <a:cs typeface="+mn-cs"/>
            </a:endParaRPr>
          </a:p>
        </p:txBody>
      </p:sp>
      <p:sp>
        <p:nvSpPr>
          <p:cNvPr id="16" name="Rectangle 15"/>
          <p:cNvSpPr/>
          <p:nvPr/>
        </p:nvSpPr>
        <p:spPr>
          <a:xfrm>
            <a:off x="6372200" y="4365104"/>
            <a:ext cx="2356735" cy="553998"/>
          </a:xfrm>
          <a:prstGeom prst="rect">
            <a:avLst/>
          </a:prstGeom>
        </p:spPr>
        <p:txBody>
          <a:bodyPr wrap="none">
            <a:spAutoFit/>
          </a:bodyPr>
          <a:lstStyle/>
          <a:p>
            <a:r>
              <a:rPr lang="fa-IR" sz="3000" b="1" dirty="0" smtClean="0">
                <a:cs typeface="+mn-cs"/>
              </a:rPr>
              <a:t>نحوه ارزیابی مدل</a:t>
            </a:r>
            <a:endParaRPr lang="en-US" sz="3000" dirty="0">
              <a:cs typeface="+mn-cs"/>
            </a:endParaRPr>
          </a:p>
        </p:txBody>
      </p:sp>
      <p:sp>
        <p:nvSpPr>
          <p:cNvPr id="17" name="Rectangle 16"/>
          <p:cNvSpPr/>
          <p:nvPr/>
        </p:nvSpPr>
        <p:spPr>
          <a:xfrm>
            <a:off x="1547664" y="5445224"/>
            <a:ext cx="6242099" cy="500066"/>
          </a:xfrm>
          <a:prstGeom prst="rect">
            <a:avLst/>
          </a:prstGeom>
        </p:spPr>
        <p:style>
          <a:lnRef idx="2">
            <a:schemeClr val="accent5"/>
          </a:lnRef>
          <a:fillRef idx="1">
            <a:schemeClr val="lt1"/>
          </a:fillRef>
          <a:effectRef idx="0">
            <a:schemeClr val="accent5"/>
          </a:effectRef>
          <a:fontRef idx="minor">
            <a:schemeClr val="dk1"/>
          </a:fontRef>
        </p:style>
        <p:txBody>
          <a:bodyPr rtlCol="1" anchor="ctr"/>
          <a:lstStyle/>
          <a:p>
            <a:pPr algn="ctr"/>
            <a:r>
              <a:rPr lang="fa-IR" sz="2000" dirty="0" smtClean="0"/>
              <a:t>با استفاده از </a:t>
            </a:r>
            <a:r>
              <a:rPr lang="en-US" sz="2000" dirty="0" smtClean="0"/>
              <a:t>ROC Curve</a:t>
            </a:r>
            <a:r>
              <a:rPr lang="fa-IR" sz="2000" dirty="0" smtClean="0"/>
              <a:t> و خصوصیات </a:t>
            </a:r>
            <a:r>
              <a:rPr lang="en-US" sz="2000" dirty="0" smtClean="0"/>
              <a:t>Precision </a:t>
            </a:r>
            <a:r>
              <a:rPr lang="fa-IR" sz="2000" dirty="0" smtClean="0"/>
              <a:t> و </a:t>
            </a:r>
            <a:r>
              <a:rPr lang="en-US" sz="2000" dirty="0" smtClean="0"/>
              <a:t>Recall</a:t>
            </a:r>
            <a:endParaRPr lang="fa-IR" sz="2000" dirty="0"/>
          </a:p>
        </p:txBody>
      </p:sp>
    </p:spTree>
    <p:extLst>
      <p:ext uri="{BB962C8B-B14F-4D97-AF65-F5344CB8AC3E}">
        <p14:creationId xmlns:p14="http://schemas.microsoft.com/office/powerpoint/2010/main" val="4072013117"/>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smtClean="0">
                <a:solidFill>
                  <a:srgbClr val="FF0000"/>
                </a:solidFill>
              </a:rPr>
              <a:t>ارزیابی سیستم محور</a:t>
            </a:r>
            <a:endParaRPr lang="fa-IR" sz="3200" dirty="0">
              <a:solidFill>
                <a:srgbClr val="FF0000"/>
              </a:solidFill>
            </a:endParaRPr>
          </a:p>
        </p:txBody>
      </p:sp>
      <p:sp>
        <p:nvSpPr>
          <p:cNvPr id="3" name="Content Placeholder 2"/>
          <p:cNvSpPr>
            <a:spLocks noGrp="1"/>
          </p:cNvSpPr>
          <p:nvPr>
            <p:ph idx="1"/>
          </p:nvPr>
        </p:nvSpPr>
        <p:spPr/>
        <p:txBody>
          <a:bodyPr/>
          <a:lstStyle/>
          <a:p>
            <a:pPr>
              <a:buNone/>
            </a:pPr>
            <a:r>
              <a:rPr lang="fa-IR" sz="2400" b="1" dirty="0" smtClean="0">
                <a:solidFill>
                  <a:srgbClr val="FF0000"/>
                </a:solidFill>
              </a:rPr>
              <a:t>مرسوم ترین </a:t>
            </a:r>
            <a:r>
              <a:rPr lang="fa-IR" sz="2400" dirty="0" smtClean="0"/>
              <a:t>روش ارزیابی سیستمهای بازیابی بر اساس دو فاکتور زیر می باشد:</a:t>
            </a:r>
          </a:p>
          <a:p>
            <a:pPr>
              <a:buNone/>
            </a:pPr>
            <a:endParaRPr lang="fa-IR" sz="2400" dirty="0"/>
          </a:p>
          <a:p>
            <a:pPr>
              <a:buNone/>
            </a:pPr>
            <a:endParaRPr lang="en-US" sz="2400" dirty="0"/>
          </a:p>
          <a:p>
            <a:pPr>
              <a:buNone/>
            </a:pPr>
            <a:endParaRPr lang="en-US" sz="2400" dirty="0"/>
          </a:p>
          <a:p>
            <a:pPr algn="l">
              <a:buNone/>
            </a:pPr>
            <a:r>
              <a:rPr lang="en-US" sz="2400" dirty="0" smtClean="0"/>
              <a:t>Recall:</a:t>
            </a:r>
            <a:endParaRPr lang="fa-IR" sz="2400" dirty="0" smtClean="0"/>
          </a:p>
          <a:p>
            <a:pPr>
              <a:buNone/>
            </a:pPr>
            <a:endParaRPr lang="fa-IR" sz="2400" dirty="0"/>
          </a:p>
          <a:p>
            <a:pPr>
              <a:buNone/>
            </a:pPr>
            <a:endParaRPr lang="fa-IR" sz="2400" dirty="0" smtClean="0"/>
          </a:p>
          <a:p>
            <a:pPr algn="l">
              <a:buNone/>
            </a:pPr>
            <a:endParaRPr lang="fa-IR" sz="2400" dirty="0" smtClean="0"/>
          </a:p>
          <a:p>
            <a:pPr algn="l">
              <a:buNone/>
            </a:pPr>
            <a:endParaRPr lang="fa-IR" sz="2400" dirty="0"/>
          </a:p>
          <a:p>
            <a:pPr algn="l">
              <a:buNone/>
            </a:pPr>
            <a:endParaRPr lang="fa-IR" sz="2400" dirty="0" smtClean="0"/>
          </a:p>
          <a:p>
            <a:pPr algn="l">
              <a:buNone/>
            </a:pPr>
            <a:r>
              <a:rPr lang="en-US" sz="2400" dirty="0" smtClean="0"/>
              <a:t>Precision:</a:t>
            </a:r>
            <a:endParaRPr lang="en-US" sz="2400" dirty="0"/>
          </a:p>
        </p:txBody>
      </p:sp>
      <p:sp>
        <p:nvSpPr>
          <p:cNvPr id="4" name="Slide Number Placeholder 3"/>
          <p:cNvSpPr>
            <a:spLocks noGrp="1"/>
          </p:cNvSpPr>
          <p:nvPr>
            <p:ph type="sldNum" sz="quarter" idx="12"/>
          </p:nvPr>
        </p:nvSpPr>
        <p:spPr/>
        <p:txBody>
          <a:bodyPr/>
          <a:lstStyle/>
          <a:p>
            <a:fld id="{B54E598B-3CA4-4951-A9BE-ED95248C1058}" type="slidenum">
              <a:rPr lang="fa-IR" smtClean="0"/>
              <a:pPr/>
              <a:t>17</a:t>
            </a:fld>
            <a:endParaRPr lang="fa-IR"/>
          </a:p>
        </p:txBody>
      </p:sp>
      <p:cxnSp>
        <p:nvCxnSpPr>
          <p:cNvPr id="6" name="Straight Connector 5"/>
          <p:cNvCxnSpPr/>
          <p:nvPr/>
        </p:nvCxnSpPr>
        <p:spPr>
          <a:xfrm>
            <a:off x="1979712" y="3284984"/>
            <a:ext cx="4392488" cy="0"/>
          </a:xfrm>
          <a:prstGeom prst="line">
            <a:avLst/>
          </a:prstGeom>
        </p:spPr>
        <p:style>
          <a:lnRef idx="2">
            <a:schemeClr val="dk1"/>
          </a:lnRef>
          <a:fillRef idx="0">
            <a:schemeClr val="dk1"/>
          </a:fillRef>
          <a:effectRef idx="1">
            <a:schemeClr val="dk1"/>
          </a:effectRef>
          <a:fontRef idx="minor">
            <a:schemeClr val="tx1"/>
          </a:fontRef>
        </p:style>
      </p:cxnSp>
      <p:sp>
        <p:nvSpPr>
          <p:cNvPr id="7" name="Rounded Rectangle 6"/>
          <p:cNvSpPr/>
          <p:nvPr/>
        </p:nvSpPr>
        <p:spPr>
          <a:xfrm>
            <a:off x="2267744" y="2550641"/>
            <a:ext cx="3888432" cy="518319"/>
          </a:xfrm>
          <a:prstGeom prst="roundRect">
            <a:avLst/>
          </a:prstGeom>
          <a:ln/>
        </p:spPr>
        <p:style>
          <a:lnRef idx="2">
            <a:schemeClr val="accent3"/>
          </a:lnRef>
          <a:fillRef idx="1">
            <a:schemeClr val="lt1"/>
          </a:fillRef>
          <a:effectRef idx="0">
            <a:schemeClr val="accent3"/>
          </a:effectRef>
          <a:fontRef idx="minor">
            <a:schemeClr val="dk1"/>
          </a:fontRef>
        </p:style>
        <p:txBody>
          <a:bodyPr rtlCol="1" anchor="ctr"/>
          <a:lstStyle/>
          <a:p>
            <a:pPr algn="ctr" rtl="1" eaLnBrk="1" hangingPunct="1">
              <a:defRPr/>
            </a:pPr>
            <a:r>
              <a:rPr lang="fa-IR" sz="2400" b="1" dirty="0" smtClean="0">
                <a:solidFill>
                  <a:schemeClr val="tx1"/>
                </a:solidFill>
                <a:cs typeface="B Nazanin" panose="00000400000000000000" pitchFamily="2" charset="-78"/>
              </a:rPr>
              <a:t>تعداد </a:t>
            </a:r>
            <a:r>
              <a:rPr lang="en-US" sz="2400" b="1" dirty="0" smtClean="0">
                <a:solidFill>
                  <a:schemeClr val="tx1"/>
                </a:solidFill>
                <a:cs typeface="B Nazanin" panose="00000400000000000000" pitchFamily="2" charset="-78"/>
              </a:rPr>
              <a:t>Doc</a:t>
            </a:r>
            <a:r>
              <a:rPr lang="fa-IR" sz="2400" b="1" dirty="0" smtClean="0">
                <a:solidFill>
                  <a:schemeClr val="tx1"/>
                </a:solidFill>
                <a:cs typeface="B Nazanin" panose="00000400000000000000" pitchFamily="2" charset="-78"/>
              </a:rPr>
              <a:t> بازیابی شده مرتبط</a:t>
            </a:r>
            <a:endParaRPr lang="en-US" sz="2000" b="1" dirty="0">
              <a:solidFill>
                <a:schemeClr val="tx1"/>
              </a:solidFill>
              <a:cs typeface="B Nazanin" panose="00000400000000000000" pitchFamily="2" charset="-78"/>
            </a:endParaRPr>
          </a:p>
        </p:txBody>
      </p:sp>
      <p:sp>
        <p:nvSpPr>
          <p:cNvPr id="8" name="Rounded Rectangle 7"/>
          <p:cNvSpPr/>
          <p:nvPr/>
        </p:nvSpPr>
        <p:spPr>
          <a:xfrm>
            <a:off x="3059832" y="3481576"/>
            <a:ext cx="2520280" cy="518319"/>
          </a:xfrm>
          <a:prstGeom prst="roundRect">
            <a:avLst/>
          </a:prstGeom>
          <a:ln/>
        </p:spPr>
        <p:style>
          <a:lnRef idx="2">
            <a:schemeClr val="accent3"/>
          </a:lnRef>
          <a:fillRef idx="1">
            <a:schemeClr val="lt1"/>
          </a:fillRef>
          <a:effectRef idx="0">
            <a:schemeClr val="accent3"/>
          </a:effectRef>
          <a:fontRef idx="minor">
            <a:schemeClr val="dk1"/>
          </a:fontRef>
        </p:style>
        <p:txBody>
          <a:bodyPr rtlCol="1" anchor="ctr"/>
          <a:lstStyle/>
          <a:p>
            <a:pPr algn="ctr" rtl="1" eaLnBrk="1" hangingPunct="1">
              <a:defRPr/>
            </a:pPr>
            <a:r>
              <a:rPr lang="fa-IR" sz="2400" b="1" dirty="0" smtClean="0">
                <a:solidFill>
                  <a:schemeClr val="tx1"/>
                </a:solidFill>
                <a:cs typeface="B Nazanin" panose="00000400000000000000" pitchFamily="2" charset="-78"/>
              </a:rPr>
              <a:t>تعداد </a:t>
            </a:r>
            <a:r>
              <a:rPr lang="en-US" sz="2400" b="1" dirty="0" smtClean="0">
                <a:solidFill>
                  <a:schemeClr val="tx1"/>
                </a:solidFill>
                <a:cs typeface="B Nazanin" panose="00000400000000000000" pitchFamily="2" charset="-78"/>
              </a:rPr>
              <a:t>Doc</a:t>
            </a:r>
            <a:r>
              <a:rPr lang="fa-IR" sz="2400" b="1" dirty="0" smtClean="0">
                <a:solidFill>
                  <a:schemeClr val="tx1"/>
                </a:solidFill>
                <a:cs typeface="B Nazanin" panose="00000400000000000000" pitchFamily="2" charset="-78"/>
              </a:rPr>
              <a:t> مرتبط</a:t>
            </a:r>
            <a:endParaRPr lang="en-US" sz="2000" b="1" dirty="0">
              <a:solidFill>
                <a:schemeClr val="tx1"/>
              </a:solidFill>
              <a:cs typeface="B Nazanin" panose="00000400000000000000" pitchFamily="2" charset="-78"/>
            </a:endParaRPr>
          </a:p>
        </p:txBody>
      </p:sp>
      <p:cxnSp>
        <p:nvCxnSpPr>
          <p:cNvPr id="10" name="Straight Connector 9"/>
          <p:cNvCxnSpPr/>
          <p:nvPr/>
        </p:nvCxnSpPr>
        <p:spPr>
          <a:xfrm>
            <a:off x="2051720" y="5594409"/>
            <a:ext cx="4392488" cy="0"/>
          </a:xfrm>
          <a:prstGeom prst="line">
            <a:avLst/>
          </a:prstGeom>
        </p:spPr>
        <p:style>
          <a:lnRef idx="2">
            <a:schemeClr val="dk1"/>
          </a:lnRef>
          <a:fillRef idx="0">
            <a:schemeClr val="dk1"/>
          </a:fillRef>
          <a:effectRef idx="1">
            <a:schemeClr val="dk1"/>
          </a:effectRef>
          <a:fontRef idx="minor">
            <a:schemeClr val="tx1"/>
          </a:fontRef>
        </p:style>
      </p:cxnSp>
      <p:sp>
        <p:nvSpPr>
          <p:cNvPr id="11" name="Rounded Rectangle 10"/>
          <p:cNvSpPr/>
          <p:nvPr/>
        </p:nvSpPr>
        <p:spPr>
          <a:xfrm>
            <a:off x="2339752" y="4860066"/>
            <a:ext cx="3888432" cy="518319"/>
          </a:xfrm>
          <a:prstGeom prst="roundRect">
            <a:avLst/>
          </a:prstGeom>
          <a:ln/>
        </p:spPr>
        <p:style>
          <a:lnRef idx="2">
            <a:schemeClr val="accent2"/>
          </a:lnRef>
          <a:fillRef idx="1">
            <a:schemeClr val="lt1"/>
          </a:fillRef>
          <a:effectRef idx="0">
            <a:schemeClr val="accent2"/>
          </a:effectRef>
          <a:fontRef idx="minor">
            <a:schemeClr val="dk1"/>
          </a:fontRef>
        </p:style>
        <p:txBody>
          <a:bodyPr rtlCol="1" anchor="ctr"/>
          <a:lstStyle/>
          <a:p>
            <a:pPr algn="ctr" rtl="1" eaLnBrk="1" hangingPunct="1">
              <a:defRPr/>
            </a:pPr>
            <a:r>
              <a:rPr lang="fa-IR" sz="2400" b="1" dirty="0" smtClean="0">
                <a:solidFill>
                  <a:schemeClr val="tx1"/>
                </a:solidFill>
                <a:cs typeface="B Nazanin" panose="00000400000000000000" pitchFamily="2" charset="-78"/>
              </a:rPr>
              <a:t>تعداد </a:t>
            </a:r>
            <a:r>
              <a:rPr lang="en-US" sz="2400" b="1" dirty="0" smtClean="0">
                <a:solidFill>
                  <a:schemeClr val="tx1"/>
                </a:solidFill>
                <a:cs typeface="B Nazanin" panose="00000400000000000000" pitchFamily="2" charset="-78"/>
              </a:rPr>
              <a:t>Doc</a:t>
            </a:r>
            <a:r>
              <a:rPr lang="fa-IR" sz="2400" b="1" dirty="0" smtClean="0">
                <a:solidFill>
                  <a:schemeClr val="tx1"/>
                </a:solidFill>
                <a:cs typeface="B Nazanin" panose="00000400000000000000" pitchFamily="2" charset="-78"/>
              </a:rPr>
              <a:t> بازیابی شده مرتبط</a:t>
            </a:r>
            <a:endParaRPr lang="en-US" sz="2000" b="1" dirty="0">
              <a:solidFill>
                <a:schemeClr val="tx1"/>
              </a:solidFill>
              <a:cs typeface="B Nazanin" panose="00000400000000000000" pitchFamily="2" charset="-78"/>
            </a:endParaRPr>
          </a:p>
        </p:txBody>
      </p:sp>
      <p:sp>
        <p:nvSpPr>
          <p:cNvPr id="12" name="Rounded Rectangle 11"/>
          <p:cNvSpPr/>
          <p:nvPr/>
        </p:nvSpPr>
        <p:spPr>
          <a:xfrm>
            <a:off x="2987824" y="5791001"/>
            <a:ext cx="2808312" cy="518319"/>
          </a:xfrm>
          <a:prstGeom prst="roundRect">
            <a:avLst/>
          </a:prstGeom>
          <a:ln/>
        </p:spPr>
        <p:style>
          <a:lnRef idx="2">
            <a:schemeClr val="accent2"/>
          </a:lnRef>
          <a:fillRef idx="1">
            <a:schemeClr val="lt1"/>
          </a:fillRef>
          <a:effectRef idx="0">
            <a:schemeClr val="accent2"/>
          </a:effectRef>
          <a:fontRef idx="minor">
            <a:schemeClr val="dk1"/>
          </a:fontRef>
        </p:style>
        <p:txBody>
          <a:bodyPr rtlCol="1" anchor="ctr"/>
          <a:lstStyle/>
          <a:p>
            <a:pPr algn="ctr" rtl="1" eaLnBrk="1" hangingPunct="1">
              <a:defRPr/>
            </a:pPr>
            <a:r>
              <a:rPr lang="fa-IR" sz="2400" b="1" dirty="0" smtClean="0">
                <a:solidFill>
                  <a:schemeClr val="tx1"/>
                </a:solidFill>
                <a:cs typeface="B Nazanin" panose="00000400000000000000" pitchFamily="2" charset="-78"/>
              </a:rPr>
              <a:t>تعداد </a:t>
            </a:r>
            <a:r>
              <a:rPr lang="en-US" sz="2400" b="1" dirty="0" smtClean="0">
                <a:solidFill>
                  <a:schemeClr val="tx1"/>
                </a:solidFill>
                <a:cs typeface="B Nazanin" panose="00000400000000000000" pitchFamily="2" charset="-78"/>
              </a:rPr>
              <a:t>Doc</a:t>
            </a:r>
            <a:r>
              <a:rPr lang="fa-IR" sz="2400" b="1" dirty="0" smtClean="0">
                <a:solidFill>
                  <a:schemeClr val="tx1"/>
                </a:solidFill>
                <a:cs typeface="B Nazanin" panose="00000400000000000000" pitchFamily="2" charset="-78"/>
              </a:rPr>
              <a:t> بازیابی شده</a:t>
            </a:r>
            <a:endParaRPr lang="en-US" sz="2000" b="1" dirty="0">
              <a:solidFill>
                <a:schemeClr val="tx1"/>
              </a:solidFill>
              <a:cs typeface="B Nazanin" panose="00000400000000000000" pitchFamily="2" charset="-78"/>
            </a:endParaRPr>
          </a:p>
        </p:txBody>
      </p:sp>
      <p:sp>
        <p:nvSpPr>
          <p:cNvPr id="13" name="Rounded Rectangle 12"/>
          <p:cNvSpPr/>
          <p:nvPr/>
        </p:nvSpPr>
        <p:spPr>
          <a:xfrm>
            <a:off x="6948264" y="2456849"/>
            <a:ext cx="1944216" cy="1404199"/>
          </a:xfrm>
          <a:prstGeom prst="roundRect">
            <a:avLst/>
          </a:prstGeom>
          <a:ln/>
        </p:spPr>
        <p:style>
          <a:lnRef idx="2">
            <a:schemeClr val="accent4"/>
          </a:lnRef>
          <a:fillRef idx="1">
            <a:schemeClr val="lt1"/>
          </a:fillRef>
          <a:effectRef idx="0">
            <a:schemeClr val="accent4"/>
          </a:effectRef>
          <a:fontRef idx="minor">
            <a:schemeClr val="dk1"/>
          </a:fontRef>
        </p:style>
        <p:txBody>
          <a:bodyPr rtlCol="1" anchor="ctr"/>
          <a:lstStyle/>
          <a:p>
            <a:pPr algn="ctr" rtl="1" eaLnBrk="1" hangingPunct="1">
              <a:defRPr/>
            </a:pPr>
            <a:r>
              <a:rPr lang="fa-IR" b="1" dirty="0" smtClean="0">
                <a:solidFill>
                  <a:schemeClr val="tx1"/>
                </a:solidFill>
                <a:cs typeface="B Nazanin" panose="00000400000000000000" pitchFamily="2" charset="-78"/>
              </a:rPr>
              <a:t>آیا همه </a:t>
            </a:r>
            <a:r>
              <a:rPr lang="en-US" b="1" dirty="0" smtClean="0">
                <a:solidFill>
                  <a:schemeClr val="tx1"/>
                </a:solidFill>
                <a:cs typeface="B Nazanin" panose="00000400000000000000" pitchFamily="2" charset="-78"/>
              </a:rPr>
              <a:t>Doc</a:t>
            </a:r>
            <a:r>
              <a:rPr lang="fa-IR" b="1" dirty="0" smtClean="0">
                <a:solidFill>
                  <a:schemeClr val="tx1"/>
                </a:solidFill>
                <a:cs typeface="B Nazanin" panose="00000400000000000000" pitchFamily="2" charset="-78"/>
              </a:rPr>
              <a:t>های مرتبط بازیابی شده اند؟</a:t>
            </a:r>
            <a:endParaRPr lang="en-US" b="1" dirty="0">
              <a:solidFill>
                <a:schemeClr val="tx1"/>
              </a:solidFill>
              <a:cs typeface="B Nazanin" panose="00000400000000000000" pitchFamily="2" charset="-78"/>
            </a:endParaRPr>
          </a:p>
        </p:txBody>
      </p:sp>
      <p:sp>
        <p:nvSpPr>
          <p:cNvPr id="14" name="Rounded Rectangle 13"/>
          <p:cNvSpPr/>
          <p:nvPr/>
        </p:nvSpPr>
        <p:spPr>
          <a:xfrm>
            <a:off x="6973366" y="4860066"/>
            <a:ext cx="1944216" cy="1404199"/>
          </a:xfrm>
          <a:prstGeom prst="roundRect">
            <a:avLst/>
          </a:prstGeom>
          <a:ln/>
        </p:spPr>
        <p:style>
          <a:lnRef idx="2">
            <a:schemeClr val="accent4"/>
          </a:lnRef>
          <a:fillRef idx="1">
            <a:schemeClr val="lt1"/>
          </a:fillRef>
          <a:effectRef idx="0">
            <a:schemeClr val="accent4"/>
          </a:effectRef>
          <a:fontRef idx="minor">
            <a:schemeClr val="dk1"/>
          </a:fontRef>
        </p:style>
        <p:txBody>
          <a:bodyPr rtlCol="1" anchor="ctr"/>
          <a:lstStyle/>
          <a:p>
            <a:pPr algn="ctr" rtl="1" eaLnBrk="1" hangingPunct="1">
              <a:defRPr/>
            </a:pPr>
            <a:r>
              <a:rPr lang="fa-IR" b="1" dirty="0" smtClean="0">
                <a:solidFill>
                  <a:schemeClr val="tx1"/>
                </a:solidFill>
                <a:cs typeface="B Nazanin" panose="00000400000000000000" pitchFamily="2" charset="-78"/>
              </a:rPr>
              <a:t>آیا همه </a:t>
            </a:r>
            <a:r>
              <a:rPr lang="en-US" b="1" dirty="0" smtClean="0">
                <a:solidFill>
                  <a:schemeClr val="tx1"/>
                </a:solidFill>
                <a:cs typeface="B Nazanin" panose="00000400000000000000" pitchFamily="2" charset="-78"/>
              </a:rPr>
              <a:t>Doc</a:t>
            </a:r>
            <a:r>
              <a:rPr lang="fa-IR" b="1" dirty="0" smtClean="0">
                <a:solidFill>
                  <a:schemeClr val="tx1"/>
                </a:solidFill>
                <a:cs typeface="B Nazanin" panose="00000400000000000000" pitchFamily="2" charset="-78"/>
              </a:rPr>
              <a:t>های بازیابی شده مرتبطند؟</a:t>
            </a:r>
            <a:endParaRPr lang="en-US"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3240673707"/>
      </p:ext>
    </p:extLst>
  </p:cSld>
  <p:clrMapOvr>
    <a:masterClrMapping/>
  </p:clrMapOvr>
  <p:transition spd="med">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646238"/>
            <a:ext cx="8219256" cy="5095130"/>
          </a:xfrm>
        </p:spPr>
        <p:txBody>
          <a:bodyPr/>
          <a:lstStyle/>
          <a:p>
            <a:pPr algn="just" eaLnBrk="1" hangingPunct="1">
              <a:buFont typeface="Wingdings" panose="05000000000000000000" pitchFamily="2" charset="2"/>
              <a:buChar char="ü"/>
            </a:pPr>
            <a:r>
              <a:rPr lang="fa-IR" sz="2400" b="1" dirty="0" smtClean="0"/>
              <a:t>مجموعه ای از </a:t>
            </a:r>
            <a:r>
              <a:rPr lang="en-US" sz="2400" b="1" dirty="0" smtClean="0"/>
              <a:t>Data Point</a:t>
            </a:r>
            <a:r>
              <a:rPr lang="fa-IR" sz="2400" b="1" dirty="0" smtClean="0"/>
              <a:t> ها وجود دارد که هر </a:t>
            </a:r>
            <a:r>
              <a:rPr lang="en-US" sz="2400" b="1" dirty="0" smtClean="0"/>
              <a:t>Data Point</a:t>
            </a:r>
            <a:r>
              <a:rPr lang="fa-IR" sz="2400" b="1" dirty="0" smtClean="0"/>
              <a:t> یک مجموعه از خصوصیات را دارد.</a:t>
            </a:r>
          </a:p>
          <a:p>
            <a:pPr algn="just" eaLnBrk="1" hangingPunct="1">
              <a:buFont typeface="Wingdings" panose="05000000000000000000" pitchFamily="2" charset="2"/>
              <a:buChar char="ü"/>
            </a:pPr>
            <a:endParaRPr lang="fa-IR" sz="2400" b="1" dirty="0" smtClean="0"/>
          </a:p>
          <a:p>
            <a:pPr algn="just" eaLnBrk="1" hangingPunct="1">
              <a:buFont typeface="Wingdings" panose="05000000000000000000" pitchFamily="2" charset="2"/>
              <a:buChar char="ü"/>
            </a:pPr>
            <a:r>
              <a:rPr lang="fa-IR" sz="2400" b="1" dirty="0" smtClean="0"/>
              <a:t>یک معیار شباهت هم بین </a:t>
            </a:r>
            <a:r>
              <a:rPr lang="en-US" sz="2400" b="1" dirty="0" smtClean="0"/>
              <a:t>Data Point</a:t>
            </a:r>
            <a:r>
              <a:rPr lang="fa-IR" sz="2400" b="1" dirty="0" smtClean="0"/>
              <a:t> ها تعریف می گردد.</a:t>
            </a:r>
          </a:p>
          <a:p>
            <a:pPr algn="just" eaLnBrk="1" hangingPunct="1">
              <a:buFont typeface="Wingdings" panose="05000000000000000000" pitchFamily="2" charset="2"/>
              <a:buChar char="ü"/>
            </a:pPr>
            <a:endParaRPr lang="fa-IR" sz="2400" b="1" dirty="0" smtClean="0"/>
          </a:p>
          <a:p>
            <a:pPr algn="just" eaLnBrk="1" hangingPunct="1">
              <a:buFont typeface="Wingdings" panose="05000000000000000000" pitchFamily="2" charset="2"/>
              <a:buChar char="ü"/>
            </a:pPr>
            <a:r>
              <a:rPr lang="fa-IR" sz="2400" b="1" dirty="0" smtClean="0"/>
              <a:t>می خواهیم خوشه ها را پیدا کنیم به نحوی که:</a:t>
            </a:r>
          </a:p>
          <a:p>
            <a:pPr algn="just" eaLnBrk="1" hangingPunct="1">
              <a:buFont typeface="Wingdings" panose="05000000000000000000" pitchFamily="2" charset="2"/>
              <a:buChar char="ü"/>
            </a:pPr>
            <a:endParaRPr lang="fa-IR" sz="2400" b="1" dirty="0" smtClean="0"/>
          </a:p>
          <a:p>
            <a:pPr lvl="1" algn="just" eaLnBrk="1" hangingPunct="1">
              <a:buFont typeface="Wingdings" panose="05000000000000000000" pitchFamily="2" charset="2"/>
              <a:buChar char="ü"/>
            </a:pPr>
            <a:r>
              <a:rPr lang="en-US" b="1" dirty="0" smtClean="0"/>
              <a:t>Data Point</a:t>
            </a:r>
            <a:r>
              <a:rPr lang="fa-IR" b="1" dirty="0" smtClean="0"/>
              <a:t> های درون یک خوشه بیشترین شباهت را با هم دارند.</a:t>
            </a:r>
          </a:p>
          <a:p>
            <a:pPr lvl="1" algn="just" eaLnBrk="1" hangingPunct="1">
              <a:buFont typeface="Wingdings" panose="05000000000000000000" pitchFamily="2" charset="2"/>
              <a:buChar char="ü"/>
            </a:pPr>
            <a:r>
              <a:rPr lang="en-US" b="1" dirty="0" smtClean="0"/>
              <a:t>Data Point</a:t>
            </a:r>
            <a:r>
              <a:rPr lang="fa-IR" b="1" dirty="0"/>
              <a:t> </a:t>
            </a:r>
            <a:r>
              <a:rPr lang="fa-IR" b="1" dirty="0" smtClean="0"/>
              <a:t>های درون خوشه های مختلف کمترین شباهت را با هم دارند.</a:t>
            </a:r>
          </a:p>
          <a:p>
            <a:pPr lvl="1" algn="just" eaLnBrk="1" hangingPunct="1">
              <a:buFont typeface="Wingdings" panose="05000000000000000000" pitchFamily="2" charset="2"/>
              <a:buChar char="ü"/>
            </a:pPr>
            <a:r>
              <a:rPr lang="fa-IR" b="1" dirty="0" smtClean="0"/>
              <a:t>برای پیدا کردن شباهت از معیارهای مختلفی مانند فاصله اقلیدسی که برای متغیرهای پیوسته استفاده می شود، می توان بهره برد.</a:t>
            </a:r>
          </a:p>
          <a:p>
            <a:pPr lvl="1" algn="just" eaLnBrk="1" hangingPunct="1">
              <a:buFont typeface="Wingdings" panose="05000000000000000000" pitchFamily="2" charset="2"/>
              <a:buChar char="ü"/>
            </a:pPr>
            <a:r>
              <a:rPr lang="fa-IR" b="1" dirty="0" smtClean="0"/>
              <a:t>خوشه </a:t>
            </a:r>
            <a:r>
              <a:rPr lang="fa-IR" sz="2400" b="1" dirty="0" smtClean="0"/>
              <a:t>بندی</a:t>
            </a:r>
            <a:r>
              <a:rPr lang="fa-IR" b="1" dirty="0" smtClean="0"/>
              <a:t> روشی </a:t>
            </a:r>
            <a:r>
              <a:rPr lang="en-US" b="1" dirty="0" smtClean="0"/>
              <a:t>Unsupervised </a:t>
            </a:r>
            <a:r>
              <a:rPr lang="fa-IR" b="1" dirty="0" smtClean="0"/>
              <a:t> است.</a:t>
            </a:r>
            <a:endParaRPr lang="en-US" dirty="0" smtClean="0"/>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18</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en-US" sz="4000" b="1" dirty="0" smtClean="0">
                <a:solidFill>
                  <a:srgbClr val="FF0000"/>
                </a:solidFill>
              </a:rPr>
              <a:t>Clustering</a:t>
            </a:r>
            <a:r>
              <a:rPr lang="fa-IR" sz="4000" b="1" dirty="0" smtClean="0">
                <a:solidFill>
                  <a:srgbClr val="FF0000"/>
                </a:solidFill>
              </a:rPr>
              <a:t> یا خوشه بندی</a:t>
            </a:r>
            <a:endParaRPr lang="en-US" sz="4000" dirty="0">
              <a:solidFill>
                <a:srgbClr val="FF0000"/>
              </a:solidFill>
            </a:endParaRPr>
          </a:p>
        </p:txBody>
      </p:sp>
    </p:spTree>
    <p:extLst>
      <p:ext uri="{BB962C8B-B14F-4D97-AF65-F5344CB8AC3E}">
        <p14:creationId xmlns:p14="http://schemas.microsoft.com/office/powerpoint/2010/main" val="350521679"/>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19</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en-US" sz="4000" b="1" dirty="0" smtClean="0">
                <a:solidFill>
                  <a:srgbClr val="FF0000"/>
                </a:solidFill>
              </a:rPr>
              <a:t>Clustering</a:t>
            </a:r>
            <a:r>
              <a:rPr lang="fa-IR" sz="4000" b="1" dirty="0" smtClean="0">
                <a:solidFill>
                  <a:srgbClr val="FF0000"/>
                </a:solidFill>
              </a:rPr>
              <a:t> یا خوشه بندی</a:t>
            </a:r>
            <a:endParaRPr lang="en-US" sz="4000" dirty="0">
              <a:solidFill>
                <a:srgbClr val="FF0000"/>
              </a:solidFill>
            </a:endParaRPr>
          </a:p>
        </p:txBody>
      </p:sp>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3568" y="1700808"/>
            <a:ext cx="7848455" cy="4735090"/>
          </a:xfrm>
        </p:spPr>
      </p:pic>
    </p:spTree>
    <p:extLst>
      <p:ext uri="{BB962C8B-B14F-4D97-AF65-F5344CB8AC3E}">
        <p14:creationId xmlns:p14="http://schemas.microsoft.com/office/powerpoint/2010/main" val="2178615623"/>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fa-IR" dirty="0" smtClean="0">
                <a:solidFill>
                  <a:srgbClr val="FF0000"/>
                </a:solidFill>
              </a:rPr>
              <a:t>داده کاوی</a:t>
            </a:r>
            <a:endParaRPr lang="en-US" dirty="0">
              <a:solidFill>
                <a:srgbClr val="FF0000"/>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616" y="1556792"/>
            <a:ext cx="7056784" cy="4855067"/>
          </a:xfrm>
          <a:prstGeom prst="rect">
            <a:avLst/>
          </a:prstGeom>
        </p:spPr>
      </p:pic>
    </p:spTree>
    <p:extLst>
      <p:ext uri="{BB962C8B-B14F-4D97-AF65-F5344CB8AC3E}">
        <p14:creationId xmlns:p14="http://schemas.microsoft.com/office/powerpoint/2010/main" val="5126617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20</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en-US" sz="4000" b="1" dirty="0" smtClean="0">
                <a:solidFill>
                  <a:srgbClr val="FF0000"/>
                </a:solidFill>
              </a:rPr>
              <a:t>Clustering</a:t>
            </a:r>
            <a:r>
              <a:rPr lang="fa-IR" sz="4000" b="1" dirty="0" smtClean="0">
                <a:solidFill>
                  <a:srgbClr val="FF0000"/>
                </a:solidFill>
              </a:rPr>
              <a:t> یا خوشه بندی</a:t>
            </a:r>
            <a:endParaRPr lang="en-US" sz="4000" dirty="0">
              <a:solidFill>
                <a:srgbClr val="FF0000"/>
              </a:solidFill>
            </a:endParaRPr>
          </a:p>
        </p:txBody>
      </p:sp>
      <p:pic>
        <p:nvPicPr>
          <p:cNvPr id="8" name="Picture 1030" descr="precip_aust"/>
          <p:cNvPicPr>
            <a:picLocks noChangeAspect="1" noChangeArrowheads="1"/>
          </p:cNvPicPr>
          <p:nvPr/>
        </p:nvPicPr>
        <p:blipFill>
          <a:blip r:embed="rId2">
            <a:extLst>
              <a:ext uri="{28A0092B-C50C-407E-A947-70E740481C1C}">
                <a14:useLocalDpi xmlns:a14="http://schemas.microsoft.com/office/drawing/2010/main" val="0"/>
              </a:ext>
            </a:extLst>
          </a:blip>
          <a:srcRect l="16364" t="12122" r="11072" b="18182"/>
          <a:stretch>
            <a:fillRect/>
          </a:stretch>
        </p:blipFill>
        <p:spPr>
          <a:xfrm>
            <a:off x="1835696" y="1700808"/>
            <a:ext cx="6704364" cy="4536504"/>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Text Box 1032"/>
          <p:cNvSpPr txBox="1">
            <a:spLocks noChangeArrowheads="1"/>
          </p:cNvSpPr>
          <p:nvPr/>
        </p:nvSpPr>
        <p:spPr bwMode="auto">
          <a:xfrm>
            <a:off x="1835696" y="5373216"/>
            <a:ext cx="267687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dirty="0"/>
              <a:t>Clustering precipitation in Australia</a:t>
            </a:r>
          </a:p>
        </p:txBody>
      </p:sp>
    </p:spTree>
    <p:extLst>
      <p:ext uri="{BB962C8B-B14F-4D97-AF65-F5344CB8AC3E}">
        <p14:creationId xmlns:p14="http://schemas.microsoft.com/office/powerpoint/2010/main" val="406699619"/>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646238"/>
            <a:ext cx="8219256" cy="5095130"/>
          </a:xfrm>
        </p:spPr>
        <p:txBody>
          <a:bodyPr/>
          <a:lstStyle/>
          <a:p>
            <a:pPr algn="just" eaLnBrk="1" hangingPunct="1">
              <a:buFont typeface="Wingdings" panose="05000000000000000000" pitchFamily="2" charset="2"/>
              <a:buChar char="ü"/>
            </a:pPr>
            <a:r>
              <a:rPr lang="fa-IR" sz="2400" b="1" dirty="0" smtClean="0"/>
              <a:t>یکی از مشکلات اصلی در کلاسترینگ تعداد خوشه هاست:</a:t>
            </a:r>
            <a:endParaRPr lang="en-US" dirty="0" smtClean="0"/>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21</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en-US" sz="4000" b="1" dirty="0" smtClean="0">
                <a:solidFill>
                  <a:srgbClr val="FF0000"/>
                </a:solidFill>
              </a:rPr>
              <a:t>Clustering</a:t>
            </a:r>
            <a:r>
              <a:rPr lang="fa-IR" sz="4000" b="1" dirty="0" smtClean="0">
                <a:solidFill>
                  <a:srgbClr val="FF0000"/>
                </a:solidFill>
              </a:rPr>
              <a:t> یا خوشه بندی</a:t>
            </a:r>
            <a:endParaRPr lang="en-US" sz="4000" dirty="0">
              <a:solidFill>
                <a:srgbClr val="FF0000"/>
              </a:solidFill>
            </a:endParaRPr>
          </a:p>
        </p:txBody>
      </p:sp>
      <p:grpSp>
        <p:nvGrpSpPr>
          <p:cNvPr id="8" name="Group 91"/>
          <p:cNvGrpSpPr>
            <a:grpSpLocks/>
          </p:cNvGrpSpPr>
          <p:nvPr/>
        </p:nvGrpSpPr>
        <p:grpSpPr bwMode="auto">
          <a:xfrm>
            <a:off x="1016942" y="2659360"/>
            <a:ext cx="3344863" cy="1479550"/>
            <a:chOff x="432" y="1200"/>
            <a:chExt cx="2107" cy="932"/>
          </a:xfrm>
        </p:grpSpPr>
        <p:grpSp>
          <p:nvGrpSpPr>
            <p:cNvPr id="9" name="Group 3"/>
            <p:cNvGrpSpPr>
              <a:grpSpLocks noChangeAspect="1"/>
            </p:cNvGrpSpPr>
            <p:nvPr/>
          </p:nvGrpSpPr>
          <p:grpSpPr bwMode="auto">
            <a:xfrm>
              <a:off x="432" y="1200"/>
              <a:ext cx="2107" cy="516"/>
              <a:chOff x="2464" y="2296"/>
              <a:chExt cx="2634" cy="646"/>
            </a:xfrm>
          </p:grpSpPr>
          <p:sp>
            <p:nvSpPr>
              <p:cNvPr id="12" name="Oval 4"/>
              <p:cNvSpPr>
                <a:spLocks noChangeAspect="1" noChangeArrowheads="1"/>
              </p:cNvSpPr>
              <p:nvPr/>
            </p:nvSpPr>
            <p:spPr bwMode="auto">
              <a:xfrm>
                <a:off x="4564" y="2730"/>
                <a:ext cx="86" cy="86"/>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3" name="Oval 5"/>
              <p:cNvSpPr>
                <a:spLocks noChangeAspect="1" noChangeArrowheads="1"/>
              </p:cNvSpPr>
              <p:nvPr/>
            </p:nvSpPr>
            <p:spPr bwMode="auto">
              <a:xfrm>
                <a:off x="4312" y="2842"/>
                <a:ext cx="86" cy="86"/>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4" name="Oval 6"/>
              <p:cNvSpPr>
                <a:spLocks noChangeAspect="1" noChangeArrowheads="1"/>
              </p:cNvSpPr>
              <p:nvPr/>
            </p:nvSpPr>
            <p:spPr bwMode="auto">
              <a:xfrm>
                <a:off x="4466" y="2856"/>
                <a:ext cx="86" cy="86"/>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5" name="Oval 7"/>
              <p:cNvSpPr>
                <a:spLocks noChangeAspect="1" noChangeArrowheads="1"/>
              </p:cNvSpPr>
              <p:nvPr/>
            </p:nvSpPr>
            <p:spPr bwMode="auto">
              <a:xfrm>
                <a:off x="4410" y="2744"/>
                <a:ext cx="86" cy="86"/>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6" name="Oval 8"/>
              <p:cNvSpPr>
                <a:spLocks noChangeAspect="1" noChangeArrowheads="1"/>
              </p:cNvSpPr>
              <p:nvPr/>
            </p:nvSpPr>
            <p:spPr bwMode="auto">
              <a:xfrm>
                <a:off x="4326" y="2478"/>
                <a:ext cx="86" cy="86"/>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7" name="Oval 9"/>
              <p:cNvSpPr>
                <a:spLocks noChangeAspect="1" noChangeArrowheads="1"/>
              </p:cNvSpPr>
              <p:nvPr/>
            </p:nvSpPr>
            <p:spPr bwMode="auto">
              <a:xfrm>
                <a:off x="4158" y="2422"/>
                <a:ext cx="86" cy="86"/>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8" name="Oval 10"/>
              <p:cNvSpPr>
                <a:spLocks noChangeAspect="1" noChangeArrowheads="1"/>
              </p:cNvSpPr>
              <p:nvPr/>
            </p:nvSpPr>
            <p:spPr bwMode="auto">
              <a:xfrm>
                <a:off x="4242" y="2296"/>
                <a:ext cx="86" cy="86"/>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9" name="Oval 11"/>
              <p:cNvSpPr>
                <a:spLocks noChangeAspect="1" noChangeArrowheads="1"/>
              </p:cNvSpPr>
              <p:nvPr/>
            </p:nvSpPr>
            <p:spPr bwMode="auto">
              <a:xfrm>
                <a:off x="4788" y="2716"/>
                <a:ext cx="86" cy="86"/>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0" name="Oval 12"/>
              <p:cNvSpPr>
                <a:spLocks noChangeAspect="1" noChangeArrowheads="1"/>
              </p:cNvSpPr>
              <p:nvPr/>
            </p:nvSpPr>
            <p:spPr bwMode="auto">
              <a:xfrm>
                <a:off x="5012" y="2618"/>
                <a:ext cx="86" cy="86"/>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1" name="Oval 13"/>
              <p:cNvSpPr>
                <a:spLocks noChangeAspect="1" noChangeArrowheads="1"/>
              </p:cNvSpPr>
              <p:nvPr/>
            </p:nvSpPr>
            <p:spPr bwMode="auto">
              <a:xfrm>
                <a:off x="4788" y="2534"/>
                <a:ext cx="86" cy="86"/>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2" name="Oval 14"/>
              <p:cNvSpPr>
                <a:spLocks noChangeAspect="1" noChangeArrowheads="1"/>
              </p:cNvSpPr>
              <p:nvPr/>
            </p:nvSpPr>
            <p:spPr bwMode="auto">
              <a:xfrm flipV="1">
                <a:off x="2870" y="2422"/>
                <a:ext cx="86" cy="86"/>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3" name="Oval 15"/>
              <p:cNvSpPr>
                <a:spLocks noChangeAspect="1" noChangeArrowheads="1"/>
              </p:cNvSpPr>
              <p:nvPr/>
            </p:nvSpPr>
            <p:spPr bwMode="auto">
              <a:xfrm flipV="1">
                <a:off x="2618" y="2310"/>
                <a:ext cx="86" cy="86"/>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4" name="Oval 16"/>
              <p:cNvSpPr>
                <a:spLocks noChangeAspect="1" noChangeArrowheads="1"/>
              </p:cNvSpPr>
              <p:nvPr/>
            </p:nvSpPr>
            <p:spPr bwMode="auto">
              <a:xfrm flipV="1">
                <a:off x="2772" y="2296"/>
                <a:ext cx="86" cy="86"/>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5" name="Oval 17"/>
              <p:cNvSpPr>
                <a:spLocks noChangeAspect="1" noChangeArrowheads="1"/>
              </p:cNvSpPr>
              <p:nvPr/>
            </p:nvSpPr>
            <p:spPr bwMode="auto">
              <a:xfrm flipV="1">
                <a:off x="2716" y="2408"/>
                <a:ext cx="86" cy="86"/>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6" name="Oval 18"/>
              <p:cNvSpPr>
                <a:spLocks noChangeAspect="1" noChangeArrowheads="1"/>
              </p:cNvSpPr>
              <p:nvPr/>
            </p:nvSpPr>
            <p:spPr bwMode="auto">
              <a:xfrm flipV="1">
                <a:off x="2632" y="2674"/>
                <a:ext cx="86" cy="86"/>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7" name="Oval 19"/>
              <p:cNvSpPr>
                <a:spLocks noChangeAspect="1" noChangeArrowheads="1"/>
              </p:cNvSpPr>
              <p:nvPr/>
            </p:nvSpPr>
            <p:spPr bwMode="auto">
              <a:xfrm flipV="1">
                <a:off x="2464" y="2730"/>
                <a:ext cx="86" cy="86"/>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8" name="Oval 20"/>
              <p:cNvSpPr>
                <a:spLocks noChangeAspect="1" noChangeArrowheads="1"/>
              </p:cNvSpPr>
              <p:nvPr/>
            </p:nvSpPr>
            <p:spPr bwMode="auto">
              <a:xfrm flipV="1">
                <a:off x="2548" y="2856"/>
                <a:ext cx="86" cy="86"/>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9" name="Oval 21"/>
              <p:cNvSpPr>
                <a:spLocks noChangeAspect="1" noChangeArrowheads="1"/>
              </p:cNvSpPr>
              <p:nvPr/>
            </p:nvSpPr>
            <p:spPr bwMode="auto">
              <a:xfrm flipV="1">
                <a:off x="3094" y="2436"/>
                <a:ext cx="86" cy="86"/>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 name="Oval 22"/>
              <p:cNvSpPr>
                <a:spLocks noChangeAspect="1" noChangeArrowheads="1"/>
              </p:cNvSpPr>
              <p:nvPr/>
            </p:nvSpPr>
            <p:spPr bwMode="auto">
              <a:xfrm flipV="1">
                <a:off x="3318" y="2534"/>
                <a:ext cx="86" cy="86"/>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 name="Oval 23"/>
              <p:cNvSpPr>
                <a:spLocks noChangeAspect="1" noChangeArrowheads="1"/>
              </p:cNvSpPr>
              <p:nvPr/>
            </p:nvSpPr>
            <p:spPr bwMode="auto">
              <a:xfrm flipV="1">
                <a:off x="3094" y="2618"/>
                <a:ext cx="86" cy="86"/>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10" name="Rectangle 87"/>
            <p:cNvSpPr>
              <a:spLocks noChangeArrowheads="1"/>
            </p:cNvSpPr>
            <p:nvPr/>
          </p:nvSpPr>
          <p:spPr bwMode="auto">
            <a:xfrm>
              <a:off x="624" y="1920"/>
              <a:ext cx="144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600" b="0">
                  <a:latin typeface="Times New Roman" pitchFamily="18" charset="0"/>
                  <a:cs typeface="Times New Roman" pitchFamily="18" charset="0"/>
                </a:rPr>
                <a:t>How many clusters?</a:t>
              </a:r>
              <a:endParaRPr lang="en-US" sz="1600" b="0">
                <a:latin typeface="Times New Roman" pitchFamily="18" charset="0"/>
              </a:endParaRPr>
            </a:p>
          </p:txBody>
        </p:sp>
      </p:grpSp>
      <p:grpSp>
        <p:nvGrpSpPr>
          <p:cNvPr id="32" name="Group 94"/>
          <p:cNvGrpSpPr>
            <a:grpSpLocks/>
          </p:cNvGrpSpPr>
          <p:nvPr/>
        </p:nvGrpSpPr>
        <p:grpSpPr bwMode="auto">
          <a:xfrm>
            <a:off x="5292080" y="4869160"/>
            <a:ext cx="3344862" cy="1371600"/>
            <a:chOff x="3125" y="2592"/>
            <a:chExt cx="2107" cy="864"/>
          </a:xfrm>
        </p:grpSpPr>
        <p:grpSp>
          <p:nvGrpSpPr>
            <p:cNvPr id="33" name="Group 66"/>
            <p:cNvGrpSpPr>
              <a:grpSpLocks/>
            </p:cNvGrpSpPr>
            <p:nvPr/>
          </p:nvGrpSpPr>
          <p:grpSpPr bwMode="auto">
            <a:xfrm>
              <a:off x="3125" y="2592"/>
              <a:ext cx="2107" cy="518"/>
              <a:chOff x="3125" y="2592"/>
              <a:chExt cx="2107" cy="518"/>
            </a:xfrm>
          </p:grpSpPr>
          <p:sp>
            <p:nvSpPr>
              <p:cNvPr id="35" name="AutoShape 67"/>
              <p:cNvSpPr>
                <a:spLocks noChangeAspect="1" noChangeArrowheads="1"/>
              </p:cNvSpPr>
              <p:nvPr/>
            </p:nvSpPr>
            <p:spPr bwMode="auto">
              <a:xfrm>
                <a:off x="4805" y="2940"/>
                <a:ext cx="69" cy="69"/>
              </a:xfrm>
              <a:prstGeom prst="diamond">
                <a:avLst/>
              </a:prstGeom>
              <a:solidFill>
                <a:srgbClr val="FFCC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6" name="AutoShape 68"/>
              <p:cNvSpPr>
                <a:spLocks noChangeAspect="1" noChangeArrowheads="1"/>
              </p:cNvSpPr>
              <p:nvPr/>
            </p:nvSpPr>
            <p:spPr bwMode="auto">
              <a:xfrm>
                <a:off x="4603" y="3030"/>
                <a:ext cx="69" cy="69"/>
              </a:xfrm>
              <a:prstGeom prst="diamond">
                <a:avLst/>
              </a:prstGeom>
              <a:solidFill>
                <a:srgbClr val="FFCC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7" name="AutoShape 69"/>
              <p:cNvSpPr>
                <a:spLocks noChangeAspect="1" noChangeArrowheads="1"/>
              </p:cNvSpPr>
              <p:nvPr/>
            </p:nvSpPr>
            <p:spPr bwMode="auto">
              <a:xfrm>
                <a:off x="4726" y="3041"/>
                <a:ext cx="69" cy="69"/>
              </a:xfrm>
              <a:prstGeom prst="diamond">
                <a:avLst/>
              </a:prstGeom>
              <a:solidFill>
                <a:srgbClr val="FFCC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8" name="AutoShape 70"/>
              <p:cNvSpPr>
                <a:spLocks noChangeAspect="1" noChangeArrowheads="1"/>
              </p:cNvSpPr>
              <p:nvPr/>
            </p:nvSpPr>
            <p:spPr bwMode="auto">
              <a:xfrm>
                <a:off x="4682" y="2951"/>
                <a:ext cx="68" cy="69"/>
              </a:xfrm>
              <a:prstGeom prst="diamond">
                <a:avLst/>
              </a:prstGeom>
              <a:solidFill>
                <a:srgbClr val="FFCC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9" name="AutoShape 71"/>
              <p:cNvSpPr>
                <a:spLocks noChangeAspect="1" noChangeArrowheads="1"/>
              </p:cNvSpPr>
              <p:nvPr/>
            </p:nvSpPr>
            <p:spPr bwMode="auto">
              <a:xfrm>
                <a:off x="4614" y="2738"/>
                <a:ext cx="69" cy="69"/>
              </a:xfrm>
              <a:prstGeom prst="star5">
                <a:avLst/>
              </a:prstGeom>
              <a:solidFill>
                <a:schemeClr val="accent1"/>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0" name="AutoShape 72"/>
              <p:cNvSpPr>
                <a:spLocks noChangeAspect="1" noChangeArrowheads="1"/>
              </p:cNvSpPr>
              <p:nvPr/>
            </p:nvSpPr>
            <p:spPr bwMode="auto">
              <a:xfrm>
                <a:off x="4480" y="2693"/>
                <a:ext cx="69" cy="69"/>
              </a:xfrm>
              <a:prstGeom prst="star5">
                <a:avLst/>
              </a:prstGeom>
              <a:solidFill>
                <a:schemeClr val="accent1"/>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1" name="AutoShape 73"/>
              <p:cNvSpPr>
                <a:spLocks noChangeAspect="1" noChangeArrowheads="1"/>
              </p:cNvSpPr>
              <p:nvPr/>
            </p:nvSpPr>
            <p:spPr bwMode="auto">
              <a:xfrm>
                <a:off x="4547" y="2592"/>
                <a:ext cx="69" cy="69"/>
              </a:xfrm>
              <a:prstGeom prst="star5">
                <a:avLst/>
              </a:prstGeom>
              <a:solidFill>
                <a:schemeClr val="accent1"/>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2" name="AutoShape 74"/>
              <p:cNvSpPr>
                <a:spLocks noChangeAspect="1" noChangeArrowheads="1"/>
              </p:cNvSpPr>
              <p:nvPr/>
            </p:nvSpPr>
            <p:spPr bwMode="auto">
              <a:xfrm>
                <a:off x="4984" y="2929"/>
                <a:ext cx="69" cy="69"/>
              </a:xfrm>
              <a:prstGeom prst="diamond">
                <a:avLst/>
              </a:prstGeom>
              <a:solidFill>
                <a:srgbClr val="FFCC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3" name="AutoShape 75"/>
              <p:cNvSpPr>
                <a:spLocks noChangeAspect="1" noChangeArrowheads="1"/>
              </p:cNvSpPr>
              <p:nvPr/>
            </p:nvSpPr>
            <p:spPr bwMode="auto">
              <a:xfrm>
                <a:off x="5163" y="2850"/>
                <a:ext cx="69" cy="69"/>
              </a:xfrm>
              <a:prstGeom prst="diamond">
                <a:avLst/>
              </a:prstGeom>
              <a:solidFill>
                <a:srgbClr val="FFCC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 name="AutoShape 76"/>
              <p:cNvSpPr>
                <a:spLocks noChangeAspect="1" noChangeArrowheads="1"/>
              </p:cNvSpPr>
              <p:nvPr/>
            </p:nvSpPr>
            <p:spPr bwMode="auto">
              <a:xfrm>
                <a:off x="4984" y="2783"/>
                <a:ext cx="69" cy="69"/>
              </a:xfrm>
              <a:prstGeom prst="diamond">
                <a:avLst/>
              </a:prstGeom>
              <a:solidFill>
                <a:srgbClr val="FFCC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5" name="AutoShape 77"/>
              <p:cNvSpPr>
                <a:spLocks noChangeAspect="1" noChangeArrowheads="1"/>
              </p:cNvSpPr>
              <p:nvPr/>
            </p:nvSpPr>
            <p:spPr bwMode="auto">
              <a:xfrm flipV="1">
                <a:off x="3450" y="2693"/>
                <a:ext cx="69" cy="69"/>
              </a:xfrm>
              <a:prstGeom prst="star4">
                <a:avLst>
                  <a:gd name="adj" fmla="val 12500"/>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6" name="AutoShape 78"/>
              <p:cNvSpPr>
                <a:spLocks noChangeAspect="1" noChangeArrowheads="1"/>
              </p:cNvSpPr>
              <p:nvPr/>
            </p:nvSpPr>
            <p:spPr bwMode="auto">
              <a:xfrm flipV="1">
                <a:off x="3248" y="2603"/>
                <a:ext cx="69" cy="69"/>
              </a:xfrm>
              <a:prstGeom prst="star4">
                <a:avLst>
                  <a:gd name="adj" fmla="val 12500"/>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7" name="AutoShape 79"/>
              <p:cNvSpPr>
                <a:spLocks noChangeAspect="1" noChangeArrowheads="1"/>
              </p:cNvSpPr>
              <p:nvPr/>
            </p:nvSpPr>
            <p:spPr bwMode="auto">
              <a:xfrm flipV="1">
                <a:off x="3371" y="2592"/>
                <a:ext cx="69" cy="69"/>
              </a:xfrm>
              <a:prstGeom prst="star4">
                <a:avLst>
                  <a:gd name="adj" fmla="val 12500"/>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8" name="AutoShape 80"/>
              <p:cNvSpPr>
                <a:spLocks noChangeAspect="1" noChangeArrowheads="1"/>
              </p:cNvSpPr>
              <p:nvPr/>
            </p:nvSpPr>
            <p:spPr bwMode="auto">
              <a:xfrm flipV="1">
                <a:off x="3327" y="2682"/>
                <a:ext cx="68" cy="69"/>
              </a:xfrm>
              <a:prstGeom prst="star4">
                <a:avLst>
                  <a:gd name="adj" fmla="val 12500"/>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9" name="AutoShape 81"/>
              <p:cNvSpPr>
                <a:spLocks noChangeAspect="1" noChangeArrowheads="1"/>
              </p:cNvSpPr>
              <p:nvPr/>
            </p:nvSpPr>
            <p:spPr bwMode="auto">
              <a:xfrm flipV="1">
                <a:off x="3259" y="2895"/>
                <a:ext cx="69" cy="69"/>
              </a:xfrm>
              <a:prstGeom prst="flowChartExtract">
                <a:avLst/>
              </a:prstGeom>
              <a:solidFill>
                <a:srgbClr val="3366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0" name="AutoShape 82"/>
              <p:cNvSpPr>
                <a:spLocks noChangeAspect="1" noChangeArrowheads="1"/>
              </p:cNvSpPr>
              <p:nvPr/>
            </p:nvSpPr>
            <p:spPr bwMode="auto">
              <a:xfrm flipV="1">
                <a:off x="3125" y="2940"/>
                <a:ext cx="69" cy="69"/>
              </a:xfrm>
              <a:prstGeom prst="flowChartExtract">
                <a:avLst/>
              </a:prstGeom>
              <a:solidFill>
                <a:srgbClr val="3366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 name="AutoShape 83"/>
              <p:cNvSpPr>
                <a:spLocks noChangeAspect="1" noChangeArrowheads="1"/>
              </p:cNvSpPr>
              <p:nvPr/>
            </p:nvSpPr>
            <p:spPr bwMode="auto">
              <a:xfrm flipV="1">
                <a:off x="3192" y="3041"/>
                <a:ext cx="69" cy="69"/>
              </a:xfrm>
              <a:prstGeom prst="flowChartExtract">
                <a:avLst/>
              </a:prstGeom>
              <a:solidFill>
                <a:srgbClr val="3366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 name="AutoShape 84"/>
              <p:cNvSpPr>
                <a:spLocks noChangeAspect="1" noChangeArrowheads="1"/>
              </p:cNvSpPr>
              <p:nvPr/>
            </p:nvSpPr>
            <p:spPr bwMode="auto">
              <a:xfrm flipV="1">
                <a:off x="3629" y="2704"/>
                <a:ext cx="69" cy="69"/>
              </a:xfrm>
              <a:prstGeom prst="star4">
                <a:avLst>
                  <a:gd name="adj" fmla="val 12500"/>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 name="AutoShape 85"/>
              <p:cNvSpPr>
                <a:spLocks noChangeAspect="1" noChangeArrowheads="1"/>
              </p:cNvSpPr>
              <p:nvPr/>
            </p:nvSpPr>
            <p:spPr bwMode="auto">
              <a:xfrm flipV="1">
                <a:off x="3808" y="2783"/>
                <a:ext cx="69" cy="69"/>
              </a:xfrm>
              <a:prstGeom prst="star4">
                <a:avLst>
                  <a:gd name="adj" fmla="val 12500"/>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 name="AutoShape 86"/>
              <p:cNvSpPr>
                <a:spLocks noChangeAspect="1" noChangeArrowheads="1"/>
              </p:cNvSpPr>
              <p:nvPr/>
            </p:nvSpPr>
            <p:spPr bwMode="auto">
              <a:xfrm flipV="1">
                <a:off x="3629" y="2850"/>
                <a:ext cx="69" cy="69"/>
              </a:xfrm>
              <a:prstGeom prst="star4">
                <a:avLst>
                  <a:gd name="adj" fmla="val 12500"/>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34" name="Rectangle 88"/>
            <p:cNvSpPr>
              <a:spLocks noChangeArrowheads="1"/>
            </p:cNvSpPr>
            <p:nvPr/>
          </p:nvSpPr>
          <p:spPr bwMode="auto">
            <a:xfrm>
              <a:off x="3413" y="3244"/>
              <a:ext cx="144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600" b="0">
                  <a:latin typeface="Times New Roman" pitchFamily="18" charset="0"/>
                  <a:cs typeface="Times New Roman" pitchFamily="18" charset="0"/>
                </a:rPr>
                <a:t>Four Clusters</a:t>
              </a:r>
              <a:r>
                <a:rPr lang="en-US" sz="1600" b="0">
                  <a:latin typeface="Times New Roman" pitchFamily="18" charset="0"/>
                </a:rPr>
                <a:t> </a:t>
              </a:r>
            </a:p>
          </p:txBody>
        </p:sp>
      </p:grpSp>
      <p:grpSp>
        <p:nvGrpSpPr>
          <p:cNvPr id="55" name="Group 93"/>
          <p:cNvGrpSpPr>
            <a:grpSpLocks/>
          </p:cNvGrpSpPr>
          <p:nvPr/>
        </p:nvGrpSpPr>
        <p:grpSpPr bwMode="auto">
          <a:xfrm>
            <a:off x="1016942" y="4869160"/>
            <a:ext cx="3344863" cy="1371600"/>
            <a:chOff x="432" y="2592"/>
            <a:chExt cx="2107" cy="864"/>
          </a:xfrm>
        </p:grpSpPr>
        <p:grpSp>
          <p:nvGrpSpPr>
            <p:cNvPr id="56" name="Group 45"/>
            <p:cNvGrpSpPr>
              <a:grpSpLocks/>
            </p:cNvGrpSpPr>
            <p:nvPr/>
          </p:nvGrpSpPr>
          <p:grpSpPr bwMode="auto">
            <a:xfrm>
              <a:off x="432" y="2592"/>
              <a:ext cx="2107" cy="516"/>
              <a:chOff x="432" y="2592"/>
              <a:chExt cx="2107" cy="516"/>
            </a:xfrm>
          </p:grpSpPr>
          <p:sp>
            <p:nvSpPr>
              <p:cNvPr id="58" name="AutoShape 46"/>
              <p:cNvSpPr>
                <a:spLocks noChangeAspect="1" noChangeArrowheads="1"/>
              </p:cNvSpPr>
              <p:nvPr/>
            </p:nvSpPr>
            <p:spPr bwMode="auto">
              <a:xfrm>
                <a:off x="2112" y="2939"/>
                <a:ext cx="69" cy="68"/>
              </a:xfrm>
              <a:prstGeom prst="triangle">
                <a:avLst>
                  <a:gd name="adj" fmla="val 50000"/>
                </a:avLst>
              </a:prstGeom>
              <a:solidFill>
                <a:srgbClr val="3366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9" name="AutoShape 47"/>
              <p:cNvSpPr>
                <a:spLocks noChangeAspect="1" noChangeArrowheads="1"/>
              </p:cNvSpPr>
              <p:nvPr/>
            </p:nvSpPr>
            <p:spPr bwMode="auto">
              <a:xfrm>
                <a:off x="1910" y="3028"/>
                <a:ext cx="69" cy="69"/>
              </a:xfrm>
              <a:prstGeom prst="triangle">
                <a:avLst>
                  <a:gd name="adj" fmla="val 50000"/>
                </a:avLst>
              </a:prstGeom>
              <a:solidFill>
                <a:srgbClr val="3366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60" name="AutoShape 48"/>
              <p:cNvSpPr>
                <a:spLocks noChangeAspect="1" noChangeArrowheads="1"/>
              </p:cNvSpPr>
              <p:nvPr/>
            </p:nvSpPr>
            <p:spPr bwMode="auto">
              <a:xfrm>
                <a:off x="2033" y="3039"/>
                <a:ext cx="69" cy="69"/>
              </a:xfrm>
              <a:prstGeom prst="triangle">
                <a:avLst>
                  <a:gd name="adj" fmla="val 50000"/>
                </a:avLst>
              </a:prstGeom>
              <a:solidFill>
                <a:srgbClr val="3366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61" name="AutoShape 49"/>
              <p:cNvSpPr>
                <a:spLocks noChangeAspect="1" noChangeArrowheads="1"/>
              </p:cNvSpPr>
              <p:nvPr/>
            </p:nvSpPr>
            <p:spPr bwMode="auto">
              <a:xfrm>
                <a:off x="1989" y="2950"/>
                <a:ext cx="68" cy="69"/>
              </a:xfrm>
              <a:prstGeom prst="triangle">
                <a:avLst>
                  <a:gd name="adj" fmla="val 50000"/>
                </a:avLst>
              </a:prstGeom>
              <a:solidFill>
                <a:srgbClr val="3366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62" name="AutoShape 50"/>
              <p:cNvSpPr>
                <a:spLocks noChangeAspect="1" noChangeArrowheads="1"/>
              </p:cNvSpPr>
              <p:nvPr/>
            </p:nvSpPr>
            <p:spPr bwMode="auto">
              <a:xfrm>
                <a:off x="1921" y="2737"/>
                <a:ext cx="69" cy="69"/>
              </a:xfrm>
              <a:prstGeom prst="triangle">
                <a:avLst>
                  <a:gd name="adj" fmla="val 50000"/>
                </a:avLst>
              </a:prstGeom>
              <a:solidFill>
                <a:srgbClr val="3366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63" name="AutoShape 51"/>
              <p:cNvSpPr>
                <a:spLocks noChangeAspect="1" noChangeArrowheads="1"/>
              </p:cNvSpPr>
              <p:nvPr/>
            </p:nvSpPr>
            <p:spPr bwMode="auto">
              <a:xfrm>
                <a:off x="1787" y="2693"/>
                <a:ext cx="69" cy="68"/>
              </a:xfrm>
              <a:prstGeom prst="triangle">
                <a:avLst>
                  <a:gd name="adj" fmla="val 50000"/>
                </a:avLst>
              </a:prstGeom>
              <a:solidFill>
                <a:srgbClr val="3366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64" name="AutoShape 52"/>
              <p:cNvSpPr>
                <a:spLocks noChangeAspect="1" noChangeArrowheads="1"/>
              </p:cNvSpPr>
              <p:nvPr/>
            </p:nvSpPr>
            <p:spPr bwMode="auto">
              <a:xfrm>
                <a:off x="1854" y="2592"/>
                <a:ext cx="69" cy="69"/>
              </a:xfrm>
              <a:prstGeom prst="triangle">
                <a:avLst>
                  <a:gd name="adj" fmla="val 50000"/>
                </a:avLst>
              </a:prstGeom>
              <a:solidFill>
                <a:srgbClr val="3366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65" name="AutoShape 53"/>
              <p:cNvSpPr>
                <a:spLocks noChangeAspect="1" noChangeArrowheads="1"/>
              </p:cNvSpPr>
              <p:nvPr/>
            </p:nvSpPr>
            <p:spPr bwMode="auto">
              <a:xfrm>
                <a:off x="2291" y="2927"/>
                <a:ext cx="69" cy="69"/>
              </a:xfrm>
              <a:prstGeom prst="triangle">
                <a:avLst>
                  <a:gd name="adj" fmla="val 50000"/>
                </a:avLst>
              </a:prstGeom>
              <a:solidFill>
                <a:srgbClr val="3366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66" name="AutoShape 54"/>
              <p:cNvSpPr>
                <a:spLocks noChangeAspect="1" noChangeArrowheads="1"/>
              </p:cNvSpPr>
              <p:nvPr/>
            </p:nvSpPr>
            <p:spPr bwMode="auto">
              <a:xfrm>
                <a:off x="2470" y="2849"/>
                <a:ext cx="69" cy="69"/>
              </a:xfrm>
              <a:prstGeom prst="triangle">
                <a:avLst>
                  <a:gd name="adj" fmla="val 50000"/>
                </a:avLst>
              </a:prstGeom>
              <a:solidFill>
                <a:srgbClr val="3366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67" name="AutoShape 55"/>
              <p:cNvSpPr>
                <a:spLocks noChangeAspect="1" noChangeArrowheads="1"/>
              </p:cNvSpPr>
              <p:nvPr/>
            </p:nvSpPr>
            <p:spPr bwMode="auto">
              <a:xfrm>
                <a:off x="2291" y="2782"/>
                <a:ext cx="69" cy="69"/>
              </a:xfrm>
              <a:prstGeom prst="triangle">
                <a:avLst>
                  <a:gd name="adj" fmla="val 50000"/>
                </a:avLst>
              </a:prstGeom>
              <a:solidFill>
                <a:srgbClr val="3366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68" name="Rectangle 56"/>
              <p:cNvSpPr>
                <a:spLocks noChangeAspect="1" noChangeArrowheads="1"/>
              </p:cNvSpPr>
              <p:nvPr/>
            </p:nvSpPr>
            <p:spPr bwMode="auto">
              <a:xfrm flipV="1">
                <a:off x="757" y="2693"/>
                <a:ext cx="69" cy="68"/>
              </a:xfrm>
              <a:prstGeom prst="rect">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69" name="Rectangle 57"/>
              <p:cNvSpPr>
                <a:spLocks noChangeAspect="1" noChangeArrowheads="1"/>
              </p:cNvSpPr>
              <p:nvPr/>
            </p:nvSpPr>
            <p:spPr bwMode="auto">
              <a:xfrm flipV="1">
                <a:off x="555" y="2603"/>
                <a:ext cx="69" cy="69"/>
              </a:xfrm>
              <a:prstGeom prst="rect">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70" name="Rectangle 58"/>
              <p:cNvSpPr>
                <a:spLocks noChangeAspect="1" noChangeArrowheads="1"/>
              </p:cNvSpPr>
              <p:nvPr/>
            </p:nvSpPr>
            <p:spPr bwMode="auto">
              <a:xfrm flipV="1">
                <a:off x="678" y="2592"/>
                <a:ext cx="69" cy="69"/>
              </a:xfrm>
              <a:prstGeom prst="rect">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71" name="Rectangle 59"/>
              <p:cNvSpPr>
                <a:spLocks noChangeAspect="1" noChangeArrowheads="1"/>
              </p:cNvSpPr>
              <p:nvPr/>
            </p:nvSpPr>
            <p:spPr bwMode="auto">
              <a:xfrm flipV="1">
                <a:off x="634" y="2681"/>
                <a:ext cx="68" cy="69"/>
              </a:xfrm>
              <a:prstGeom prst="rect">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72" name="Rectangle 60"/>
              <p:cNvSpPr>
                <a:spLocks noChangeAspect="1" noChangeArrowheads="1"/>
              </p:cNvSpPr>
              <p:nvPr/>
            </p:nvSpPr>
            <p:spPr bwMode="auto">
              <a:xfrm flipV="1">
                <a:off x="566" y="2894"/>
                <a:ext cx="69" cy="69"/>
              </a:xfrm>
              <a:prstGeom prst="rect">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73" name="Rectangle 61"/>
              <p:cNvSpPr>
                <a:spLocks noChangeAspect="1" noChangeArrowheads="1"/>
              </p:cNvSpPr>
              <p:nvPr/>
            </p:nvSpPr>
            <p:spPr bwMode="auto">
              <a:xfrm flipV="1">
                <a:off x="432" y="2939"/>
                <a:ext cx="69" cy="68"/>
              </a:xfrm>
              <a:prstGeom prst="rect">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74" name="Rectangle 62"/>
              <p:cNvSpPr>
                <a:spLocks noChangeAspect="1" noChangeArrowheads="1"/>
              </p:cNvSpPr>
              <p:nvPr/>
            </p:nvSpPr>
            <p:spPr bwMode="auto">
              <a:xfrm flipV="1">
                <a:off x="499" y="3039"/>
                <a:ext cx="69" cy="69"/>
              </a:xfrm>
              <a:prstGeom prst="rect">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75" name="Rectangle 63"/>
              <p:cNvSpPr>
                <a:spLocks noChangeAspect="1" noChangeArrowheads="1"/>
              </p:cNvSpPr>
              <p:nvPr/>
            </p:nvSpPr>
            <p:spPr bwMode="auto">
              <a:xfrm flipV="1">
                <a:off x="936" y="2704"/>
                <a:ext cx="69" cy="69"/>
              </a:xfrm>
              <a:prstGeom prst="rect">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76" name="Rectangle 64"/>
              <p:cNvSpPr>
                <a:spLocks noChangeAspect="1" noChangeArrowheads="1"/>
              </p:cNvSpPr>
              <p:nvPr/>
            </p:nvSpPr>
            <p:spPr bwMode="auto">
              <a:xfrm flipV="1">
                <a:off x="1115" y="2782"/>
                <a:ext cx="69" cy="69"/>
              </a:xfrm>
              <a:prstGeom prst="rect">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77" name="Rectangle 65"/>
              <p:cNvSpPr>
                <a:spLocks noChangeAspect="1" noChangeArrowheads="1"/>
              </p:cNvSpPr>
              <p:nvPr/>
            </p:nvSpPr>
            <p:spPr bwMode="auto">
              <a:xfrm flipV="1">
                <a:off x="936" y="2849"/>
                <a:ext cx="69" cy="69"/>
              </a:xfrm>
              <a:prstGeom prst="rect">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57" name="Rectangle 89"/>
            <p:cNvSpPr>
              <a:spLocks noChangeArrowheads="1"/>
            </p:cNvSpPr>
            <p:nvPr/>
          </p:nvSpPr>
          <p:spPr bwMode="auto">
            <a:xfrm>
              <a:off x="624" y="3244"/>
              <a:ext cx="144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600" b="0">
                  <a:latin typeface="Times New Roman" pitchFamily="18" charset="0"/>
                  <a:cs typeface="Times New Roman" pitchFamily="18" charset="0"/>
                </a:rPr>
                <a:t>Two Clusters</a:t>
              </a:r>
              <a:r>
                <a:rPr lang="en-US" sz="1600" b="0">
                  <a:latin typeface="Times New Roman" pitchFamily="18" charset="0"/>
                </a:rPr>
                <a:t> </a:t>
              </a:r>
            </a:p>
          </p:txBody>
        </p:sp>
      </p:grpSp>
      <p:grpSp>
        <p:nvGrpSpPr>
          <p:cNvPr id="78" name="Group 92"/>
          <p:cNvGrpSpPr>
            <a:grpSpLocks/>
          </p:cNvGrpSpPr>
          <p:nvPr/>
        </p:nvGrpSpPr>
        <p:grpSpPr bwMode="auto">
          <a:xfrm>
            <a:off x="5292080" y="2659360"/>
            <a:ext cx="3344862" cy="1479550"/>
            <a:chOff x="3125" y="1200"/>
            <a:chExt cx="2107" cy="932"/>
          </a:xfrm>
        </p:grpSpPr>
        <p:grpSp>
          <p:nvGrpSpPr>
            <p:cNvPr id="79" name="Group 24"/>
            <p:cNvGrpSpPr>
              <a:grpSpLocks/>
            </p:cNvGrpSpPr>
            <p:nvPr/>
          </p:nvGrpSpPr>
          <p:grpSpPr bwMode="auto">
            <a:xfrm>
              <a:off x="3125" y="1200"/>
              <a:ext cx="2107" cy="518"/>
              <a:chOff x="3125" y="1200"/>
              <a:chExt cx="2107" cy="518"/>
            </a:xfrm>
          </p:grpSpPr>
          <p:sp>
            <p:nvSpPr>
              <p:cNvPr id="81" name="AutoShape 25"/>
              <p:cNvSpPr>
                <a:spLocks noChangeAspect="1" noChangeArrowheads="1"/>
              </p:cNvSpPr>
              <p:nvPr/>
            </p:nvSpPr>
            <p:spPr bwMode="auto">
              <a:xfrm>
                <a:off x="4805" y="1548"/>
                <a:ext cx="69" cy="69"/>
              </a:xfrm>
              <a:prstGeom prst="diamond">
                <a:avLst/>
              </a:prstGeom>
              <a:solidFill>
                <a:srgbClr val="FF99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2" name="AutoShape 26"/>
              <p:cNvSpPr>
                <a:spLocks noChangeAspect="1" noChangeArrowheads="1"/>
              </p:cNvSpPr>
              <p:nvPr/>
            </p:nvSpPr>
            <p:spPr bwMode="auto">
              <a:xfrm>
                <a:off x="4603" y="1638"/>
                <a:ext cx="69" cy="69"/>
              </a:xfrm>
              <a:prstGeom prst="diamond">
                <a:avLst/>
              </a:prstGeom>
              <a:solidFill>
                <a:srgbClr val="FF99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3" name="AutoShape 27"/>
              <p:cNvSpPr>
                <a:spLocks noChangeAspect="1" noChangeArrowheads="1"/>
              </p:cNvSpPr>
              <p:nvPr/>
            </p:nvSpPr>
            <p:spPr bwMode="auto">
              <a:xfrm>
                <a:off x="4726" y="1649"/>
                <a:ext cx="69" cy="69"/>
              </a:xfrm>
              <a:prstGeom prst="diamond">
                <a:avLst/>
              </a:prstGeom>
              <a:solidFill>
                <a:srgbClr val="FF99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4" name="AutoShape 28"/>
              <p:cNvSpPr>
                <a:spLocks noChangeAspect="1" noChangeArrowheads="1"/>
              </p:cNvSpPr>
              <p:nvPr/>
            </p:nvSpPr>
            <p:spPr bwMode="auto">
              <a:xfrm>
                <a:off x="4682" y="1559"/>
                <a:ext cx="68" cy="69"/>
              </a:xfrm>
              <a:prstGeom prst="diamond">
                <a:avLst/>
              </a:prstGeom>
              <a:solidFill>
                <a:srgbClr val="FF99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5" name="AutoShape 29"/>
              <p:cNvSpPr>
                <a:spLocks noChangeAspect="1" noChangeArrowheads="1"/>
              </p:cNvSpPr>
              <p:nvPr/>
            </p:nvSpPr>
            <p:spPr bwMode="auto">
              <a:xfrm>
                <a:off x="4614" y="1346"/>
                <a:ext cx="69" cy="69"/>
              </a:xfrm>
              <a:prstGeom prst="star5">
                <a:avLst/>
              </a:prstGeom>
              <a:solidFill>
                <a:schemeClr val="accent1"/>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6" name="AutoShape 30"/>
              <p:cNvSpPr>
                <a:spLocks noChangeAspect="1" noChangeArrowheads="1"/>
              </p:cNvSpPr>
              <p:nvPr/>
            </p:nvSpPr>
            <p:spPr bwMode="auto">
              <a:xfrm>
                <a:off x="4480" y="1301"/>
                <a:ext cx="69" cy="69"/>
              </a:xfrm>
              <a:prstGeom prst="star5">
                <a:avLst/>
              </a:prstGeom>
              <a:solidFill>
                <a:schemeClr val="accent1"/>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7" name="AutoShape 31"/>
              <p:cNvSpPr>
                <a:spLocks noChangeAspect="1" noChangeArrowheads="1"/>
              </p:cNvSpPr>
              <p:nvPr/>
            </p:nvSpPr>
            <p:spPr bwMode="auto">
              <a:xfrm>
                <a:off x="4547" y="1200"/>
                <a:ext cx="69" cy="69"/>
              </a:xfrm>
              <a:prstGeom prst="star5">
                <a:avLst/>
              </a:prstGeom>
              <a:solidFill>
                <a:schemeClr val="accent1"/>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8" name="Rectangle 32"/>
              <p:cNvSpPr>
                <a:spLocks noChangeAspect="1" noChangeArrowheads="1"/>
              </p:cNvSpPr>
              <p:nvPr/>
            </p:nvSpPr>
            <p:spPr bwMode="auto">
              <a:xfrm>
                <a:off x="4984" y="1537"/>
                <a:ext cx="69" cy="69"/>
              </a:xfrm>
              <a:prstGeom prst="rect">
                <a:avLst/>
              </a:prstGeom>
              <a:solidFill>
                <a:srgbClr val="FFFF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9" name="Rectangle 33"/>
              <p:cNvSpPr>
                <a:spLocks noChangeAspect="1" noChangeArrowheads="1"/>
              </p:cNvSpPr>
              <p:nvPr/>
            </p:nvSpPr>
            <p:spPr bwMode="auto">
              <a:xfrm>
                <a:off x="5163" y="1458"/>
                <a:ext cx="69" cy="69"/>
              </a:xfrm>
              <a:prstGeom prst="rect">
                <a:avLst/>
              </a:prstGeom>
              <a:solidFill>
                <a:srgbClr val="FFFF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90" name="Rectangle 34"/>
              <p:cNvSpPr>
                <a:spLocks noChangeAspect="1" noChangeArrowheads="1"/>
              </p:cNvSpPr>
              <p:nvPr/>
            </p:nvSpPr>
            <p:spPr bwMode="auto">
              <a:xfrm>
                <a:off x="4984" y="1391"/>
                <a:ext cx="69" cy="69"/>
              </a:xfrm>
              <a:prstGeom prst="rect">
                <a:avLst/>
              </a:prstGeom>
              <a:solidFill>
                <a:srgbClr val="FFFF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91" name="AutoShape 35"/>
              <p:cNvSpPr>
                <a:spLocks noChangeAspect="1" noChangeArrowheads="1"/>
              </p:cNvSpPr>
              <p:nvPr/>
            </p:nvSpPr>
            <p:spPr bwMode="auto">
              <a:xfrm flipV="1">
                <a:off x="3450" y="1301"/>
                <a:ext cx="69" cy="69"/>
              </a:xfrm>
              <a:prstGeom prst="star4">
                <a:avLst>
                  <a:gd name="adj" fmla="val 12500"/>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92" name="AutoShape 36"/>
              <p:cNvSpPr>
                <a:spLocks noChangeAspect="1" noChangeArrowheads="1"/>
              </p:cNvSpPr>
              <p:nvPr/>
            </p:nvSpPr>
            <p:spPr bwMode="auto">
              <a:xfrm flipV="1">
                <a:off x="3248" y="1211"/>
                <a:ext cx="69" cy="69"/>
              </a:xfrm>
              <a:prstGeom prst="star4">
                <a:avLst>
                  <a:gd name="adj" fmla="val 12500"/>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93" name="AutoShape 37"/>
              <p:cNvSpPr>
                <a:spLocks noChangeAspect="1" noChangeArrowheads="1"/>
              </p:cNvSpPr>
              <p:nvPr/>
            </p:nvSpPr>
            <p:spPr bwMode="auto">
              <a:xfrm flipV="1">
                <a:off x="3371" y="1200"/>
                <a:ext cx="69" cy="69"/>
              </a:xfrm>
              <a:prstGeom prst="star4">
                <a:avLst>
                  <a:gd name="adj" fmla="val 12500"/>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94" name="AutoShape 38"/>
              <p:cNvSpPr>
                <a:spLocks noChangeAspect="1" noChangeArrowheads="1"/>
              </p:cNvSpPr>
              <p:nvPr/>
            </p:nvSpPr>
            <p:spPr bwMode="auto">
              <a:xfrm flipV="1">
                <a:off x="3327" y="1290"/>
                <a:ext cx="68" cy="69"/>
              </a:xfrm>
              <a:prstGeom prst="star4">
                <a:avLst>
                  <a:gd name="adj" fmla="val 12500"/>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95" name="AutoShape 39"/>
              <p:cNvSpPr>
                <a:spLocks noChangeAspect="1" noChangeArrowheads="1"/>
              </p:cNvSpPr>
              <p:nvPr/>
            </p:nvSpPr>
            <p:spPr bwMode="auto">
              <a:xfrm flipV="1">
                <a:off x="3259" y="1503"/>
                <a:ext cx="69" cy="69"/>
              </a:xfrm>
              <a:prstGeom prst="triangle">
                <a:avLst>
                  <a:gd name="adj" fmla="val 50000"/>
                </a:avLst>
              </a:prstGeom>
              <a:solidFill>
                <a:srgbClr val="00FF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96" name="AutoShape 40"/>
              <p:cNvSpPr>
                <a:spLocks noChangeAspect="1" noChangeArrowheads="1"/>
              </p:cNvSpPr>
              <p:nvPr/>
            </p:nvSpPr>
            <p:spPr bwMode="auto">
              <a:xfrm flipV="1">
                <a:off x="3125" y="1548"/>
                <a:ext cx="69" cy="69"/>
              </a:xfrm>
              <a:prstGeom prst="triangle">
                <a:avLst>
                  <a:gd name="adj" fmla="val 50000"/>
                </a:avLst>
              </a:prstGeom>
              <a:solidFill>
                <a:srgbClr val="00FF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97" name="AutoShape 41"/>
              <p:cNvSpPr>
                <a:spLocks noChangeAspect="1" noChangeArrowheads="1"/>
              </p:cNvSpPr>
              <p:nvPr/>
            </p:nvSpPr>
            <p:spPr bwMode="auto">
              <a:xfrm flipV="1">
                <a:off x="3192" y="1649"/>
                <a:ext cx="69" cy="69"/>
              </a:xfrm>
              <a:prstGeom prst="triangle">
                <a:avLst>
                  <a:gd name="adj" fmla="val 50000"/>
                </a:avLst>
              </a:prstGeom>
              <a:solidFill>
                <a:srgbClr val="00FF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98" name="Oval 42"/>
              <p:cNvSpPr>
                <a:spLocks noChangeAspect="1" noChangeArrowheads="1"/>
              </p:cNvSpPr>
              <p:nvPr/>
            </p:nvSpPr>
            <p:spPr bwMode="auto">
              <a:xfrm flipV="1">
                <a:off x="3629" y="1312"/>
                <a:ext cx="69" cy="69"/>
              </a:xfrm>
              <a:prstGeom prst="ellipse">
                <a:avLst/>
              </a:prstGeom>
              <a:solidFill>
                <a:srgbClr val="00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99" name="Oval 43"/>
              <p:cNvSpPr>
                <a:spLocks noChangeAspect="1" noChangeArrowheads="1"/>
              </p:cNvSpPr>
              <p:nvPr/>
            </p:nvSpPr>
            <p:spPr bwMode="auto">
              <a:xfrm flipV="1">
                <a:off x="3808" y="1391"/>
                <a:ext cx="69" cy="69"/>
              </a:xfrm>
              <a:prstGeom prst="ellipse">
                <a:avLst/>
              </a:prstGeom>
              <a:solidFill>
                <a:srgbClr val="00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00" name="Oval 44"/>
              <p:cNvSpPr>
                <a:spLocks noChangeAspect="1" noChangeArrowheads="1"/>
              </p:cNvSpPr>
              <p:nvPr/>
            </p:nvSpPr>
            <p:spPr bwMode="auto">
              <a:xfrm flipV="1">
                <a:off x="3629" y="1458"/>
                <a:ext cx="69" cy="69"/>
              </a:xfrm>
              <a:prstGeom prst="ellipse">
                <a:avLst/>
              </a:prstGeom>
              <a:solidFill>
                <a:srgbClr val="00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80" name="Rectangle 90"/>
            <p:cNvSpPr>
              <a:spLocks noChangeArrowheads="1"/>
            </p:cNvSpPr>
            <p:nvPr/>
          </p:nvSpPr>
          <p:spPr bwMode="auto">
            <a:xfrm>
              <a:off x="3413" y="1920"/>
              <a:ext cx="144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600" b="0">
                  <a:latin typeface="Times New Roman" pitchFamily="18" charset="0"/>
                  <a:cs typeface="Times New Roman" pitchFamily="18" charset="0"/>
                </a:rPr>
                <a:t>Six Clusters</a:t>
              </a:r>
              <a:r>
                <a:rPr lang="en-US" sz="1600" b="0">
                  <a:latin typeface="Times New Roman" pitchFamily="18" charset="0"/>
                </a:rPr>
                <a:t> </a:t>
              </a:r>
            </a:p>
          </p:txBody>
        </p:sp>
      </p:grpSp>
    </p:spTree>
    <p:extLst>
      <p:ext uri="{BB962C8B-B14F-4D97-AF65-F5344CB8AC3E}">
        <p14:creationId xmlns:p14="http://schemas.microsoft.com/office/powerpoint/2010/main" val="2684217547"/>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646238"/>
            <a:ext cx="8219256" cy="5095130"/>
          </a:xfrm>
        </p:spPr>
        <p:txBody>
          <a:bodyPr/>
          <a:lstStyle/>
          <a:p>
            <a:pPr algn="just" eaLnBrk="1" hangingPunct="1">
              <a:buFont typeface="Wingdings" panose="05000000000000000000" pitchFamily="2" charset="2"/>
              <a:buChar char="ü"/>
            </a:pPr>
            <a:endParaRPr lang="fa-IR" sz="2400" b="1" dirty="0" smtClean="0"/>
          </a:p>
          <a:p>
            <a:pPr algn="just" eaLnBrk="1" hangingPunct="1">
              <a:buFont typeface="Wingdings" panose="05000000000000000000" pitchFamily="2" charset="2"/>
              <a:buChar char="ü"/>
            </a:pPr>
            <a:r>
              <a:rPr lang="fa-IR" sz="2400" b="1" dirty="0" smtClean="0"/>
              <a:t>انواع کلاسترها</a:t>
            </a:r>
          </a:p>
          <a:p>
            <a:pPr algn="just" eaLnBrk="1" hangingPunct="1">
              <a:buFont typeface="Wingdings" panose="05000000000000000000" pitchFamily="2" charset="2"/>
              <a:buChar char="ü"/>
            </a:pPr>
            <a:endParaRPr lang="en-US" sz="2400" b="1" dirty="0" smtClean="0"/>
          </a:p>
          <a:p>
            <a:pPr lvl="1" algn="just" eaLnBrk="1" hangingPunct="1">
              <a:buFont typeface="Wingdings" panose="05000000000000000000" pitchFamily="2" charset="2"/>
              <a:buChar char="ü"/>
            </a:pPr>
            <a:r>
              <a:rPr lang="fa-IR" b="1" dirty="0"/>
              <a:t> </a:t>
            </a:r>
            <a:r>
              <a:rPr lang="fa-IR" b="1" dirty="0" smtClean="0"/>
              <a:t>کلاستر پارتیشن بندی شده یا </a:t>
            </a:r>
            <a:r>
              <a:rPr lang="en-US" b="1" dirty="0" err="1" smtClean="0"/>
              <a:t>Partitional</a:t>
            </a:r>
            <a:r>
              <a:rPr lang="en-US" b="1" dirty="0" smtClean="0"/>
              <a:t> Clustering</a:t>
            </a:r>
            <a:endParaRPr lang="fa-IR" b="1" dirty="0" smtClean="0"/>
          </a:p>
          <a:p>
            <a:pPr lvl="1" algn="just" eaLnBrk="1" hangingPunct="1">
              <a:buFont typeface="Wingdings" panose="05000000000000000000" pitchFamily="2" charset="2"/>
              <a:buChar char="ü"/>
            </a:pPr>
            <a:endParaRPr lang="fa-IR" b="1" dirty="0" smtClean="0"/>
          </a:p>
          <a:p>
            <a:pPr lvl="1" algn="just" eaLnBrk="1" hangingPunct="1">
              <a:buFont typeface="Wingdings" panose="05000000000000000000" pitchFamily="2" charset="2"/>
              <a:buChar char="ü"/>
            </a:pPr>
            <a:endParaRPr lang="fa-IR" b="1" dirty="0"/>
          </a:p>
          <a:p>
            <a:pPr lvl="1" algn="just" eaLnBrk="1" hangingPunct="1">
              <a:buFont typeface="Wingdings" panose="05000000000000000000" pitchFamily="2" charset="2"/>
              <a:buChar char="ü"/>
            </a:pPr>
            <a:r>
              <a:rPr lang="fa-IR" b="1" dirty="0" smtClean="0"/>
              <a:t>کلاستر سلسله مراتبی یا </a:t>
            </a:r>
            <a:r>
              <a:rPr lang="en-US" b="1" dirty="0" smtClean="0"/>
              <a:t>Hierarchical Clustering</a:t>
            </a:r>
            <a:endParaRPr lang="en-US" dirty="0" smtClean="0"/>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22</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en-US" sz="4000" b="1" dirty="0" smtClean="0">
                <a:solidFill>
                  <a:srgbClr val="FF0000"/>
                </a:solidFill>
              </a:rPr>
              <a:t>Clustering</a:t>
            </a:r>
            <a:r>
              <a:rPr lang="fa-IR" sz="4000" b="1" dirty="0" smtClean="0">
                <a:solidFill>
                  <a:srgbClr val="FF0000"/>
                </a:solidFill>
              </a:rPr>
              <a:t> یا خوشه بندی</a:t>
            </a:r>
            <a:endParaRPr lang="en-US" sz="4000" dirty="0">
              <a:solidFill>
                <a:srgbClr val="FF0000"/>
              </a:solidFill>
            </a:endParaRPr>
          </a:p>
        </p:txBody>
      </p:sp>
    </p:spTree>
    <p:extLst>
      <p:ext uri="{BB962C8B-B14F-4D97-AF65-F5344CB8AC3E}">
        <p14:creationId xmlns:p14="http://schemas.microsoft.com/office/powerpoint/2010/main" val="3266034094"/>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23</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en-US" sz="4000" b="1" dirty="0" smtClean="0">
                <a:solidFill>
                  <a:srgbClr val="FF0000"/>
                </a:solidFill>
              </a:rPr>
              <a:t>Clustering</a:t>
            </a:r>
            <a:r>
              <a:rPr lang="fa-IR" sz="4000" b="1" dirty="0" smtClean="0">
                <a:solidFill>
                  <a:srgbClr val="FF0000"/>
                </a:solidFill>
              </a:rPr>
              <a:t> یا خوشه بندی</a:t>
            </a:r>
            <a:endParaRPr lang="en-US" sz="4000" dirty="0">
              <a:solidFill>
                <a:srgbClr val="FF0000"/>
              </a:solidFill>
            </a:endParaRPr>
          </a:p>
        </p:txBody>
      </p:sp>
      <p:sp>
        <p:nvSpPr>
          <p:cNvPr id="101" name="Rectangle 2"/>
          <p:cNvSpPr txBox="1">
            <a:spLocks noChangeArrowheads="1"/>
          </p:cNvSpPr>
          <p:nvPr/>
        </p:nvSpPr>
        <p:spPr>
          <a:xfrm>
            <a:off x="179512" y="1556792"/>
            <a:ext cx="4391968" cy="552450"/>
          </a:xfrm>
          <a:prstGeom prst="rect">
            <a:avLst/>
          </a:prstGeom>
        </p:spPr>
        <p:txBody>
          <a:bodyPr rIns="91440" anchor="b">
            <a:normAutofit fontScale="77500" lnSpcReduction="20000"/>
            <a:scene3d>
              <a:camera prst="orthographicFront"/>
              <a:lightRig rig="soft" dir="t">
                <a:rot lat="0" lon="0" rev="2400000"/>
              </a:lightRig>
            </a:scene3d>
            <a:sp3d>
              <a:bevelT w="19050" h="12700"/>
            </a:sp3d>
          </a:bodyPr>
          <a:lstStyle>
            <a:lvl1pPr marL="53975" indent="-53975" algn="r" rtl="1" eaLnBrk="0" fontAlgn="base" hangingPunct="0">
              <a:spcBef>
                <a:spcPct val="0"/>
              </a:spcBef>
              <a:spcAft>
                <a:spcPct val="0"/>
              </a:spcAft>
              <a:defRPr sz="4600" kern="1200">
                <a:solidFill>
                  <a:srgbClr val="E7EACB"/>
                </a:solidFill>
                <a:effectLst>
                  <a:outerShdw blurRad="38100" dist="25500" dir="5400000" algn="tl" rotWithShape="0">
                    <a:srgbClr val="000000">
                      <a:satMod val="180000"/>
                      <a:alpha val="75000"/>
                    </a:srgbClr>
                  </a:outerShdw>
                </a:effectLst>
                <a:latin typeface="+mj-lt"/>
                <a:ea typeface="+mj-ea"/>
                <a:cs typeface="+mj-cs"/>
              </a:defRPr>
            </a:lvl1pPr>
            <a:lvl2pPr marL="53975" indent="-53975" algn="r" rtl="1" eaLnBrk="0" fontAlgn="base" hangingPunct="0">
              <a:spcBef>
                <a:spcPct val="0"/>
              </a:spcBef>
              <a:spcAft>
                <a:spcPct val="0"/>
              </a:spcAft>
              <a:defRPr sz="4600">
                <a:solidFill>
                  <a:srgbClr val="E7EACB"/>
                </a:solidFill>
                <a:latin typeface="Rockwell" pitchFamily="18" charset="0"/>
                <a:cs typeface="Times New Roman" pitchFamily="18" charset="0"/>
              </a:defRPr>
            </a:lvl2pPr>
            <a:lvl3pPr marL="53975" indent="-53975" algn="r" rtl="1" eaLnBrk="0" fontAlgn="base" hangingPunct="0">
              <a:spcBef>
                <a:spcPct val="0"/>
              </a:spcBef>
              <a:spcAft>
                <a:spcPct val="0"/>
              </a:spcAft>
              <a:defRPr sz="4600">
                <a:solidFill>
                  <a:srgbClr val="E7EACB"/>
                </a:solidFill>
                <a:latin typeface="Rockwell" pitchFamily="18" charset="0"/>
                <a:cs typeface="Times New Roman" pitchFamily="18" charset="0"/>
              </a:defRPr>
            </a:lvl3pPr>
            <a:lvl4pPr marL="53975" indent="-53975" algn="r" rtl="1" eaLnBrk="0" fontAlgn="base" hangingPunct="0">
              <a:spcBef>
                <a:spcPct val="0"/>
              </a:spcBef>
              <a:spcAft>
                <a:spcPct val="0"/>
              </a:spcAft>
              <a:defRPr sz="4600">
                <a:solidFill>
                  <a:srgbClr val="E7EACB"/>
                </a:solidFill>
                <a:latin typeface="Rockwell" pitchFamily="18" charset="0"/>
                <a:cs typeface="Times New Roman" pitchFamily="18" charset="0"/>
              </a:defRPr>
            </a:lvl4pPr>
            <a:lvl5pPr marL="53975" indent="-53975" algn="r" rtl="1" eaLnBrk="0" fontAlgn="base" hangingPunct="0">
              <a:spcBef>
                <a:spcPct val="0"/>
              </a:spcBef>
              <a:spcAft>
                <a:spcPct val="0"/>
              </a:spcAft>
              <a:defRPr sz="4600">
                <a:solidFill>
                  <a:srgbClr val="E7EACB"/>
                </a:solidFill>
                <a:latin typeface="Rockwell" pitchFamily="18" charset="0"/>
                <a:cs typeface="Times New Roman" pitchFamily="18" charset="0"/>
              </a:defRPr>
            </a:lvl5pPr>
            <a:lvl6pPr marL="511175" indent="-53975" algn="r" rtl="1" fontAlgn="base">
              <a:spcBef>
                <a:spcPct val="0"/>
              </a:spcBef>
              <a:spcAft>
                <a:spcPct val="0"/>
              </a:spcAft>
              <a:defRPr sz="4600">
                <a:solidFill>
                  <a:srgbClr val="E7EACB"/>
                </a:solidFill>
                <a:latin typeface="Rockwell" pitchFamily="18" charset="0"/>
                <a:cs typeface="Times New Roman" pitchFamily="18" charset="0"/>
              </a:defRPr>
            </a:lvl6pPr>
            <a:lvl7pPr marL="968375" indent="-53975" algn="r" rtl="1" fontAlgn="base">
              <a:spcBef>
                <a:spcPct val="0"/>
              </a:spcBef>
              <a:spcAft>
                <a:spcPct val="0"/>
              </a:spcAft>
              <a:defRPr sz="4600">
                <a:solidFill>
                  <a:srgbClr val="E7EACB"/>
                </a:solidFill>
                <a:latin typeface="Rockwell" pitchFamily="18" charset="0"/>
                <a:cs typeface="Times New Roman" pitchFamily="18" charset="0"/>
              </a:defRPr>
            </a:lvl7pPr>
            <a:lvl8pPr marL="1425575" indent="-53975" algn="r" rtl="1" fontAlgn="base">
              <a:spcBef>
                <a:spcPct val="0"/>
              </a:spcBef>
              <a:spcAft>
                <a:spcPct val="0"/>
              </a:spcAft>
              <a:defRPr sz="4600">
                <a:solidFill>
                  <a:srgbClr val="E7EACB"/>
                </a:solidFill>
                <a:latin typeface="Rockwell" pitchFamily="18" charset="0"/>
                <a:cs typeface="Times New Roman" pitchFamily="18" charset="0"/>
              </a:defRPr>
            </a:lvl8pPr>
            <a:lvl9pPr marL="1882775" indent="-53975" algn="r" rtl="1" fontAlgn="base">
              <a:spcBef>
                <a:spcPct val="0"/>
              </a:spcBef>
              <a:spcAft>
                <a:spcPct val="0"/>
              </a:spcAft>
              <a:defRPr sz="4600">
                <a:solidFill>
                  <a:srgbClr val="E7EACB"/>
                </a:solidFill>
                <a:latin typeface="Rockwell" pitchFamily="18" charset="0"/>
                <a:cs typeface="Times New Roman" pitchFamily="18" charset="0"/>
              </a:defRPr>
            </a:lvl9pPr>
            <a:extLst/>
          </a:lstStyle>
          <a:p>
            <a:r>
              <a:rPr lang="en-US" dirty="0" err="1" smtClean="0">
                <a:solidFill>
                  <a:schemeClr val="tx1"/>
                </a:solidFill>
              </a:rPr>
              <a:t>Partitional</a:t>
            </a:r>
            <a:r>
              <a:rPr lang="en-US" dirty="0" smtClean="0">
                <a:solidFill>
                  <a:schemeClr val="tx1"/>
                </a:solidFill>
              </a:rPr>
              <a:t> Clustering</a:t>
            </a:r>
            <a:endParaRPr lang="en-US" dirty="0">
              <a:solidFill>
                <a:schemeClr val="tx1"/>
              </a:solidFill>
            </a:endParaRPr>
          </a:p>
        </p:txBody>
      </p:sp>
      <p:grpSp>
        <p:nvGrpSpPr>
          <p:cNvPr id="102" name="Group 101"/>
          <p:cNvGrpSpPr/>
          <p:nvPr/>
        </p:nvGrpSpPr>
        <p:grpSpPr>
          <a:xfrm>
            <a:off x="990600" y="2608088"/>
            <a:ext cx="2457450" cy="4205288"/>
            <a:chOff x="990600" y="1724025"/>
            <a:chExt cx="2457450" cy="4205288"/>
          </a:xfrm>
        </p:grpSpPr>
        <p:sp>
          <p:nvSpPr>
            <p:cNvPr id="103" name="Freeform 4"/>
            <p:cNvSpPr>
              <a:spLocks/>
            </p:cNvSpPr>
            <p:nvPr/>
          </p:nvSpPr>
          <p:spPr bwMode="auto">
            <a:xfrm>
              <a:off x="1254125" y="2517775"/>
              <a:ext cx="96838" cy="101600"/>
            </a:xfrm>
            <a:custGeom>
              <a:avLst/>
              <a:gdLst>
                <a:gd name="T0" fmla="*/ 61 w 61"/>
                <a:gd name="T1" fmla="*/ 30 h 64"/>
                <a:gd name="T2" fmla="*/ 55 w 61"/>
                <a:gd name="T3" fmla="*/ 49 h 64"/>
                <a:gd name="T4" fmla="*/ 43 w 61"/>
                <a:gd name="T5" fmla="*/ 61 h 64"/>
                <a:gd name="T6" fmla="*/ 24 w 61"/>
                <a:gd name="T7" fmla="*/ 64 h 64"/>
                <a:gd name="T8" fmla="*/ 9 w 61"/>
                <a:gd name="T9" fmla="*/ 55 h 64"/>
                <a:gd name="T10" fmla="*/ 0 w 61"/>
                <a:gd name="T11" fmla="*/ 39 h 64"/>
                <a:gd name="T12" fmla="*/ 0 w 61"/>
                <a:gd name="T13" fmla="*/ 24 h 64"/>
                <a:gd name="T14" fmla="*/ 9 w 61"/>
                <a:gd name="T15" fmla="*/ 9 h 64"/>
                <a:gd name="T16" fmla="*/ 24 w 61"/>
                <a:gd name="T17" fmla="*/ 0 h 64"/>
                <a:gd name="T18" fmla="*/ 43 w 61"/>
                <a:gd name="T19" fmla="*/ 3 h 64"/>
                <a:gd name="T20" fmla="*/ 55 w 61"/>
                <a:gd name="T21" fmla="*/ 15 h 64"/>
                <a:gd name="T22" fmla="*/ 61 w 61"/>
                <a:gd name="T23" fmla="*/ 3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64">
                  <a:moveTo>
                    <a:pt x="61" y="30"/>
                  </a:moveTo>
                  <a:lnTo>
                    <a:pt x="55" y="49"/>
                  </a:lnTo>
                  <a:lnTo>
                    <a:pt x="43" y="61"/>
                  </a:lnTo>
                  <a:lnTo>
                    <a:pt x="24" y="64"/>
                  </a:lnTo>
                  <a:lnTo>
                    <a:pt x="9" y="55"/>
                  </a:lnTo>
                  <a:lnTo>
                    <a:pt x="0" y="39"/>
                  </a:lnTo>
                  <a:lnTo>
                    <a:pt x="0" y="24"/>
                  </a:lnTo>
                  <a:lnTo>
                    <a:pt x="9" y="9"/>
                  </a:lnTo>
                  <a:lnTo>
                    <a:pt x="24" y="0"/>
                  </a:lnTo>
                  <a:lnTo>
                    <a:pt x="43" y="3"/>
                  </a:lnTo>
                  <a:lnTo>
                    <a:pt x="55" y="15"/>
                  </a:lnTo>
                  <a:lnTo>
                    <a:pt x="61" y="30"/>
                  </a:lnTo>
                  <a:close/>
                </a:path>
              </a:pathLst>
            </a:custGeom>
            <a:solidFill>
              <a:srgbClr val="000000"/>
            </a:solidFill>
            <a:ln w="4763">
              <a:solidFill>
                <a:srgbClr val="000000"/>
              </a:solidFill>
              <a:prstDash val="solid"/>
              <a:round/>
              <a:headEnd/>
              <a:tailEnd/>
            </a:ln>
          </p:spPr>
          <p:txBody>
            <a:bodyPr/>
            <a:lstStyle/>
            <a:p>
              <a:endParaRPr lang="en-US"/>
            </a:p>
          </p:txBody>
        </p:sp>
        <p:sp>
          <p:nvSpPr>
            <p:cNvPr id="104" name="Freeform 5"/>
            <p:cNvSpPr>
              <a:spLocks/>
            </p:cNvSpPr>
            <p:nvPr/>
          </p:nvSpPr>
          <p:spPr bwMode="auto">
            <a:xfrm>
              <a:off x="1254125" y="2716213"/>
              <a:ext cx="96838" cy="98425"/>
            </a:xfrm>
            <a:custGeom>
              <a:avLst/>
              <a:gdLst>
                <a:gd name="T0" fmla="*/ 61 w 61"/>
                <a:gd name="T1" fmla="*/ 31 h 62"/>
                <a:gd name="T2" fmla="*/ 55 w 61"/>
                <a:gd name="T3" fmla="*/ 49 h 62"/>
                <a:gd name="T4" fmla="*/ 43 w 61"/>
                <a:gd name="T5" fmla="*/ 62 h 62"/>
                <a:gd name="T6" fmla="*/ 24 w 61"/>
                <a:gd name="T7" fmla="*/ 62 h 62"/>
                <a:gd name="T8" fmla="*/ 9 w 61"/>
                <a:gd name="T9" fmla="*/ 55 h 62"/>
                <a:gd name="T10" fmla="*/ 0 w 61"/>
                <a:gd name="T11" fmla="*/ 40 h 62"/>
                <a:gd name="T12" fmla="*/ 0 w 61"/>
                <a:gd name="T13" fmla="*/ 22 h 62"/>
                <a:gd name="T14" fmla="*/ 9 w 61"/>
                <a:gd name="T15" fmla="*/ 9 h 62"/>
                <a:gd name="T16" fmla="*/ 24 w 61"/>
                <a:gd name="T17" fmla="*/ 0 h 62"/>
                <a:gd name="T18" fmla="*/ 43 w 61"/>
                <a:gd name="T19" fmla="*/ 3 h 62"/>
                <a:gd name="T20" fmla="*/ 55 w 61"/>
                <a:gd name="T21" fmla="*/ 16 h 62"/>
                <a:gd name="T22" fmla="*/ 61 w 61"/>
                <a:gd name="T23"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62">
                  <a:moveTo>
                    <a:pt x="61" y="31"/>
                  </a:moveTo>
                  <a:lnTo>
                    <a:pt x="55" y="49"/>
                  </a:lnTo>
                  <a:lnTo>
                    <a:pt x="43" y="62"/>
                  </a:lnTo>
                  <a:lnTo>
                    <a:pt x="24" y="62"/>
                  </a:lnTo>
                  <a:lnTo>
                    <a:pt x="9" y="55"/>
                  </a:lnTo>
                  <a:lnTo>
                    <a:pt x="0" y="40"/>
                  </a:lnTo>
                  <a:lnTo>
                    <a:pt x="0" y="22"/>
                  </a:lnTo>
                  <a:lnTo>
                    <a:pt x="9" y="9"/>
                  </a:lnTo>
                  <a:lnTo>
                    <a:pt x="24" y="0"/>
                  </a:lnTo>
                  <a:lnTo>
                    <a:pt x="43" y="3"/>
                  </a:lnTo>
                  <a:lnTo>
                    <a:pt x="55" y="16"/>
                  </a:lnTo>
                  <a:lnTo>
                    <a:pt x="61" y="31"/>
                  </a:lnTo>
                  <a:close/>
                </a:path>
              </a:pathLst>
            </a:custGeom>
            <a:solidFill>
              <a:srgbClr val="000000"/>
            </a:solidFill>
            <a:ln w="4763">
              <a:solidFill>
                <a:srgbClr val="000000"/>
              </a:solidFill>
              <a:prstDash val="solid"/>
              <a:round/>
              <a:headEnd/>
              <a:tailEnd/>
            </a:ln>
          </p:spPr>
          <p:txBody>
            <a:bodyPr/>
            <a:lstStyle/>
            <a:p>
              <a:endParaRPr lang="en-US"/>
            </a:p>
          </p:txBody>
        </p:sp>
        <p:sp>
          <p:nvSpPr>
            <p:cNvPr id="105" name="Freeform 6"/>
            <p:cNvSpPr>
              <a:spLocks/>
            </p:cNvSpPr>
            <p:nvPr/>
          </p:nvSpPr>
          <p:spPr bwMode="auto">
            <a:xfrm>
              <a:off x="1951038" y="4711700"/>
              <a:ext cx="96837" cy="98425"/>
            </a:xfrm>
            <a:custGeom>
              <a:avLst/>
              <a:gdLst>
                <a:gd name="T0" fmla="*/ 61 w 61"/>
                <a:gd name="T1" fmla="*/ 31 h 62"/>
                <a:gd name="T2" fmla="*/ 55 w 61"/>
                <a:gd name="T3" fmla="*/ 46 h 62"/>
                <a:gd name="T4" fmla="*/ 43 w 61"/>
                <a:gd name="T5" fmla="*/ 59 h 62"/>
                <a:gd name="T6" fmla="*/ 24 w 61"/>
                <a:gd name="T7" fmla="*/ 62 h 62"/>
                <a:gd name="T8" fmla="*/ 9 w 61"/>
                <a:gd name="T9" fmla="*/ 53 h 62"/>
                <a:gd name="T10" fmla="*/ 0 w 61"/>
                <a:gd name="T11" fmla="*/ 40 h 62"/>
                <a:gd name="T12" fmla="*/ 0 w 61"/>
                <a:gd name="T13" fmla="*/ 22 h 62"/>
                <a:gd name="T14" fmla="*/ 9 w 61"/>
                <a:gd name="T15" fmla="*/ 7 h 62"/>
                <a:gd name="T16" fmla="*/ 24 w 61"/>
                <a:gd name="T17" fmla="*/ 0 h 62"/>
                <a:gd name="T18" fmla="*/ 43 w 61"/>
                <a:gd name="T19" fmla="*/ 0 h 62"/>
                <a:gd name="T20" fmla="*/ 55 w 61"/>
                <a:gd name="T21" fmla="*/ 13 h 62"/>
                <a:gd name="T22" fmla="*/ 61 w 61"/>
                <a:gd name="T23"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62">
                  <a:moveTo>
                    <a:pt x="61" y="31"/>
                  </a:moveTo>
                  <a:lnTo>
                    <a:pt x="55" y="46"/>
                  </a:lnTo>
                  <a:lnTo>
                    <a:pt x="43" y="59"/>
                  </a:lnTo>
                  <a:lnTo>
                    <a:pt x="24" y="62"/>
                  </a:lnTo>
                  <a:lnTo>
                    <a:pt x="9" y="53"/>
                  </a:lnTo>
                  <a:lnTo>
                    <a:pt x="0" y="40"/>
                  </a:lnTo>
                  <a:lnTo>
                    <a:pt x="0" y="22"/>
                  </a:lnTo>
                  <a:lnTo>
                    <a:pt x="9" y="7"/>
                  </a:lnTo>
                  <a:lnTo>
                    <a:pt x="24" y="0"/>
                  </a:lnTo>
                  <a:lnTo>
                    <a:pt x="43" y="0"/>
                  </a:lnTo>
                  <a:lnTo>
                    <a:pt x="55" y="13"/>
                  </a:lnTo>
                  <a:lnTo>
                    <a:pt x="61" y="31"/>
                  </a:lnTo>
                  <a:close/>
                </a:path>
              </a:pathLst>
            </a:custGeom>
            <a:solidFill>
              <a:srgbClr val="000000"/>
            </a:solidFill>
            <a:ln w="4763">
              <a:solidFill>
                <a:srgbClr val="000000"/>
              </a:solidFill>
              <a:prstDash val="solid"/>
              <a:round/>
              <a:headEnd/>
              <a:tailEnd/>
            </a:ln>
          </p:spPr>
          <p:txBody>
            <a:bodyPr/>
            <a:lstStyle/>
            <a:p>
              <a:endParaRPr lang="en-US"/>
            </a:p>
          </p:txBody>
        </p:sp>
        <p:sp>
          <p:nvSpPr>
            <p:cNvPr id="106" name="Freeform 7"/>
            <p:cNvSpPr>
              <a:spLocks/>
            </p:cNvSpPr>
            <p:nvPr/>
          </p:nvSpPr>
          <p:spPr bwMode="auto">
            <a:xfrm>
              <a:off x="1550988" y="2619375"/>
              <a:ext cx="96837" cy="96838"/>
            </a:xfrm>
            <a:custGeom>
              <a:avLst/>
              <a:gdLst>
                <a:gd name="T0" fmla="*/ 61 w 61"/>
                <a:gd name="T1" fmla="*/ 31 h 61"/>
                <a:gd name="T2" fmla="*/ 58 w 61"/>
                <a:gd name="T3" fmla="*/ 46 h 61"/>
                <a:gd name="T4" fmla="*/ 43 w 61"/>
                <a:gd name="T5" fmla="*/ 58 h 61"/>
                <a:gd name="T6" fmla="*/ 25 w 61"/>
                <a:gd name="T7" fmla="*/ 61 h 61"/>
                <a:gd name="T8" fmla="*/ 9 w 61"/>
                <a:gd name="T9" fmla="*/ 55 h 61"/>
                <a:gd name="T10" fmla="*/ 0 w 61"/>
                <a:gd name="T11" fmla="*/ 40 h 61"/>
                <a:gd name="T12" fmla="*/ 0 w 61"/>
                <a:gd name="T13" fmla="*/ 21 h 61"/>
                <a:gd name="T14" fmla="*/ 9 w 61"/>
                <a:gd name="T15" fmla="*/ 6 h 61"/>
                <a:gd name="T16" fmla="*/ 25 w 61"/>
                <a:gd name="T17" fmla="*/ 0 h 61"/>
                <a:gd name="T18" fmla="*/ 43 w 61"/>
                <a:gd name="T19" fmla="*/ 3 h 61"/>
                <a:gd name="T20" fmla="*/ 58 w 61"/>
                <a:gd name="T21" fmla="*/ 12 h 61"/>
                <a:gd name="T22" fmla="*/ 61 w 61"/>
                <a:gd name="T23"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61">
                  <a:moveTo>
                    <a:pt x="61" y="31"/>
                  </a:moveTo>
                  <a:lnTo>
                    <a:pt x="58" y="46"/>
                  </a:lnTo>
                  <a:lnTo>
                    <a:pt x="43" y="58"/>
                  </a:lnTo>
                  <a:lnTo>
                    <a:pt x="25" y="61"/>
                  </a:lnTo>
                  <a:lnTo>
                    <a:pt x="9" y="55"/>
                  </a:lnTo>
                  <a:lnTo>
                    <a:pt x="0" y="40"/>
                  </a:lnTo>
                  <a:lnTo>
                    <a:pt x="0" y="21"/>
                  </a:lnTo>
                  <a:lnTo>
                    <a:pt x="9" y="6"/>
                  </a:lnTo>
                  <a:lnTo>
                    <a:pt x="25" y="0"/>
                  </a:lnTo>
                  <a:lnTo>
                    <a:pt x="43" y="3"/>
                  </a:lnTo>
                  <a:lnTo>
                    <a:pt x="58" y="12"/>
                  </a:lnTo>
                  <a:lnTo>
                    <a:pt x="61" y="31"/>
                  </a:lnTo>
                  <a:close/>
                </a:path>
              </a:pathLst>
            </a:custGeom>
            <a:solidFill>
              <a:srgbClr val="000000"/>
            </a:solidFill>
            <a:ln w="4763">
              <a:solidFill>
                <a:srgbClr val="000000"/>
              </a:solidFill>
              <a:prstDash val="solid"/>
              <a:round/>
              <a:headEnd/>
              <a:tailEnd/>
            </a:ln>
          </p:spPr>
          <p:txBody>
            <a:bodyPr/>
            <a:lstStyle/>
            <a:p>
              <a:endParaRPr lang="en-US"/>
            </a:p>
          </p:txBody>
        </p:sp>
        <p:sp>
          <p:nvSpPr>
            <p:cNvPr id="107" name="Freeform 8"/>
            <p:cNvSpPr>
              <a:spLocks/>
            </p:cNvSpPr>
            <p:nvPr/>
          </p:nvSpPr>
          <p:spPr bwMode="auto">
            <a:xfrm>
              <a:off x="1951038" y="3914775"/>
              <a:ext cx="96837" cy="96838"/>
            </a:xfrm>
            <a:custGeom>
              <a:avLst/>
              <a:gdLst>
                <a:gd name="T0" fmla="*/ 61 w 61"/>
                <a:gd name="T1" fmla="*/ 30 h 61"/>
                <a:gd name="T2" fmla="*/ 55 w 61"/>
                <a:gd name="T3" fmla="*/ 46 h 61"/>
                <a:gd name="T4" fmla="*/ 43 w 61"/>
                <a:gd name="T5" fmla="*/ 58 h 61"/>
                <a:gd name="T6" fmla="*/ 24 w 61"/>
                <a:gd name="T7" fmla="*/ 61 h 61"/>
                <a:gd name="T8" fmla="*/ 9 w 61"/>
                <a:gd name="T9" fmla="*/ 55 h 61"/>
                <a:gd name="T10" fmla="*/ 0 w 61"/>
                <a:gd name="T11" fmla="*/ 39 h 61"/>
                <a:gd name="T12" fmla="*/ 0 w 61"/>
                <a:gd name="T13" fmla="*/ 21 h 61"/>
                <a:gd name="T14" fmla="*/ 9 w 61"/>
                <a:gd name="T15" fmla="*/ 6 h 61"/>
                <a:gd name="T16" fmla="*/ 24 w 61"/>
                <a:gd name="T17" fmla="*/ 0 h 61"/>
                <a:gd name="T18" fmla="*/ 43 w 61"/>
                <a:gd name="T19" fmla="*/ 3 h 61"/>
                <a:gd name="T20" fmla="*/ 55 w 61"/>
                <a:gd name="T21" fmla="*/ 12 h 61"/>
                <a:gd name="T22" fmla="*/ 61 w 61"/>
                <a:gd name="T23" fmla="*/ 3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61">
                  <a:moveTo>
                    <a:pt x="61" y="30"/>
                  </a:moveTo>
                  <a:lnTo>
                    <a:pt x="55" y="46"/>
                  </a:lnTo>
                  <a:lnTo>
                    <a:pt x="43" y="58"/>
                  </a:lnTo>
                  <a:lnTo>
                    <a:pt x="24" y="61"/>
                  </a:lnTo>
                  <a:lnTo>
                    <a:pt x="9" y="55"/>
                  </a:lnTo>
                  <a:lnTo>
                    <a:pt x="0" y="39"/>
                  </a:lnTo>
                  <a:lnTo>
                    <a:pt x="0" y="21"/>
                  </a:lnTo>
                  <a:lnTo>
                    <a:pt x="9" y="6"/>
                  </a:lnTo>
                  <a:lnTo>
                    <a:pt x="24" y="0"/>
                  </a:lnTo>
                  <a:lnTo>
                    <a:pt x="43" y="3"/>
                  </a:lnTo>
                  <a:lnTo>
                    <a:pt x="55" y="12"/>
                  </a:lnTo>
                  <a:lnTo>
                    <a:pt x="61" y="30"/>
                  </a:lnTo>
                  <a:close/>
                </a:path>
              </a:pathLst>
            </a:custGeom>
            <a:solidFill>
              <a:srgbClr val="000000"/>
            </a:solidFill>
            <a:ln w="4763">
              <a:solidFill>
                <a:srgbClr val="000000"/>
              </a:solidFill>
              <a:prstDash val="solid"/>
              <a:round/>
              <a:headEnd/>
              <a:tailEnd/>
            </a:ln>
          </p:spPr>
          <p:txBody>
            <a:bodyPr/>
            <a:lstStyle/>
            <a:p>
              <a:endParaRPr lang="en-US"/>
            </a:p>
          </p:txBody>
        </p:sp>
        <p:sp>
          <p:nvSpPr>
            <p:cNvPr id="108" name="Freeform 9"/>
            <p:cNvSpPr>
              <a:spLocks/>
            </p:cNvSpPr>
            <p:nvPr/>
          </p:nvSpPr>
          <p:spPr bwMode="auto">
            <a:xfrm>
              <a:off x="2120900" y="1825625"/>
              <a:ext cx="98425" cy="98425"/>
            </a:xfrm>
            <a:custGeom>
              <a:avLst/>
              <a:gdLst>
                <a:gd name="T0" fmla="*/ 62 w 62"/>
                <a:gd name="T1" fmla="*/ 31 h 62"/>
                <a:gd name="T2" fmla="*/ 56 w 62"/>
                <a:gd name="T3" fmla="*/ 46 h 62"/>
                <a:gd name="T4" fmla="*/ 43 w 62"/>
                <a:gd name="T5" fmla="*/ 58 h 62"/>
                <a:gd name="T6" fmla="*/ 25 w 62"/>
                <a:gd name="T7" fmla="*/ 62 h 62"/>
                <a:gd name="T8" fmla="*/ 9 w 62"/>
                <a:gd name="T9" fmla="*/ 55 h 62"/>
                <a:gd name="T10" fmla="*/ 0 w 62"/>
                <a:gd name="T11" fmla="*/ 40 h 62"/>
                <a:gd name="T12" fmla="*/ 0 w 62"/>
                <a:gd name="T13" fmla="*/ 22 h 62"/>
                <a:gd name="T14" fmla="*/ 9 w 62"/>
                <a:gd name="T15" fmla="*/ 6 h 62"/>
                <a:gd name="T16" fmla="*/ 25 w 62"/>
                <a:gd name="T17" fmla="*/ 0 h 62"/>
                <a:gd name="T18" fmla="*/ 43 w 62"/>
                <a:gd name="T19" fmla="*/ 3 h 62"/>
                <a:gd name="T20" fmla="*/ 56 w 62"/>
                <a:gd name="T21" fmla="*/ 12 h 62"/>
                <a:gd name="T22" fmla="*/ 62 w 62"/>
                <a:gd name="T23"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62">
                  <a:moveTo>
                    <a:pt x="62" y="31"/>
                  </a:moveTo>
                  <a:lnTo>
                    <a:pt x="56" y="46"/>
                  </a:lnTo>
                  <a:lnTo>
                    <a:pt x="43" y="58"/>
                  </a:lnTo>
                  <a:lnTo>
                    <a:pt x="25" y="62"/>
                  </a:lnTo>
                  <a:lnTo>
                    <a:pt x="9" y="55"/>
                  </a:lnTo>
                  <a:lnTo>
                    <a:pt x="0" y="40"/>
                  </a:lnTo>
                  <a:lnTo>
                    <a:pt x="0" y="22"/>
                  </a:lnTo>
                  <a:lnTo>
                    <a:pt x="9" y="6"/>
                  </a:lnTo>
                  <a:lnTo>
                    <a:pt x="25" y="0"/>
                  </a:lnTo>
                  <a:lnTo>
                    <a:pt x="43" y="3"/>
                  </a:lnTo>
                  <a:lnTo>
                    <a:pt x="56" y="12"/>
                  </a:lnTo>
                  <a:lnTo>
                    <a:pt x="62" y="31"/>
                  </a:lnTo>
                  <a:close/>
                </a:path>
              </a:pathLst>
            </a:custGeom>
            <a:solidFill>
              <a:srgbClr val="000000"/>
            </a:solidFill>
            <a:ln w="4763">
              <a:solidFill>
                <a:srgbClr val="000000"/>
              </a:solidFill>
              <a:prstDash val="solid"/>
              <a:round/>
              <a:headEnd/>
              <a:tailEnd/>
            </a:ln>
          </p:spPr>
          <p:txBody>
            <a:bodyPr/>
            <a:lstStyle/>
            <a:p>
              <a:endParaRPr lang="en-US"/>
            </a:p>
          </p:txBody>
        </p:sp>
        <p:sp>
          <p:nvSpPr>
            <p:cNvPr id="109" name="Freeform 10"/>
            <p:cNvSpPr>
              <a:spLocks/>
            </p:cNvSpPr>
            <p:nvPr/>
          </p:nvSpPr>
          <p:spPr bwMode="auto">
            <a:xfrm>
              <a:off x="2351088" y="2020888"/>
              <a:ext cx="96837" cy="96837"/>
            </a:xfrm>
            <a:custGeom>
              <a:avLst/>
              <a:gdLst>
                <a:gd name="T0" fmla="*/ 61 w 61"/>
                <a:gd name="T1" fmla="*/ 31 h 61"/>
                <a:gd name="T2" fmla="*/ 55 w 61"/>
                <a:gd name="T3" fmla="*/ 49 h 61"/>
                <a:gd name="T4" fmla="*/ 43 w 61"/>
                <a:gd name="T5" fmla="*/ 58 h 61"/>
                <a:gd name="T6" fmla="*/ 24 w 61"/>
                <a:gd name="T7" fmla="*/ 61 h 61"/>
                <a:gd name="T8" fmla="*/ 9 w 61"/>
                <a:gd name="T9" fmla="*/ 55 h 61"/>
                <a:gd name="T10" fmla="*/ 0 w 61"/>
                <a:gd name="T11" fmla="*/ 40 h 61"/>
                <a:gd name="T12" fmla="*/ 0 w 61"/>
                <a:gd name="T13" fmla="*/ 21 h 61"/>
                <a:gd name="T14" fmla="*/ 9 w 61"/>
                <a:gd name="T15" fmla="*/ 6 h 61"/>
                <a:gd name="T16" fmla="*/ 24 w 61"/>
                <a:gd name="T17" fmla="*/ 0 h 61"/>
                <a:gd name="T18" fmla="*/ 43 w 61"/>
                <a:gd name="T19" fmla="*/ 3 h 61"/>
                <a:gd name="T20" fmla="*/ 55 w 61"/>
                <a:gd name="T21" fmla="*/ 15 h 61"/>
                <a:gd name="T22" fmla="*/ 61 w 61"/>
                <a:gd name="T23"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61">
                  <a:moveTo>
                    <a:pt x="61" y="31"/>
                  </a:moveTo>
                  <a:lnTo>
                    <a:pt x="55" y="49"/>
                  </a:lnTo>
                  <a:lnTo>
                    <a:pt x="43" y="58"/>
                  </a:lnTo>
                  <a:lnTo>
                    <a:pt x="24" y="61"/>
                  </a:lnTo>
                  <a:lnTo>
                    <a:pt x="9" y="55"/>
                  </a:lnTo>
                  <a:lnTo>
                    <a:pt x="0" y="40"/>
                  </a:lnTo>
                  <a:lnTo>
                    <a:pt x="0" y="21"/>
                  </a:lnTo>
                  <a:lnTo>
                    <a:pt x="9" y="6"/>
                  </a:lnTo>
                  <a:lnTo>
                    <a:pt x="24" y="0"/>
                  </a:lnTo>
                  <a:lnTo>
                    <a:pt x="43" y="3"/>
                  </a:lnTo>
                  <a:lnTo>
                    <a:pt x="55" y="15"/>
                  </a:lnTo>
                  <a:lnTo>
                    <a:pt x="61" y="31"/>
                  </a:lnTo>
                  <a:close/>
                </a:path>
              </a:pathLst>
            </a:custGeom>
            <a:solidFill>
              <a:srgbClr val="000000"/>
            </a:solidFill>
            <a:ln w="4763">
              <a:solidFill>
                <a:srgbClr val="000000"/>
              </a:solidFill>
              <a:prstDash val="solid"/>
              <a:round/>
              <a:headEnd/>
              <a:tailEnd/>
            </a:ln>
          </p:spPr>
          <p:txBody>
            <a:bodyPr/>
            <a:lstStyle/>
            <a:p>
              <a:endParaRPr lang="en-US"/>
            </a:p>
          </p:txBody>
        </p:sp>
        <p:sp>
          <p:nvSpPr>
            <p:cNvPr id="110" name="Freeform 11"/>
            <p:cNvSpPr>
              <a:spLocks/>
            </p:cNvSpPr>
            <p:nvPr/>
          </p:nvSpPr>
          <p:spPr bwMode="auto">
            <a:xfrm>
              <a:off x="2447925" y="2317750"/>
              <a:ext cx="96838" cy="101600"/>
            </a:xfrm>
            <a:custGeom>
              <a:avLst/>
              <a:gdLst>
                <a:gd name="T0" fmla="*/ 61 w 61"/>
                <a:gd name="T1" fmla="*/ 31 h 64"/>
                <a:gd name="T2" fmla="*/ 58 w 61"/>
                <a:gd name="T3" fmla="*/ 49 h 64"/>
                <a:gd name="T4" fmla="*/ 43 w 61"/>
                <a:gd name="T5" fmla="*/ 61 h 64"/>
                <a:gd name="T6" fmla="*/ 28 w 61"/>
                <a:gd name="T7" fmla="*/ 64 h 64"/>
                <a:gd name="T8" fmla="*/ 9 w 61"/>
                <a:gd name="T9" fmla="*/ 55 h 64"/>
                <a:gd name="T10" fmla="*/ 0 w 61"/>
                <a:gd name="T11" fmla="*/ 40 h 64"/>
                <a:gd name="T12" fmla="*/ 0 w 61"/>
                <a:gd name="T13" fmla="*/ 24 h 64"/>
                <a:gd name="T14" fmla="*/ 9 w 61"/>
                <a:gd name="T15" fmla="*/ 9 h 64"/>
                <a:gd name="T16" fmla="*/ 28 w 61"/>
                <a:gd name="T17" fmla="*/ 0 h 64"/>
                <a:gd name="T18" fmla="*/ 43 w 61"/>
                <a:gd name="T19" fmla="*/ 3 h 64"/>
                <a:gd name="T20" fmla="*/ 58 w 61"/>
                <a:gd name="T21" fmla="*/ 15 h 64"/>
                <a:gd name="T22" fmla="*/ 61 w 61"/>
                <a:gd name="T23" fmla="*/ 3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64">
                  <a:moveTo>
                    <a:pt x="61" y="31"/>
                  </a:moveTo>
                  <a:lnTo>
                    <a:pt x="58" y="49"/>
                  </a:lnTo>
                  <a:lnTo>
                    <a:pt x="43" y="61"/>
                  </a:lnTo>
                  <a:lnTo>
                    <a:pt x="28" y="64"/>
                  </a:lnTo>
                  <a:lnTo>
                    <a:pt x="9" y="55"/>
                  </a:lnTo>
                  <a:lnTo>
                    <a:pt x="0" y="40"/>
                  </a:lnTo>
                  <a:lnTo>
                    <a:pt x="0" y="24"/>
                  </a:lnTo>
                  <a:lnTo>
                    <a:pt x="9" y="9"/>
                  </a:lnTo>
                  <a:lnTo>
                    <a:pt x="28" y="0"/>
                  </a:lnTo>
                  <a:lnTo>
                    <a:pt x="43" y="3"/>
                  </a:lnTo>
                  <a:lnTo>
                    <a:pt x="58" y="15"/>
                  </a:lnTo>
                  <a:lnTo>
                    <a:pt x="61" y="31"/>
                  </a:lnTo>
                  <a:close/>
                </a:path>
              </a:pathLst>
            </a:custGeom>
            <a:solidFill>
              <a:srgbClr val="000000"/>
            </a:solidFill>
            <a:ln w="4763">
              <a:solidFill>
                <a:srgbClr val="000000"/>
              </a:solidFill>
              <a:prstDash val="solid"/>
              <a:round/>
              <a:headEnd/>
              <a:tailEnd/>
            </a:ln>
          </p:spPr>
          <p:txBody>
            <a:bodyPr/>
            <a:lstStyle/>
            <a:p>
              <a:endParaRPr lang="en-US"/>
            </a:p>
          </p:txBody>
        </p:sp>
        <p:sp>
          <p:nvSpPr>
            <p:cNvPr id="111" name="Freeform 12"/>
            <p:cNvSpPr>
              <a:spLocks/>
            </p:cNvSpPr>
            <p:nvPr/>
          </p:nvSpPr>
          <p:spPr bwMode="auto">
            <a:xfrm>
              <a:off x="2847975" y="2317750"/>
              <a:ext cx="96838" cy="101600"/>
            </a:xfrm>
            <a:custGeom>
              <a:avLst/>
              <a:gdLst>
                <a:gd name="T0" fmla="*/ 61 w 61"/>
                <a:gd name="T1" fmla="*/ 31 h 64"/>
                <a:gd name="T2" fmla="*/ 58 w 61"/>
                <a:gd name="T3" fmla="*/ 49 h 64"/>
                <a:gd name="T4" fmla="*/ 43 w 61"/>
                <a:gd name="T5" fmla="*/ 61 h 64"/>
                <a:gd name="T6" fmla="*/ 27 w 61"/>
                <a:gd name="T7" fmla="*/ 64 h 64"/>
                <a:gd name="T8" fmla="*/ 9 w 61"/>
                <a:gd name="T9" fmla="*/ 55 h 64"/>
                <a:gd name="T10" fmla="*/ 0 w 61"/>
                <a:gd name="T11" fmla="*/ 40 h 64"/>
                <a:gd name="T12" fmla="*/ 0 w 61"/>
                <a:gd name="T13" fmla="*/ 24 h 64"/>
                <a:gd name="T14" fmla="*/ 9 w 61"/>
                <a:gd name="T15" fmla="*/ 9 h 64"/>
                <a:gd name="T16" fmla="*/ 27 w 61"/>
                <a:gd name="T17" fmla="*/ 0 h 64"/>
                <a:gd name="T18" fmla="*/ 43 w 61"/>
                <a:gd name="T19" fmla="*/ 3 h 64"/>
                <a:gd name="T20" fmla="*/ 58 w 61"/>
                <a:gd name="T21" fmla="*/ 15 h 64"/>
                <a:gd name="T22" fmla="*/ 61 w 61"/>
                <a:gd name="T23" fmla="*/ 3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64">
                  <a:moveTo>
                    <a:pt x="61" y="31"/>
                  </a:moveTo>
                  <a:lnTo>
                    <a:pt x="58" y="49"/>
                  </a:lnTo>
                  <a:lnTo>
                    <a:pt x="43" y="61"/>
                  </a:lnTo>
                  <a:lnTo>
                    <a:pt x="27" y="64"/>
                  </a:lnTo>
                  <a:lnTo>
                    <a:pt x="9" y="55"/>
                  </a:lnTo>
                  <a:lnTo>
                    <a:pt x="0" y="40"/>
                  </a:lnTo>
                  <a:lnTo>
                    <a:pt x="0" y="24"/>
                  </a:lnTo>
                  <a:lnTo>
                    <a:pt x="9" y="9"/>
                  </a:lnTo>
                  <a:lnTo>
                    <a:pt x="27" y="0"/>
                  </a:lnTo>
                  <a:lnTo>
                    <a:pt x="43" y="3"/>
                  </a:lnTo>
                  <a:lnTo>
                    <a:pt x="58" y="15"/>
                  </a:lnTo>
                  <a:lnTo>
                    <a:pt x="61" y="31"/>
                  </a:lnTo>
                  <a:close/>
                </a:path>
              </a:pathLst>
            </a:custGeom>
            <a:solidFill>
              <a:srgbClr val="000000"/>
            </a:solidFill>
            <a:ln w="4763">
              <a:solidFill>
                <a:srgbClr val="000000"/>
              </a:solidFill>
              <a:prstDash val="solid"/>
              <a:round/>
              <a:headEnd/>
              <a:tailEnd/>
            </a:ln>
          </p:spPr>
          <p:txBody>
            <a:bodyPr/>
            <a:lstStyle/>
            <a:p>
              <a:endParaRPr lang="en-US"/>
            </a:p>
          </p:txBody>
        </p:sp>
        <p:sp>
          <p:nvSpPr>
            <p:cNvPr id="112" name="Freeform 13"/>
            <p:cNvSpPr>
              <a:spLocks/>
            </p:cNvSpPr>
            <p:nvPr/>
          </p:nvSpPr>
          <p:spPr bwMode="auto">
            <a:xfrm>
              <a:off x="2647950" y="2117725"/>
              <a:ext cx="96838" cy="103188"/>
            </a:xfrm>
            <a:custGeom>
              <a:avLst/>
              <a:gdLst>
                <a:gd name="T0" fmla="*/ 61 w 61"/>
                <a:gd name="T1" fmla="*/ 34 h 65"/>
                <a:gd name="T2" fmla="*/ 58 w 61"/>
                <a:gd name="T3" fmla="*/ 49 h 65"/>
                <a:gd name="T4" fmla="*/ 43 w 61"/>
                <a:gd name="T5" fmla="*/ 61 h 65"/>
                <a:gd name="T6" fmla="*/ 28 w 61"/>
                <a:gd name="T7" fmla="*/ 65 h 65"/>
                <a:gd name="T8" fmla="*/ 9 w 61"/>
                <a:gd name="T9" fmla="*/ 55 h 65"/>
                <a:gd name="T10" fmla="*/ 0 w 61"/>
                <a:gd name="T11" fmla="*/ 40 h 65"/>
                <a:gd name="T12" fmla="*/ 0 w 61"/>
                <a:gd name="T13" fmla="*/ 25 h 65"/>
                <a:gd name="T14" fmla="*/ 9 w 61"/>
                <a:gd name="T15" fmla="*/ 9 h 65"/>
                <a:gd name="T16" fmla="*/ 28 w 61"/>
                <a:gd name="T17" fmla="*/ 0 h 65"/>
                <a:gd name="T18" fmla="*/ 43 w 61"/>
                <a:gd name="T19" fmla="*/ 3 h 65"/>
                <a:gd name="T20" fmla="*/ 58 w 61"/>
                <a:gd name="T21" fmla="*/ 16 h 65"/>
                <a:gd name="T22" fmla="*/ 61 w 61"/>
                <a:gd name="T23" fmla="*/ 3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65">
                  <a:moveTo>
                    <a:pt x="61" y="34"/>
                  </a:moveTo>
                  <a:lnTo>
                    <a:pt x="58" y="49"/>
                  </a:lnTo>
                  <a:lnTo>
                    <a:pt x="43" y="61"/>
                  </a:lnTo>
                  <a:lnTo>
                    <a:pt x="28" y="65"/>
                  </a:lnTo>
                  <a:lnTo>
                    <a:pt x="9" y="55"/>
                  </a:lnTo>
                  <a:lnTo>
                    <a:pt x="0" y="40"/>
                  </a:lnTo>
                  <a:lnTo>
                    <a:pt x="0" y="25"/>
                  </a:lnTo>
                  <a:lnTo>
                    <a:pt x="9" y="9"/>
                  </a:lnTo>
                  <a:lnTo>
                    <a:pt x="28" y="0"/>
                  </a:lnTo>
                  <a:lnTo>
                    <a:pt x="43" y="3"/>
                  </a:lnTo>
                  <a:lnTo>
                    <a:pt x="58" y="16"/>
                  </a:lnTo>
                  <a:lnTo>
                    <a:pt x="61" y="34"/>
                  </a:lnTo>
                  <a:close/>
                </a:path>
              </a:pathLst>
            </a:custGeom>
            <a:solidFill>
              <a:srgbClr val="000000"/>
            </a:solidFill>
            <a:ln w="4763">
              <a:solidFill>
                <a:srgbClr val="000000"/>
              </a:solidFill>
              <a:prstDash val="solid"/>
              <a:round/>
              <a:headEnd/>
              <a:tailEnd/>
            </a:ln>
          </p:spPr>
          <p:txBody>
            <a:bodyPr/>
            <a:lstStyle/>
            <a:p>
              <a:endParaRPr lang="en-US"/>
            </a:p>
          </p:txBody>
        </p:sp>
        <p:sp>
          <p:nvSpPr>
            <p:cNvPr id="113" name="Freeform 14"/>
            <p:cNvSpPr>
              <a:spLocks/>
            </p:cNvSpPr>
            <p:nvPr/>
          </p:nvSpPr>
          <p:spPr bwMode="auto">
            <a:xfrm>
              <a:off x="2647950" y="1724025"/>
              <a:ext cx="96838" cy="96838"/>
            </a:xfrm>
            <a:custGeom>
              <a:avLst/>
              <a:gdLst>
                <a:gd name="T0" fmla="*/ 61 w 61"/>
                <a:gd name="T1" fmla="*/ 30 h 61"/>
                <a:gd name="T2" fmla="*/ 58 w 61"/>
                <a:gd name="T3" fmla="*/ 49 h 61"/>
                <a:gd name="T4" fmla="*/ 43 w 61"/>
                <a:gd name="T5" fmla="*/ 61 h 61"/>
                <a:gd name="T6" fmla="*/ 28 w 61"/>
                <a:gd name="T7" fmla="*/ 61 h 61"/>
                <a:gd name="T8" fmla="*/ 9 w 61"/>
                <a:gd name="T9" fmla="*/ 55 h 61"/>
                <a:gd name="T10" fmla="*/ 0 w 61"/>
                <a:gd name="T11" fmla="*/ 40 h 61"/>
                <a:gd name="T12" fmla="*/ 0 w 61"/>
                <a:gd name="T13" fmla="*/ 21 h 61"/>
                <a:gd name="T14" fmla="*/ 9 w 61"/>
                <a:gd name="T15" fmla="*/ 9 h 61"/>
                <a:gd name="T16" fmla="*/ 28 w 61"/>
                <a:gd name="T17" fmla="*/ 0 h 61"/>
                <a:gd name="T18" fmla="*/ 43 w 61"/>
                <a:gd name="T19" fmla="*/ 3 h 61"/>
                <a:gd name="T20" fmla="*/ 58 w 61"/>
                <a:gd name="T21" fmla="*/ 15 h 61"/>
                <a:gd name="T22" fmla="*/ 61 w 61"/>
                <a:gd name="T23" fmla="*/ 3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61">
                  <a:moveTo>
                    <a:pt x="61" y="30"/>
                  </a:moveTo>
                  <a:lnTo>
                    <a:pt x="58" y="49"/>
                  </a:lnTo>
                  <a:lnTo>
                    <a:pt x="43" y="61"/>
                  </a:lnTo>
                  <a:lnTo>
                    <a:pt x="28" y="61"/>
                  </a:lnTo>
                  <a:lnTo>
                    <a:pt x="9" y="55"/>
                  </a:lnTo>
                  <a:lnTo>
                    <a:pt x="0" y="40"/>
                  </a:lnTo>
                  <a:lnTo>
                    <a:pt x="0" y="21"/>
                  </a:lnTo>
                  <a:lnTo>
                    <a:pt x="9" y="9"/>
                  </a:lnTo>
                  <a:lnTo>
                    <a:pt x="28" y="0"/>
                  </a:lnTo>
                  <a:lnTo>
                    <a:pt x="43" y="3"/>
                  </a:lnTo>
                  <a:lnTo>
                    <a:pt x="58" y="15"/>
                  </a:lnTo>
                  <a:lnTo>
                    <a:pt x="61" y="30"/>
                  </a:lnTo>
                  <a:close/>
                </a:path>
              </a:pathLst>
            </a:custGeom>
            <a:solidFill>
              <a:srgbClr val="000000"/>
            </a:solidFill>
            <a:ln w="4763">
              <a:solidFill>
                <a:srgbClr val="000000"/>
              </a:solidFill>
              <a:prstDash val="solid"/>
              <a:round/>
              <a:headEnd/>
              <a:tailEnd/>
            </a:ln>
          </p:spPr>
          <p:txBody>
            <a:bodyPr/>
            <a:lstStyle/>
            <a:p>
              <a:endParaRPr lang="en-US"/>
            </a:p>
          </p:txBody>
        </p:sp>
        <p:sp>
          <p:nvSpPr>
            <p:cNvPr id="114" name="Freeform 15"/>
            <p:cNvSpPr>
              <a:spLocks/>
            </p:cNvSpPr>
            <p:nvPr/>
          </p:nvSpPr>
          <p:spPr bwMode="auto">
            <a:xfrm>
              <a:off x="3344863" y="4711700"/>
              <a:ext cx="103187" cy="98425"/>
            </a:xfrm>
            <a:custGeom>
              <a:avLst/>
              <a:gdLst>
                <a:gd name="T0" fmla="*/ 65 w 65"/>
                <a:gd name="T1" fmla="*/ 31 h 62"/>
                <a:gd name="T2" fmla="*/ 58 w 65"/>
                <a:gd name="T3" fmla="*/ 46 h 62"/>
                <a:gd name="T4" fmla="*/ 46 w 65"/>
                <a:gd name="T5" fmla="*/ 59 h 62"/>
                <a:gd name="T6" fmla="*/ 28 w 65"/>
                <a:gd name="T7" fmla="*/ 62 h 62"/>
                <a:gd name="T8" fmla="*/ 12 w 65"/>
                <a:gd name="T9" fmla="*/ 53 h 62"/>
                <a:gd name="T10" fmla="*/ 0 w 65"/>
                <a:gd name="T11" fmla="*/ 40 h 62"/>
                <a:gd name="T12" fmla="*/ 0 w 65"/>
                <a:gd name="T13" fmla="*/ 22 h 62"/>
                <a:gd name="T14" fmla="*/ 12 w 65"/>
                <a:gd name="T15" fmla="*/ 7 h 62"/>
                <a:gd name="T16" fmla="*/ 28 w 65"/>
                <a:gd name="T17" fmla="*/ 0 h 62"/>
                <a:gd name="T18" fmla="*/ 46 w 65"/>
                <a:gd name="T19" fmla="*/ 0 h 62"/>
                <a:gd name="T20" fmla="*/ 58 w 65"/>
                <a:gd name="T21" fmla="*/ 13 h 62"/>
                <a:gd name="T22" fmla="*/ 65 w 65"/>
                <a:gd name="T23"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62">
                  <a:moveTo>
                    <a:pt x="65" y="31"/>
                  </a:moveTo>
                  <a:lnTo>
                    <a:pt x="58" y="46"/>
                  </a:lnTo>
                  <a:lnTo>
                    <a:pt x="46" y="59"/>
                  </a:lnTo>
                  <a:lnTo>
                    <a:pt x="28" y="62"/>
                  </a:lnTo>
                  <a:lnTo>
                    <a:pt x="12" y="53"/>
                  </a:lnTo>
                  <a:lnTo>
                    <a:pt x="0" y="40"/>
                  </a:lnTo>
                  <a:lnTo>
                    <a:pt x="0" y="22"/>
                  </a:lnTo>
                  <a:lnTo>
                    <a:pt x="12" y="7"/>
                  </a:lnTo>
                  <a:lnTo>
                    <a:pt x="28" y="0"/>
                  </a:lnTo>
                  <a:lnTo>
                    <a:pt x="46" y="0"/>
                  </a:lnTo>
                  <a:lnTo>
                    <a:pt x="58" y="13"/>
                  </a:lnTo>
                  <a:lnTo>
                    <a:pt x="65" y="31"/>
                  </a:lnTo>
                  <a:close/>
                </a:path>
              </a:pathLst>
            </a:custGeom>
            <a:solidFill>
              <a:srgbClr val="000000"/>
            </a:solidFill>
            <a:ln w="4763">
              <a:solidFill>
                <a:srgbClr val="000000"/>
              </a:solidFill>
              <a:prstDash val="solid"/>
              <a:round/>
              <a:headEnd/>
              <a:tailEnd/>
            </a:ln>
          </p:spPr>
          <p:txBody>
            <a:bodyPr/>
            <a:lstStyle/>
            <a:p>
              <a:endParaRPr lang="en-US"/>
            </a:p>
          </p:txBody>
        </p:sp>
        <p:sp>
          <p:nvSpPr>
            <p:cNvPr id="115" name="Freeform 16"/>
            <p:cNvSpPr>
              <a:spLocks/>
            </p:cNvSpPr>
            <p:nvPr/>
          </p:nvSpPr>
          <p:spPr bwMode="auto">
            <a:xfrm>
              <a:off x="1550988" y="2220913"/>
              <a:ext cx="96837" cy="96837"/>
            </a:xfrm>
            <a:custGeom>
              <a:avLst/>
              <a:gdLst>
                <a:gd name="T0" fmla="*/ 61 w 61"/>
                <a:gd name="T1" fmla="*/ 30 h 61"/>
                <a:gd name="T2" fmla="*/ 58 w 61"/>
                <a:gd name="T3" fmla="*/ 49 h 61"/>
                <a:gd name="T4" fmla="*/ 43 w 61"/>
                <a:gd name="T5" fmla="*/ 58 h 61"/>
                <a:gd name="T6" fmla="*/ 25 w 61"/>
                <a:gd name="T7" fmla="*/ 61 h 61"/>
                <a:gd name="T8" fmla="*/ 9 w 61"/>
                <a:gd name="T9" fmla="*/ 55 h 61"/>
                <a:gd name="T10" fmla="*/ 0 w 61"/>
                <a:gd name="T11" fmla="*/ 39 h 61"/>
                <a:gd name="T12" fmla="*/ 0 w 61"/>
                <a:gd name="T13" fmla="*/ 21 h 61"/>
                <a:gd name="T14" fmla="*/ 9 w 61"/>
                <a:gd name="T15" fmla="*/ 6 h 61"/>
                <a:gd name="T16" fmla="*/ 25 w 61"/>
                <a:gd name="T17" fmla="*/ 0 h 61"/>
                <a:gd name="T18" fmla="*/ 43 w 61"/>
                <a:gd name="T19" fmla="*/ 3 h 61"/>
                <a:gd name="T20" fmla="*/ 58 w 61"/>
                <a:gd name="T21" fmla="*/ 12 h 61"/>
                <a:gd name="T22" fmla="*/ 61 w 61"/>
                <a:gd name="T23" fmla="*/ 3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61">
                  <a:moveTo>
                    <a:pt x="61" y="30"/>
                  </a:moveTo>
                  <a:lnTo>
                    <a:pt x="58" y="49"/>
                  </a:lnTo>
                  <a:lnTo>
                    <a:pt x="43" y="58"/>
                  </a:lnTo>
                  <a:lnTo>
                    <a:pt x="25" y="61"/>
                  </a:lnTo>
                  <a:lnTo>
                    <a:pt x="9" y="55"/>
                  </a:lnTo>
                  <a:lnTo>
                    <a:pt x="0" y="39"/>
                  </a:lnTo>
                  <a:lnTo>
                    <a:pt x="0" y="21"/>
                  </a:lnTo>
                  <a:lnTo>
                    <a:pt x="9" y="6"/>
                  </a:lnTo>
                  <a:lnTo>
                    <a:pt x="25" y="0"/>
                  </a:lnTo>
                  <a:lnTo>
                    <a:pt x="43" y="3"/>
                  </a:lnTo>
                  <a:lnTo>
                    <a:pt x="58" y="12"/>
                  </a:lnTo>
                  <a:lnTo>
                    <a:pt x="61" y="30"/>
                  </a:lnTo>
                  <a:close/>
                </a:path>
              </a:pathLst>
            </a:custGeom>
            <a:solidFill>
              <a:srgbClr val="000000"/>
            </a:solidFill>
            <a:ln w="4763">
              <a:solidFill>
                <a:srgbClr val="000000"/>
              </a:solidFill>
              <a:prstDash val="solid"/>
              <a:round/>
              <a:headEnd/>
              <a:tailEnd/>
            </a:ln>
          </p:spPr>
          <p:txBody>
            <a:bodyPr/>
            <a:lstStyle/>
            <a:p>
              <a:endParaRPr lang="en-US"/>
            </a:p>
          </p:txBody>
        </p:sp>
        <p:sp>
          <p:nvSpPr>
            <p:cNvPr id="116" name="Freeform 17"/>
            <p:cNvSpPr>
              <a:spLocks/>
            </p:cNvSpPr>
            <p:nvPr/>
          </p:nvSpPr>
          <p:spPr bwMode="auto">
            <a:xfrm>
              <a:off x="1223963" y="4410075"/>
              <a:ext cx="98425" cy="98425"/>
            </a:xfrm>
            <a:custGeom>
              <a:avLst/>
              <a:gdLst>
                <a:gd name="T0" fmla="*/ 62 w 62"/>
                <a:gd name="T1" fmla="*/ 31 h 62"/>
                <a:gd name="T2" fmla="*/ 56 w 62"/>
                <a:gd name="T3" fmla="*/ 49 h 62"/>
                <a:gd name="T4" fmla="*/ 43 w 62"/>
                <a:gd name="T5" fmla="*/ 62 h 62"/>
                <a:gd name="T6" fmla="*/ 25 w 62"/>
                <a:gd name="T7" fmla="*/ 62 h 62"/>
                <a:gd name="T8" fmla="*/ 9 w 62"/>
                <a:gd name="T9" fmla="*/ 55 h 62"/>
                <a:gd name="T10" fmla="*/ 0 w 62"/>
                <a:gd name="T11" fmla="*/ 40 h 62"/>
                <a:gd name="T12" fmla="*/ 0 w 62"/>
                <a:gd name="T13" fmla="*/ 22 h 62"/>
                <a:gd name="T14" fmla="*/ 9 w 62"/>
                <a:gd name="T15" fmla="*/ 10 h 62"/>
                <a:gd name="T16" fmla="*/ 25 w 62"/>
                <a:gd name="T17" fmla="*/ 0 h 62"/>
                <a:gd name="T18" fmla="*/ 43 w 62"/>
                <a:gd name="T19" fmla="*/ 3 h 62"/>
                <a:gd name="T20" fmla="*/ 56 w 62"/>
                <a:gd name="T21" fmla="*/ 16 h 62"/>
                <a:gd name="T22" fmla="*/ 62 w 62"/>
                <a:gd name="T23"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62">
                  <a:moveTo>
                    <a:pt x="62" y="31"/>
                  </a:moveTo>
                  <a:lnTo>
                    <a:pt x="56" y="49"/>
                  </a:lnTo>
                  <a:lnTo>
                    <a:pt x="43" y="62"/>
                  </a:lnTo>
                  <a:lnTo>
                    <a:pt x="25" y="62"/>
                  </a:lnTo>
                  <a:lnTo>
                    <a:pt x="9" y="55"/>
                  </a:lnTo>
                  <a:lnTo>
                    <a:pt x="0" y="40"/>
                  </a:lnTo>
                  <a:lnTo>
                    <a:pt x="0" y="22"/>
                  </a:lnTo>
                  <a:lnTo>
                    <a:pt x="9" y="10"/>
                  </a:lnTo>
                  <a:lnTo>
                    <a:pt x="25" y="0"/>
                  </a:lnTo>
                  <a:lnTo>
                    <a:pt x="43" y="3"/>
                  </a:lnTo>
                  <a:lnTo>
                    <a:pt x="56" y="16"/>
                  </a:lnTo>
                  <a:lnTo>
                    <a:pt x="62" y="31"/>
                  </a:lnTo>
                  <a:close/>
                </a:path>
              </a:pathLst>
            </a:custGeom>
            <a:solidFill>
              <a:srgbClr val="000000"/>
            </a:solidFill>
            <a:ln w="4763">
              <a:solidFill>
                <a:srgbClr val="000000"/>
              </a:solidFill>
              <a:prstDash val="solid"/>
              <a:round/>
              <a:headEnd/>
              <a:tailEnd/>
            </a:ln>
          </p:spPr>
          <p:txBody>
            <a:bodyPr/>
            <a:lstStyle/>
            <a:p>
              <a:endParaRPr lang="en-US"/>
            </a:p>
          </p:txBody>
        </p:sp>
        <p:sp>
          <p:nvSpPr>
            <p:cNvPr id="117" name="Freeform 18"/>
            <p:cNvSpPr>
              <a:spLocks/>
            </p:cNvSpPr>
            <p:nvPr/>
          </p:nvSpPr>
          <p:spPr bwMode="auto">
            <a:xfrm>
              <a:off x="1254125" y="5008563"/>
              <a:ext cx="96838" cy="98425"/>
            </a:xfrm>
            <a:custGeom>
              <a:avLst/>
              <a:gdLst>
                <a:gd name="T0" fmla="*/ 61 w 61"/>
                <a:gd name="T1" fmla="*/ 31 h 62"/>
                <a:gd name="T2" fmla="*/ 55 w 61"/>
                <a:gd name="T3" fmla="*/ 49 h 62"/>
                <a:gd name="T4" fmla="*/ 43 w 61"/>
                <a:gd name="T5" fmla="*/ 59 h 62"/>
                <a:gd name="T6" fmla="*/ 24 w 61"/>
                <a:gd name="T7" fmla="*/ 62 h 62"/>
                <a:gd name="T8" fmla="*/ 9 w 61"/>
                <a:gd name="T9" fmla="*/ 56 h 62"/>
                <a:gd name="T10" fmla="*/ 0 w 61"/>
                <a:gd name="T11" fmla="*/ 40 h 62"/>
                <a:gd name="T12" fmla="*/ 0 w 61"/>
                <a:gd name="T13" fmla="*/ 22 h 62"/>
                <a:gd name="T14" fmla="*/ 9 w 61"/>
                <a:gd name="T15" fmla="*/ 7 h 62"/>
                <a:gd name="T16" fmla="*/ 24 w 61"/>
                <a:gd name="T17" fmla="*/ 0 h 62"/>
                <a:gd name="T18" fmla="*/ 43 w 61"/>
                <a:gd name="T19" fmla="*/ 3 h 62"/>
                <a:gd name="T20" fmla="*/ 55 w 61"/>
                <a:gd name="T21" fmla="*/ 16 h 62"/>
                <a:gd name="T22" fmla="*/ 61 w 61"/>
                <a:gd name="T23"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62">
                  <a:moveTo>
                    <a:pt x="61" y="31"/>
                  </a:moveTo>
                  <a:lnTo>
                    <a:pt x="55" y="49"/>
                  </a:lnTo>
                  <a:lnTo>
                    <a:pt x="43" y="59"/>
                  </a:lnTo>
                  <a:lnTo>
                    <a:pt x="24" y="62"/>
                  </a:lnTo>
                  <a:lnTo>
                    <a:pt x="9" y="56"/>
                  </a:lnTo>
                  <a:lnTo>
                    <a:pt x="0" y="40"/>
                  </a:lnTo>
                  <a:lnTo>
                    <a:pt x="0" y="22"/>
                  </a:lnTo>
                  <a:lnTo>
                    <a:pt x="9" y="7"/>
                  </a:lnTo>
                  <a:lnTo>
                    <a:pt x="24" y="0"/>
                  </a:lnTo>
                  <a:lnTo>
                    <a:pt x="43" y="3"/>
                  </a:lnTo>
                  <a:lnTo>
                    <a:pt x="55" y="16"/>
                  </a:lnTo>
                  <a:lnTo>
                    <a:pt x="61" y="31"/>
                  </a:lnTo>
                  <a:close/>
                </a:path>
              </a:pathLst>
            </a:custGeom>
            <a:solidFill>
              <a:srgbClr val="000000"/>
            </a:solidFill>
            <a:ln w="4763">
              <a:solidFill>
                <a:srgbClr val="000000"/>
              </a:solidFill>
              <a:prstDash val="solid"/>
              <a:round/>
              <a:headEnd/>
              <a:tailEnd/>
            </a:ln>
          </p:spPr>
          <p:txBody>
            <a:bodyPr/>
            <a:lstStyle/>
            <a:p>
              <a:endParaRPr lang="en-US"/>
            </a:p>
          </p:txBody>
        </p:sp>
        <p:sp>
          <p:nvSpPr>
            <p:cNvPr id="118" name="Freeform 19"/>
            <p:cNvSpPr>
              <a:spLocks/>
            </p:cNvSpPr>
            <p:nvPr/>
          </p:nvSpPr>
          <p:spPr bwMode="auto">
            <a:xfrm>
              <a:off x="1720850" y="1990725"/>
              <a:ext cx="98425" cy="98425"/>
            </a:xfrm>
            <a:custGeom>
              <a:avLst/>
              <a:gdLst>
                <a:gd name="T0" fmla="*/ 62 w 62"/>
                <a:gd name="T1" fmla="*/ 31 h 62"/>
                <a:gd name="T2" fmla="*/ 56 w 62"/>
                <a:gd name="T3" fmla="*/ 46 h 62"/>
                <a:gd name="T4" fmla="*/ 43 w 62"/>
                <a:gd name="T5" fmla="*/ 59 h 62"/>
                <a:gd name="T6" fmla="*/ 25 w 62"/>
                <a:gd name="T7" fmla="*/ 62 h 62"/>
                <a:gd name="T8" fmla="*/ 10 w 62"/>
                <a:gd name="T9" fmla="*/ 56 h 62"/>
                <a:gd name="T10" fmla="*/ 0 w 62"/>
                <a:gd name="T11" fmla="*/ 40 h 62"/>
                <a:gd name="T12" fmla="*/ 0 w 62"/>
                <a:gd name="T13" fmla="*/ 22 h 62"/>
                <a:gd name="T14" fmla="*/ 10 w 62"/>
                <a:gd name="T15" fmla="*/ 7 h 62"/>
                <a:gd name="T16" fmla="*/ 25 w 62"/>
                <a:gd name="T17" fmla="*/ 0 h 62"/>
                <a:gd name="T18" fmla="*/ 43 w 62"/>
                <a:gd name="T19" fmla="*/ 4 h 62"/>
                <a:gd name="T20" fmla="*/ 56 w 62"/>
                <a:gd name="T21" fmla="*/ 13 h 62"/>
                <a:gd name="T22" fmla="*/ 62 w 62"/>
                <a:gd name="T23"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62">
                  <a:moveTo>
                    <a:pt x="62" y="31"/>
                  </a:moveTo>
                  <a:lnTo>
                    <a:pt x="56" y="46"/>
                  </a:lnTo>
                  <a:lnTo>
                    <a:pt x="43" y="59"/>
                  </a:lnTo>
                  <a:lnTo>
                    <a:pt x="25" y="62"/>
                  </a:lnTo>
                  <a:lnTo>
                    <a:pt x="10" y="56"/>
                  </a:lnTo>
                  <a:lnTo>
                    <a:pt x="0" y="40"/>
                  </a:lnTo>
                  <a:lnTo>
                    <a:pt x="0" y="22"/>
                  </a:lnTo>
                  <a:lnTo>
                    <a:pt x="10" y="7"/>
                  </a:lnTo>
                  <a:lnTo>
                    <a:pt x="25" y="0"/>
                  </a:lnTo>
                  <a:lnTo>
                    <a:pt x="43" y="4"/>
                  </a:lnTo>
                  <a:lnTo>
                    <a:pt x="56" y="13"/>
                  </a:lnTo>
                  <a:lnTo>
                    <a:pt x="62" y="31"/>
                  </a:lnTo>
                  <a:close/>
                </a:path>
              </a:pathLst>
            </a:custGeom>
            <a:solidFill>
              <a:srgbClr val="000000"/>
            </a:solidFill>
            <a:ln w="4763">
              <a:solidFill>
                <a:srgbClr val="000000"/>
              </a:solidFill>
              <a:prstDash val="solid"/>
              <a:round/>
              <a:headEnd/>
              <a:tailEnd/>
            </a:ln>
          </p:spPr>
          <p:txBody>
            <a:bodyPr/>
            <a:lstStyle/>
            <a:p>
              <a:endParaRPr lang="en-US"/>
            </a:p>
          </p:txBody>
        </p:sp>
        <p:sp>
          <p:nvSpPr>
            <p:cNvPr id="119" name="Text Box 20"/>
            <p:cNvSpPr txBox="1">
              <a:spLocks noChangeArrowheads="1"/>
            </p:cNvSpPr>
            <p:nvPr/>
          </p:nvSpPr>
          <p:spPr bwMode="auto">
            <a:xfrm>
              <a:off x="990600" y="5562600"/>
              <a:ext cx="2362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a:t>Original Points</a:t>
              </a:r>
            </a:p>
          </p:txBody>
        </p:sp>
      </p:grpSp>
      <p:grpSp>
        <p:nvGrpSpPr>
          <p:cNvPr id="120" name="Group 22"/>
          <p:cNvGrpSpPr>
            <a:grpSpLocks/>
          </p:cNvGrpSpPr>
          <p:nvPr/>
        </p:nvGrpSpPr>
        <p:grpSpPr bwMode="auto">
          <a:xfrm>
            <a:off x="4724400" y="2179463"/>
            <a:ext cx="3581400" cy="4633913"/>
            <a:chOff x="2976" y="816"/>
            <a:chExt cx="2256" cy="2919"/>
          </a:xfrm>
        </p:grpSpPr>
        <p:graphicFrame>
          <p:nvGraphicFramePr>
            <p:cNvPr id="121" name="Object 3"/>
            <p:cNvGraphicFramePr>
              <a:graphicFrameLocks noChangeAspect="1"/>
            </p:cNvGraphicFramePr>
            <p:nvPr/>
          </p:nvGraphicFramePr>
          <p:xfrm>
            <a:off x="2976" y="816"/>
            <a:ext cx="2125" cy="2876"/>
          </p:xfrm>
          <a:graphic>
            <a:graphicData uri="http://schemas.openxmlformats.org/presentationml/2006/ole">
              <mc:AlternateContent xmlns:mc="http://schemas.openxmlformats.org/markup-compatibility/2006">
                <mc:Choice xmlns:v="urn:schemas-microsoft-com:vml" Requires="v">
                  <p:oleObj spid="_x0000_s3098" name="VISIO" r:id="rId3" imgW="1549800" imgH="2097000" progId="Visio.Drawing.6">
                    <p:embed/>
                  </p:oleObj>
                </mc:Choice>
                <mc:Fallback>
                  <p:oleObj name="VISIO" r:id="rId3" imgW="1549800" imgH="2097000" progId="Visio.Drawing.6">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6" y="816"/>
                          <a:ext cx="2125" cy="2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2" name="Text Box 21"/>
            <p:cNvSpPr txBox="1">
              <a:spLocks noChangeArrowheads="1"/>
            </p:cNvSpPr>
            <p:nvPr/>
          </p:nvSpPr>
          <p:spPr bwMode="auto">
            <a:xfrm>
              <a:off x="3456" y="3504"/>
              <a:ext cx="177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a:t>A Partitional  Clustering</a:t>
              </a:r>
            </a:p>
          </p:txBody>
        </p:sp>
      </p:grpSp>
    </p:spTree>
    <p:extLst>
      <p:ext uri="{BB962C8B-B14F-4D97-AF65-F5344CB8AC3E}">
        <p14:creationId xmlns:p14="http://schemas.microsoft.com/office/powerpoint/2010/main" val="3280260604"/>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24</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en-US" sz="4000" b="1" dirty="0" smtClean="0">
                <a:solidFill>
                  <a:srgbClr val="FF0000"/>
                </a:solidFill>
              </a:rPr>
              <a:t>Clustering</a:t>
            </a:r>
            <a:r>
              <a:rPr lang="fa-IR" sz="4000" b="1" dirty="0" smtClean="0">
                <a:solidFill>
                  <a:srgbClr val="FF0000"/>
                </a:solidFill>
              </a:rPr>
              <a:t> یا خوشه بندی</a:t>
            </a:r>
            <a:endParaRPr lang="en-US" sz="4000" dirty="0">
              <a:solidFill>
                <a:srgbClr val="FF0000"/>
              </a:solidFill>
            </a:endParaRPr>
          </a:p>
        </p:txBody>
      </p:sp>
      <p:sp>
        <p:nvSpPr>
          <p:cNvPr id="101" name="Rectangle 2"/>
          <p:cNvSpPr txBox="1">
            <a:spLocks noChangeArrowheads="1"/>
          </p:cNvSpPr>
          <p:nvPr/>
        </p:nvSpPr>
        <p:spPr>
          <a:xfrm>
            <a:off x="179512" y="1556792"/>
            <a:ext cx="4391968" cy="552450"/>
          </a:xfrm>
          <a:prstGeom prst="rect">
            <a:avLst/>
          </a:prstGeom>
        </p:spPr>
        <p:txBody>
          <a:bodyPr rIns="91440" anchor="b">
            <a:normAutofit fontScale="70000" lnSpcReduction="20000"/>
            <a:scene3d>
              <a:camera prst="orthographicFront"/>
              <a:lightRig rig="soft" dir="t">
                <a:rot lat="0" lon="0" rev="2400000"/>
              </a:lightRig>
            </a:scene3d>
            <a:sp3d>
              <a:bevelT w="19050" h="12700"/>
            </a:sp3d>
          </a:bodyPr>
          <a:lstStyle>
            <a:lvl1pPr marL="53975" indent="-53975" algn="r" rtl="1" eaLnBrk="0" fontAlgn="base" hangingPunct="0">
              <a:spcBef>
                <a:spcPct val="0"/>
              </a:spcBef>
              <a:spcAft>
                <a:spcPct val="0"/>
              </a:spcAft>
              <a:defRPr sz="4600" kern="1200">
                <a:solidFill>
                  <a:srgbClr val="E7EACB"/>
                </a:solidFill>
                <a:effectLst>
                  <a:outerShdw blurRad="38100" dist="25500" dir="5400000" algn="tl" rotWithShape="0">
                    <a:srgbClr val="000000">
                      <a:satMod val="180000"/>
                      <a:alpha val="75000"/>
                    </a:srgbClr>
                  </a:outerShdw>
                </a:effectLst>
                <a:latin typeface="+mj-lt"/>
                <a:ea typeface="+mj-ea"/>
                <a:cs typeface="+mj-cs"/>
              </a:defRPr>
            </a:lvl1pPr>
            <a:lvl2pPr marL="53975" indent="-53975" algn="r" rtl="1" eaLnBrk="0" fontAlgn="base" hangingPunct="0">
              <a:spcBef>
                <a:spcPct val="0"/>
              </a:spcBef>
              <a:spcAft>
                <a:spcPct val="0"/>
              </a:spcAft>
              <a:defRPr sz="4600">
                <a:solidFill>
                  <a:srgbClr val="E7EACB"/>
                </a:solidFill>
                <a:latin typeface="Rockwell" pitchFamily="18" charset="0"/>
                <a:cs typeface="Times New Roman" pitchFamily="18" charset="0"/>
              </a:defRPr>
            </a:lvl2pPr>
            <a:lvl3pPr marL="53975" indent="-53975" algn="r" rtl="1" eaLnBrk="0" fontAlgn="base" hangingPunct="0">
              <a:spcBef>
                <a:spcPct val="0"/>
              </a:spcBef>
              <a:spcAft>
                <a:spcPct val="0"/>
              </a:spcAft>
              <a:defRPr sz="4600">
                <a:solidFill>
                  <a:srgbClr val="E7EACB"/>
                </a:solidFill>
                <a:latin typeface="Rockwell" pitchFamily="18" charset="0"/>
                <a:cs typeface="Times New Roman" pitchFamily="18" charset="0"/>
              </a:defRPr>
            </a:lvl3pPr>
            <a:lvl4pPr marL="53975" indent="-53975" algn="r" rtl="1" eaLnBrk="0" fontAlgn="base" hangingPunct="0">
              <a:spcBef>
                <a:spcPct val="0"/>
              </a:spcBef>
              <a:spcAft>
                <a:spcPct val="0"/>
              </a:spcAft>
              <a:defRPr sz="4600">
                <a:solidFill>
                  <a:srgbClr val="E7EACB"/>
                </a:solidFill>
                <a:latin typeface="Rockwell" pitchFamily="18" charset="0"/>
                <a:cs typeface="Times New Roman" pitchFamily="18" charset="0"/>
              </a:defRPr>
            </a:lvl4pPr>
            <a:lvl5pPr marL="53975" indent="-53975" algn="r" rtl="1" eaLnBrk="0" fontAlgn="base" hangingPunct="0">
              <a:spcBef>
                <a:spcPct val="0"/>
              </a:spcBef>
              <a:spcAft>
                <a:spcPct val="0"/>
              </a:spcAft>
              <a:defRPr sz="4600">
                <a:solidFill>
                  <a:srgbClr val="E7EACB"/>
                </a:solidFill>
                <a:latin typeface="Rockwell" pitchFamily="18" charset="0"/>
                <a:cs typeface="Times New Roman" pitchFamily="18" charset="0"/>
              </a:defRPr>
            </a:lvl5pPr>
            <a:lvl6pPr marL="511175" indent="-53975" algn="r" rtl="1" fontAlgn="base">
              <a:spcBef>
                <a:spcPct val="0"/>
              </a:spcBef>
              <a:spcAft>
                <a:spcPct val="0"/>
              </a:spcAft>
              <a:defRPr sz="4600">
                <a:solidFill>
                  <a:srgbClr val="E7EACB"/>
                </a:solidFill>
                <a:latin typeface="Rockwell" pitchFamily="18" charset="0"/>
                <a:cs typeface="Times New Roman" pitchFamily="18" charset="0"/>
              </a:defRPr>
            </a:lvl6pPr>
            <a:lvl7pPr marL="968375" indent="-53975" algn="r" rtl="1" fontAlgn="base">
              <a:spcBef>
                <a:spcPct val="0"/>
              </a:spcBef>
              <a:spcAft>
                <a:spcPct val="0"/>
              </a:spcAft>
              <a:defRPr sz="4600">
                <a:solidFill>
                  <a:srgbClr val="E7EACB"/>
                </a:solidFill>
                <a:latin typeface="Rockwell" pitchFamily="18" charset="0"/>
                <a:cs typeface="Times New Roman" pitchFamily="18" charset="0"/>
              </a:defRPr>
            </a:lvl7pPr>
            <a:lvl8pPr marL="1425575" indent="-53975" algn="r" rtl="1" fontAlgn="base">
              <a:spcBef>
                <a:spcPct val="0"/>
              </a:spcBef>
              <a:spcAft>
                <a:spcPct val="0"/>
              </a:spcAft>
              <a:defRPr sz="4600">
                <a:solidFill>
                  <a:srgbClr val="E7EACB"/>
                </a:solidFill>
                <a:latin typeface="Rockwell" pitchFamily="18" charset="0"/>
                <a:cs typeface="Times New Roman" pitchFamily="18" charset="0"/>
              </a:defRPr>
            </a:lvl8pPr>
            <a:lvl9pPr marL="1882775" indent="-53975" algn="r" rtl="1" fontAlgn="base">
              <a:spcBef>
                <a:spcPct val="0"/>
              </a:spcBef>
              <a:spcAft>
                <a:spcPct val="0"/>
              </a:spcAft>
              <a:defRPr sz="4600">
                <a:solidFill>
                  <a:srgbClr val="E7EACB"/>
                </a:solidFill>
                <a:latin typeface="Rockwell" pitchFamily="18" charset="0"/>
                <a:cs typeface="Times New Roman" pitchFamily="18" charset="0"/>
              </a:defRPr>
            </a:lvl9pPr>
            <a:extLst/>
          </a:lstStyle>
          <a:p>
            <a:r>
              <a:rPr lang="en-US" dirty="0" smtClean="0">
                <a:solidFill>
                  <a:schemeClr val="tx1"/>
                </a:solidFill>
              </a:rPr>
              <a:t>Hierarchical Clustering</a:t>
            </a:r>
            <a:endParaRPr lang="en-US" dirty="0">
              <a:solidFill>
                <a:schemeClr val="tx1"/>
              </a:solidFill>
            </a:endParaRPr>
          </a:p>
        </p:txBody>
      </p:sp>
      <p:graphicFrame>
        <p:nvGraphicFramePr>
          <p:cNvPr id="27" name="Object 3"/>
          <p:cNvGraphicFramePr>
            <a:graphicFrameLocks noChangeAspect="1"/>
          </p:cNvGraphicFramePr>
          <p:nvPr>
            <p:extLst>
              <p:ext uri="{D42A27DB-BD31-4B8C-83A1-F6EECF244321}">
                <p14:modId xmlns:p14="http://schemas.microsoft.com/office/powerpoint/2010/main" val="2488693778"/>
              </p:ext>
            </p:extLst>
          </p:nvPr>
        </p:nvGraphicFramePr>
        <p:xfrm>
          <a:off x="990600" y="4679776"/>
          <a:ext cx="2752725" cy="1960563"/>
        </p:xfrm>
        <a:graphic>
          <a:graphicData uri="http://schemas.openxmlformats.org/presentationml/2006/ole">
            <mc:AlternateContent xmlns:mc="http://schemas.openxmlformats.org/markup-compatibility/2006">
              <mc:Choice xmlns:v="urn:schemas-microsoft-com:vml" Requires="v">
                <p:oleObj spid="_x0000_s4186" name="VISIO" r:id="rId3" imgW="2752560" imgH="1960200" progId="Visio.Drawing.6">
                  <p:embed/>
                </p:oleObj>
              </mc:Choice>
              <mc:Fallback>
                <p:oleObj name="VISIO" r:id="rId3" imgW="2752560" imgH="1960200" progId="Visio.Drawing.6">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4679776"/>
                        <a:ext cx="2752725" cy="1960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8" name="Object 4"/>
          <p:cNvGraphicFramePr>
            <a:graphicFrameLocks noChangeAspect="1"/>
          </p:cNvGraphicFramePr>
          <p:nvPr>
            <p:extLst>
              <p:ext uri="{D42A27DB-BD31-4B8C-83A1-F6EECF244321}">
                <p14:modId xmlns:p14="http://schemas.microsoft.com/office/powerpoint/2010/main" val="2358173067"/>
              </p:ext>
            </p:extLst>
          </p:nvPr>
        </p:nvGraphicFramePr>
        <p:xfrm>
          <a:off x="914400" y="2165176"/>
          <a:ext cx="2760663" cy="1793875"/>
        </p:xfrm>
        <a:graphic>
          <a:graphicData uri="http://schemas.openxmlformats.org/presentationml/2006/ole">
            <mc:AlternateContent xmlns:mc="http://schemas.openxmlformats.org/markup-compatibility/2006">
              <mc:Choice xmlns:v="urn:schemas-microsoft-com:vml" Requires="v">
                <p:oleObj spid="_x0000_s4187" name="VISIO" r:id="rId5" imgW="2761200" imgH="1794600" progId="Visio.Drawing.6">
                  <p:embed/>
                </p:oleObj>
              </mc:Choice>
              <mc:Fallback>
                <p:oleObj name="VISIO" r:id="rId5" imgW="2761200" imgH="1794600" progId="Visio.Drawing.6">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 y="2165176"/>
                        <a:ext cx="2760663" cy="179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9" name="Object 5"/>
          <p:cNvGraphicFramePr>
            <a:graphicFrameLocks noChangeAspect="1"/>
          </p:cNvGraphicFramePr>
          <p:nvPr>
            <p:extLst>
              <p:ext uri="{D42A27DB-BD31-4B8C-83A1-F6EECF244321}">
                <p14:modId xmlns:p14="http://schemas.microsoft.com/office/powerpoint/2010/main" val="2663717879"/>
              </p:ext>
            </p:extLst>
          </p:nvPr>
        </p:nvGraphicFramePr>
        <p:xfrm>
          <a:off x="5400675" y="1784176"/>
          <a:ext cx="1773238" cy="2284413"/>
        </p:xfrm>
        <a:graphic>
          <a:graphicData uri="http://schemas.openxmlformats.org/presentationml/2006/ole">
            <mc:AlternateContent xmlns:mc="http://schemas.openxmlformats.org/markup-compatibility/2006">
              <mc:Choice xmlns:v="urn:schemas-microsoft-com:vml" Requires="v">
                <p:oleObj spid="_x0000_s4188" name="VISIO" r:id="rId7" imgW="1380960" imgH="1779120" progId="Visio.Drawing.6">
                  <p:embed/>
                </p:oleObj>
              </mc:Choice>
              <mc:Fallback>
                <p:oleObj name="VISIO" r:id="rId7" imgW="1380960" imgH="177912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00675" y="1784176"/>
                        <a:ext cx="1773238" cy="228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 name="Object 6"/>
          <p:cNvGraphicFramePr>
            <a:graphicFrameLocks noChangeAspect="1"/>
          </p:cNvGraphicFramePr>
          <p:nvPr>
            <p:extLst>
              <p:ext uri="{D42A27DB-BD31-4B8C-83A1-F6EECF244321}">
                <p14:modId xmlns:p14="http://schemas.microsoft.com/office/powerpoint/2010/main" val="2299644178"/>
              </p:ext>
            </p:extLst>
          </p:nvPr>
        </p:nvGraphicFramePr>
        <p:xfrm>
          <a:off x="5400675" y="4374976"/>
          <a:ext cx="1909763" cy="2282825"/>
        </p:xfrm>
        <a:graphic>
          <a:graphicData uri="http://schemas.openxmlformats.org/presentationml/2006/ole">
            <mc:AlternateContent xmlns:mc="http://schemas.openxmlformats.org/markup-compatibility/2006">
              <mc:Choice xmlns:v="urn:schemas-microsoft-com:vml" Requires="v">
                <p:oleObj spid="_x0000_s4189" name="VISIO" r:id="rId9" imgW="1473120" imgH="1760040" progId="Visio.Drawing.6">
                  <p:embed/>
                </p:oleObj>
              </mc:Choice>
              <mc:Fallback>
                <p:oleObj name="VISIO" r:id="rId9" imgW="1473120" imgH="1760040" progId="Visio.Drawing.6">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00675" y="4374976"/>
                        <a:ext cx="1909763"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1" name="Text Box 7"/>
          <p:cNvSpPr txBox="1">
            <a:spLocks noChangeArrowheads="1"/>
          </p:cNvSpPr>
          <p:nvPr/>
        </p:nvSpPr>
        <p:spPr bwMode="auto">
          <a:xfrm>
            <a:off x="914400" y="3917776"/>
            <a:ext cx="3352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Traditional Hierarchical Clustering</a:t>
            </a:r>
          </a:p>
        </p:txBody>
      </p:sp>
      <p:sp>
        <p:nvSpPr>
          <p:cNvPr id="32" name="Text Box 8"/>
          <p:cNvSpPr txBox="1">
            <a:spLocks noChangeArrowheads="1"/>
          </p:cNvSpPr>
          <p:nvPr/>
        </p:nvSpPr>
        <p:spPr bwMode="auto">
          <a:xfrm>
            <a:off x="323528" y="6508576"/>
            <a:ext cx="417227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Non-traditional Hierarchical Clustering</a:t>
            </a:r>
          </a:p>
        </p:txBody>
      </p:sp>
      <p:sp>
        <p:nvSpPr>
          <p:cNvPr id="33" name="Text Box 9"/>
          <p:cNvSpPr txBox="1">
            <a:spLocks noChangeArrowheads="1"/>
          </p:cNvSpPr>
          <p:nvPr/>
        </p:nvSpPr>
        <p:spPr bwMode="auto">
          <a:xfrm>
            <a:off x="4800600" y="6508576"/>
            <a:ext cx="3810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Non-traditional Dendrogram</a:t>
            </a:r>
          </a:p>
        </p:txBody>
      </p:sp>
      <p:sp>
        <p:nvSpPr>
          <p:cNvPr id="34" name="Text Box 10"/>
          <p:cNvSpPr txBox="1">
            <a:spLocks noChangeArrowheads="1"/>
          </p:cNvSpPr>
          <p:nvPr/>
        </p:nvSpPr>
        <p:spPr bwMode="auto">
          <a:xfrm>
            <a:off x="4800600" y="3917776"/>
            <a:ext cx="3352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Traditional Dendrogram</a:t>
            </a:r>
          </a:p>
        </p:txBody>
      </p:sp>
    </p:spTree>
    <p:extLst>
      <p:ext uri="{BB962C8B-B14F-4D97-AF65-F5344CB8AC3E}">
        <p14:creationId xmlns:p14="http://schemas.microsoft.com/office/powerpoint/2010/main" val="463652976"/>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646238"/>
            <a:ext cx="8219256" cy="5095130"/>
          </a:xfrm>
        </p:spPr>
        <p:txBody>
          <a:bodyPr/>
          <a:lstStyle/>
          <a:p>
            <a:pPr marL="0" indent="0" eaLnBrk="1" hangingPunct="1">
              <a:buNone/>
            </a:pPr>
            <a:endParaRPr lang="fa-IR" sz="2400" b="1" dirty="0" smtClean="0"/>
          </a:p>
          <a:p>
            <a:pPr marL="0" indent="0" algn="ctr">
              <a:buNone/>
            </a:pPr>
            <a:r>
              <a:rPr lang="en-US" sz="2400" dirty="0" smtClean="0"/>
              <a:t> Well-separated clusters</a:t>
            </a:r>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25</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en-US" sz="4000" b="1" dirty="0" smtClean="0">
                <a:solidFill>
                  <a:srgbClr val="FF0000"/>
                </a:solidFill>
              </a:rPr>
              <a:t>Clustering</a:t>
            </a:r>
            <a:r>
              <a:rPr lang="fa-IR" sz="4000" b="1" dirty="0" smtClean="0">
                <a:solidFill>
                  <a:srgbClr val="FF0000"/>
                </a:solidFill>
              </a:rPr>
              <a:t> یا خوشه بندی (انواع کلاسترها)</a:t>
            </a:r>
            <a:endParaRPr lang="en-US" sz="4000" dirty="0">
              <a:solidFill>
                <a:srgbClr val="FF0000"/>
              </a:solidFill>
            </a:endParaRPr>
          </a:p>
        </p:txBody>
      </p:sp>
      <p:sp>
        <p:nvSpPr>
          <p:cNvPr id="13" name="Oval 4"/>
          <p:cNvSpPr>
            <a:spLocks noChangeAspect="1" noChangeArrowheads="1"/>
          </p:cNvSpPr>
          <p:nvPr/>
        </p:nvSpPr>
        <p:spPr bwMode="auto">
          <a:xfrm>
            <a:off x="1729779" y="4653136"/>
            <a:ext cx="1143000" cy="1143000"/>
          </a:xfrm>
          <a:prstGeom prst="ellipse">
            <a:avLst/>
          </a:prstGeom>
          <a:solidFill>
            <a:srgbClr val="00CC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4" name="Oval 5"/>
          <p:cNvSpPr>
            <a:spLocks noChangeAspect="1" noChangeArrowheads="1"/>
          </p:cNvSpPr>
          <p:nvPr/>
        </p:nvSpPr>
        <p:spPr bwMode="auto">
          <a:xfrm>
            <a:off x="6300192" y="4653136"/>
            <a:ext cx="1143000" cy="1143000"/>
          </a:xfrm>
          <a:prstGeom prst="ellipse">
            <a:avLst/>
          </a:prstGeom>
          <a:solidFill>
            <a:srgbClr val="00FF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5" name="Oval 6"/>
          <p:cNvSpPr>
            <a:spLocks noChangeAspect="1" noChangeArrowheads="1"/>
          </p:cNvSpPr>
          <p:nvPr/>
        </p:nvSpPr>
        <p:spPr bwMode="auto">
          <a:xfrm>
            <a:off x="3788767" y="3054523"/>
            <a:ext cx="1143000" cy="1143000"/>
          </a:xfrm>
          <a:prstGeom prst="ellipse">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6" name="Text Box 7"/>
          <p:cNvSpPr txBox="1">
            <a:spLocks noChangeArrowheads="1"/>
          </p:cNvSpPr>
          <p:nvPr/>
        </p:nvSpPr>
        <p:spPr bwMode="auto">
          <a:xfrm>
            <a:off x="3253779" y="5873923"/>
            <a:ext cx="320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a:t>3 well-separated clusters</a:t>
            </a:r>
          </a:p>
        </p:txBody>
      </p:sp>
    </p:spTree>
    <p:extLst>
      <p:ext uri="{BB962C8B-B14F-4D97-AF65-F5344CB8AC3E}">
        <p14:creationId xmlns:p14="http://schemas.microsoft.com/office/powerpoint/2010/main" val="2963658741"/>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646238"/>
            <a:ext cx="8219256" cy="5095130"/>
          </a:xfrm>
        </p:spPr>
        <p:txBody>
          <a:bodyPr/>
          <a:lstStyle/>
          <a:p>
            <a:pPr marL="0" indent="0" algn="ctr">
              <a:buNone/>
            </a:pPr>
            <a:r>
              <a:rPr lang="en-US" sz="2400" dirty="0" smtClean="0"/>
              <a:t> </a:t>
            </a:r>
            <a:r>
              <a:rPr lang="en-US" sz="2400" dirty="0"/>
              <a:t>Center-based </a:t>
            </a:r>
            <a:r>
              <a:rPr lang="en-US" sz="2400" dirty="0" smtClean="0"/>
              <a:t>clusters</a:t>
            </a:r>
            <a:endParaRPr lang="en-US" sz="2400" dirty="0"/>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26</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en-US" sz="4000" b="1" dirty="0" smtClean="0">
                <a:solidFill>
                  <a:srgbClr val="FF0000"/>
                </a:solidFill>
              </a:rPr>
              <a:t>Clustering</a:t>
            </a:r>
            <a:r>
              <a:rPr lang="fa-IR" sz="4000" b="1" dirty="0" smtClean="0">
                <a:solidFill>
                  <a:srgbClr val="FF0000"/>
                </a:solidFill>
              </a:rPr>
              <a:t> یا خوشه بندی (انواع کلاسترها)</a:t>
            </a:r>
            <a:endParaRPr lang="en-US" sz="4000" dirty="0">
              <a:solidFill>
                <a:srgbClr val="FF0000"/>
              </a:solidFill>
            </a:endParaRPr>
          </a:p>
        </p:txBody>
      </p:sp>
      <p:sp>
        <p:nvSpPr>
          <p:cNvPr id="8" name="Oval 4"/>
          <p:cNvSpPr>
            <a:spLocks noChangeAspect="1" noChangeArrowheads="1"/>
          </p:cNvSpPr>
          <p:nvPr/>
        </p:nvSpPr>
        <p:spPr bwMode="auto">
          <a:xfrm>
            <a:off x="1143000" y="4191000"/>
            <a:ext cx="1371600" cy="1371600"/>
          </a:xfrm>
          <a:prstGeom prst="ellipse">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9" name="Oval 5"/>
          <p:cNvSpPr>
            <a:spLocks noChangeAspect="1" noChangeArrowheads="1"/>
          </p:cNvSpPr>
          <p:nvPr/>
        </p:nvSpPr>
        <p:spPr bwMode="auto">
          <a:xfrm>
            <a:off x="2514600" y="4191000"/>
            <a:ext cx="1371600" cy="1371600"/>
          </a:xfrm>
          <a:prstGeom prst="ellipse">
            <a:avLst/>
          </a:prstGeom>
          <a:solidFill>
            <a:srgbClr val="3366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0" name="Oval 6"/>
          <p:cNvSpPr>
            <a:spLocks noChangeAspect="1" noChangeArrowheads="1"/>
          </p:cNvSpPr>
          <p:nvPr/>
        </p:nvSpPr>
        <p:spPr bwMode="auto">
          <a:xfrm>
            <a:off x="5322888" y="4329113"/>
            <a:ext cx="1166812" cy="1100137"/>
          </a:xfrm>
          <a:prstGeom prst="ellipse">
            <a:avLst/>
          </a:prstGeom>
          <a:solidFill>
            <a:srgbClr val="00FF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2" name="Oval 7"/>
          <p:cNvSpPr>
            <a:spLocks noChangeAspect="1" noChangeArrowheads="1"/>
          </p:cNvSpPr>
          <p:nvPr/>
        </p:nvSpPr>
        <p:spPr bwMode="auto">
          <a:xfrm>
            <a:off x="6694488" y="4329113"/>
            <a:ext cx="1166812" cy="1100137"/>
          </a:xfrm>
          <a:prstGeom prst="ellipse">
            <a:avLst/>
          </a:prstGeom>
          <a:solidFill>
            <a:srgbClr val="FFCC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3" name="Text Box 8"/>
          <p:cNvSpPr txBox="1">
            <a:spLocks noChangeArrowheads="1"/>
          </p:cNvSpPr>
          <p:nvPr/>
        </p:nvSpPr>
        <p:spPr bwMode="auto">
          <a:xfrm>
            <a:off x="2971800" y="5791200"/>
            <a:ext cx="320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a:t>4 center-based clusters</a:t>
            </a:r>
          </a:p>
        </p:txBody>
      </p:sp>
    </p:spTree>
    <p:extLst>
      <p:ext uri="{BB962C8B-B14F-4D97-AF65-F5344CB8AC3E}">
        <p14:creationId xmlns:p14="http://schemas.microsoft.com/office/powerpoint/2010/main" val="390815834"/>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646238"/>
            <a:ext cx="8219256" cy="5095130"/>
          </a:xfrm>
        </p:spPr>
        <p:txBody>
          <a:bodyPr/>
          <a:lstStyle/>
          <a:p>
            <a:pPr marL="0" indent="0" algn="ctr">
              <a:buNone/>
            </a:pPr>
            <a:r>
              <a:rPr lang="en-US" sz="2400" dirty="0"/>
              <a:t>Contiguity-Based</a:t>
            </a:r>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27</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en-US" sz="4000" b="1" dirty="0" smtClean="0">
                <a:solidFill>
                  <a:srgbClr val="FF0000"/>
                </a:solidFill>
              </a:rPr>
              <a:t>Clustering</a:t>
            </a:r>
            <a:r>
              <a:rPr lang="fa-IR" sz="4000" b="1" dirty="0" smtClean="0">
                <a:solidFill>
                  <a:srgbClr val="FF0000"/>
                </a:solidFill>
              </a:rPr>
              <a:t> یا خوشه بندی (انواع کلاسترها)</a:t>
            </a:r>
            <a:endParaRPr lang="en-US" sz="4000" dirty="0">
              <a:solidFill>
                <a:srgbClr val="FF0000"/>
              </a:solidFill>
            </a:endParaRPr>
          </a:p>
        </p:txBody>
      </p:sp>
      <p:grpSp>
        <p:nvGrpSpPr>
          <p:cNvPr id="14" name="Group 15"/>
          <p:cNvGrpSpPr>
            <a:grpSpLocks/>
          </p:cNvGrpSpPr>
          <p:nvPr/>
        </p:nvGrpSpPr>
        <p:grpSpPr bwMode="auto">
          <a:xfrm>
            <a:off x="381000" y="3810000"/>
            <a:ext cx="8534400" cy="1219200"/>
            <a:chOff x="950" y="2544"/>
            <a:chExt cx="4106" cy="576"/>
          </a:xfrm>
        </p:grpSpPr>
        <p:sp>
          <p:nvSpPr>
            <p:cNvPr id="15" name="Freeform 4" descr="Large grid"/>
            <p:cNvSpPr>
              <a:spLocks noChangeAspect="1"/>
            </p:cNvSpPr>
            <p:nvPr/>
          </p:nvSpPr>
          <p:spPr bwMode="auto">
            <a:xfrm>
              <a:off x="950" y="2552"/>
              <a:ext cx="267" cy="457"/>
            </a:xfrm>
            <a:custGeom>
              <a:avLst/>
              <a:gdLst>
                <a:gd name="T0" fmla="*/ 432 w 432"/>
                <a:gd name="T1" fmla="*/ 0 h 744"/>
                <a:gd name="T2" fmla="*/ 264 w 432"/>
                <a:gd name="T3" fmla="*/ 12 h 744"/>
                <a:gd name="T4" fmla="*/ 228 w 432"/>
                <a:gd name="T5" fmla="*/ 36 h 744"/>
                <a:gd name="T6" fmla="*/ 168 w 432"/>
                <a:gd name="T7" fmla="*/ 180 h 744"/>
                <a:gd name="T8" fmla="*/ 180 w 432"/>
                <a:gd name="T9" fmla="*/ 324 h 744"/>
                <a:gd name="T10" fmla="*/ 300 w 432"/>
                <a:gd name="T11" fmla="*/ 504 h 744"/>
                <a:gd name="T12" fmla="*/ 300 w 432"/>
                <a:gd name="T13" fmla="*/ 708 h 744"/>
                <a:gd name="T14" fmla="*/ 252 w 432"/>
                <a:gd name="T15" fmla="*/ 720 h 744"/>
                <a:gd name="T16" fmla="*/ 0 w 432"/>
                <a:gd name="T17" fmla="*/ 744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2" h="744">
                  <a:moveTo>
                    <a:pt x="432" y="0"/>
                  </a:moveTo>
                  <a:cubicBezTo>
                    <a:pt x="376" y="4"/>
                    <a:pt x="319" y="2"/>
                    <a:pt x="264" y="12"/>
                  </a:cubicBezTo>
                  <a:cubicBezTo>
                    <a:pt x="250" y="15"/>
                    <a:pt x="236" y="24"/>
                    <a:pt x="228" y="36"/>
                  </a:cubicBezTo>
                  <a:cubicBezTo>
                    <a:pt x="224" y="43"/>
                    <a:pt x="173" y="164"/>
                    <a:pt x="168" y="180"/>
                  </a:cubicBezTo>
                  <a:cubicBezTo>
                    <a:pt x="172" y="228"/>
                    <a:pt x="174" y="276"/>
                    <a:pt x="180" y="324"/>
                  </a:cubicBezTo>
                  <a:cubicBezTo>
                    <a:pt x="190" y="397"/>
                    <a:pt x="262" y="447"/>
                    <a:pt x="300" y="504"/>
                  </a:cubicBezTo>
                  <a:cubicBezTo>
                    <a:pt x="318" y="577"/>
                    <a:pt x="333" y="615"/>
                    <a:pt x="300" y="708"/>
                  </a:cubicBezTo>
                  <a:cubicBezTo>
                    <a:pt x="294" y="724"/>
                    <a:pt x="268" y="717"/>
                    <a:pt x="252" y="720"/>
                  </a:cubicBezTo>
                  <a:cubicBezTo>
                    <a:pt x="169" y="737"/>
                    <a:pt x="84" y="744"/>
                    <a:pt x="0" y="744"/>
                  </a:cubicBezTo>
                </a:path>
              </a:pathLst>
            </a:custGeom>
            <a:noFill/>
            <a:ln w="19050" cap="flat" cmpd="sng">
              <a:solidFill>
                <a:srgbClr val="99CC00"/>
              </a:solidFill>
              <a:prstDash val="lgDashDotDot"/>
              <a:round/>
              <a:headEnd/>
              <a:tailEnd/>
            </a:ln>
            <a:effectLst/>
            <a:extLst>
              <a:ext uri="{909E8E84-426E-40DD-AFC4-6F175D3DCCD1}">
                <a14:hiddenFill xmlns:a14="http://schemas.microsoft.com/office/drawing/2010/main">
                  <a:pattFill prst="lgGrid">
                    <a:fgClr>
                      <a:srgbClr val="000000"/>
                    </a:fgClr>
                    <a:bgClr>
                      <a:srgbClr val="FFFFFF"/>
                    </a:bgClr>
                  </a:patt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6" name="Freeform 5" descr="Large grid"/>
            <p:cNvSpPr>
              <a:spLocks noChangeAspect="1"/>
            </p:cNvSpPr>
            <p:nvPr/>
          </p:nvSpPr>
          <p:spPr bwMode="auto">
            <a:xfrm>
              <a:off x="1061" y="2618"/>
              <a:ext cx="267" cy="459"/>
            </a:xfrm>
            <a:custGeom>
              <a:avLst/>
              <a:gdLst>
                <a:gd name="T0" fmla="*/ 432 w 432"/>
                <a:gd name="T1" fmla="*/ 0 h 744"/>
                <a:gd name="T2" fmla="*/ 264 w 432"/>
                <a:gd name="T3" fmla="*/ 12 h 744"/>
                <a:gd name="T4" fmla="*/ 228 w 432"/>
                <a:gd name="T5" fmla="*/ 36 h 744"/>
                <a:gd name="T6" fmla="*/ 168 w 432"/>
                <a:gd name="T7" fmla="*/ 180 h 744"/>
                <a:gd name="T8" fmla="*/ 180 w 432"/>
                <a:gd name="T9" fmla="*/ 324 h 744"/>
                <a:gd name="T10" fmla="*/ 300 w 432"/>
                <a:gd name="T11" fmla="*/ 504 h 744"/>
                <a:gd name="T12" fmla="*/ 300 w 432"/>
                <a:gd name="T13" fmla="*/ 708 h 744"/>
                <a:gd name="T14" fmla="*/ 252 w 432"/>
                <a:gd name="T15" fmla="*/ 720 h 744"/>
                <a:gd name="T16" fmla="*/ 0 w 432"/>
                <a:gd name="T17" fmla="*/ 744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2" h="744">
                  <a:moveTo>
                    <a:pt x="432" y="0"/>
                  </a:moveTo>
                  <a:cubicBezTo>
                    <a:pt x="376" y="4"/>
                    <a:pt x="319" y="2"/>
                    <a:pt x="264" y="12"/>
                  </a:cubicBezTo>
                  <a:cubicBezTo>
                    <a:pt x="250" y="15"/>
                    <a:pt x="236" y="24"/>
                    <a:pt x="228" y="36"/>
                  </a:cubicBezTo>
                  <a:cubicBezTo>
                    <a:pt x="224" y="43"/>
                    <a:pt x="173" y="164"/>
                    <a:pt x="168" y="180"/>
                  </a:cubicBezTo>
                  <a:cubicBezTo>
                    <a:pt x="172" y="228"/>
                    <a:pt x="174" y="276"/>
                    <a:pt x="180" y="324"/>
                  </a:cubicBezTo>
                  <a:cubicBezTo>
                    <a:pt x="190" y="397"/>
                    <a:pt x="262" y="447"/>
                    <a:pt x="300" y="504"/>
                  </a:cubicBezTo>
                  <a:cubicBezTo>
                    <a:pt x="318" y="577"/>
                    <a:pt x="333" y="615"/>
                    <a:pt x="300" y="708"/>
                  </a:cubicBezTo>
                  <a:cubicBezTo>
                    <a:pt x="294" y="724"/>
                    <a:pt x="268" y="717"/>
                    <a:pt x="252" y="720"/>
                  </a:cubicBezTo>
                  <a:cubicBezTo>
                    <a:pt x="169" y="737"/>
                    <a:pt x="84" y="744"/>
                    <a:pt x="0" y="744"/>
                  </a:cubicBezTo>
                </a:path>
              </a:pathLst>
            </a:custGeom>
            <a:noFill/>
            <a:ln w="19050" cap="rnd" cmpd="sng">
              <a:solidFill>
                <a:srgbClr val="000066"/>
              </a:solidFill>
              <a:prstDash val="sysDot"/>
              <a:round/>
              <a:headEnd/>
              <a:tailEnd/>
            </a:ln>
            <a:effectLst/>
            <a:extLst>
              <a:ext uri="{909E8E84-426E-40DD-AFC4-6F175D3DCCD1}">
                <a14:hiddenFill xmlns:a14="http://schemas.microsoft.com/office/drawing/2010/main">
                  <a:pattFill prst="lgGrid">
                    <a:fgClr>
                      <a:srgbClr val="000000"/>
                    </a:fgClr>
                    <a:bgClr>
                      <a:srgbClr val="FFFFFF"/>
                    </a:bgClr>
                  </a:patt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7" name="Freeform 6" descr="Large grid"/>
            <p:cNvSpPr>
              <a:spLocks noChangeAspect="1"/>
            </p:cNvSpPr>
            <p:nvPr/>
          </p:nvSpPr>
          <p:spPr bwMode="auto">
            <a:xfrm>
              <a:off x="1195" y="2663"/>
              <a:ext cx="267" cy="457"/>
            </a:xfrm>
            <a:custGeom>
              <a:avLst/>
              <a:gdLst>
                <a:gd name="T0" fmla="*/ 432 w 432"/>
                <a:gd name="T1" fmla="*/ 0 h 744"/>
                <a:gd name="T2" fmla="*/ 264 w 432"/>
                <a:gd name="T3" fmla="*/ 12 h 744"/>
                <a:gd name="T4" fmla="*/ 228 w 432"/>
                <a:gd name="T5" fmla="*/ 36 h 744"/>
                <a:gd name="T6" fmla="*/ 168 w 432"/>
                <a:gd name="T7" fmla="*/ 180 h 744"/>
                <a:gd name="T8" fmla="*/ 180 w 432"/>
                <a:gd name="T9" fmla="*/ 324 h 744"/>
                <a:gd name="T10" fmla="*/ 300 w 432"/>
                <a:gd name="T11" fmla="*/ 504 h 744"/>
                <a:gd name="T12" fmla="*/ 300 w 432"/>
                <a:gd name="T13" fmla="*/ 708 h 744"/>
                <a:gd name="T14" fmla="*/ 252 w 432"/>
                <a:gd name="T15" fmla="*/ 720 h 744"/>
                <a:gd name="T16" fmla="*/ 0 w 432"/>
                <a:gd name="T17" fmla="*/ 744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2" h="744">
                  <a:moveTo>
                    <a:pt x="432" y="0"/>
                  </a:moveTo>
                  <a:cubicBezTo>
                    <a:pt x="376" y="4"/>
                    <a:pt x="319" y="2"/>
                    <a:pt x="264" y="12"/>
                  </a:cubicBezTo>
                  <a:cubicBezTo>
                    <a:pt x="250" y="15"/>
                    <a:pt x="236" y="24"/>
                    <a:pt x="228" y="36"/>
                  </a:cubicBezTo>
                  <a:cubicBezTo>
                    <a:pt x="224" y="43"/>
                    <a:pt x="173" y="164"/>
                    <a:pt x="168" y="180"/>
                  </a:cubicBezTo>
                  <a:cubicBezTo>
                    <a:pt x="172" y="228"/>
                    <a:pt x="174" y="276"/>
                    <a:pt x="180" y="324"/>
                  </a:cubicBezTo>
                  <a:cubicBezTo>
                    <a:pt x="190" y="397"/>
                    <a:pt x="262" y="447"/>
                    <a:pt x="300" y="504"/>
                  </a:cubicBezTo>
                  <a:cubicBezTo>
                    <a:pt x="318" y="577"/>
                    <a:pt x="333" y="615"/>
                    <a:pt x="300" y="708"/>
                  </a:cubicBezTo>
                  <a:cubicBezTo>
                    <a:pt x="294" y="724"/>
                    <a:pt x="268" y="717"/>
                    <a:pt x="252" y="720"/>
                  </a:cubicBezTo>
                  <a:cubicBezTo>
                    <a:pt x="169" y="737"/>
                    <a:pt x="84" y="744"/>
                    <a:pt x="0" y="744"/>
                  </a:cubicBezTo>
                </a:path>
              </a:pathLst>
            </a:custGeom>
            <a:noFill/>
            <a:ln w="19050" cap="flat" cmpd="sng">
              <a:solidFill>
                <a:srgbClr val="FF7C80"/>
              </a:solidFill>
              <a:prstDash val="dash"/>
              <a:round/>
              <a:headEnd/>
              <a:tailEnd/>
            </a:ln>
            <a:effectLst/>
            <a:extLst>
              <a:ext uri="{909E8E84-426E-40DD-AFC4-6F175D3DCCD1}">
                <a14:hiddenFill xmlns:a14="http://schemas.microsoft.com/office/drawing/2010/main">
                  <a:pattFill prst="lgGrid">
                    <a:fgClr>
                      <a:srgbClr val="000000"/>
                    </a:fgClr>
                    <a:bgClr>
                      <a:srgbClr val="FFFFFF"/>
                    </a:bgClr>
                  </a:patt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8" name="Oval 7"/>
            <p:cNvSpPr>
              <a:spLocks noChangeAspect="1" noChangeArrowheads="1"/>
            </p:cNvSpPr>
            <p:nvPr/>
          </p:nvSpPr>
          <p:spPr bwMode="auto">
            <a:xfrm>
              <a:off x="2171" y="2750"/>
              <a:ext cx="134" cy="134"/>
            </a:xfrm>
            <a:prstGeom prst="ellipse">
              <a:avLst/>
            </a:prstGeom>
            <a:solidFill>
              <a:srgbClr val="00CC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9" name="AutoShape 8"/>
            <p:cNvSpPr>
              <a:spLocks noChangeAspect="1" noChangeArrowheads="1"/>
            </p:cNvSpPr>
            <p:nvPr/>
          </p:nvSpPr>
          <p:spPr bwMode="auto">
            <a:xfrm rot="-5400000">
              <a:off x="1942" y="2382"/>
              <a:ext cx="525" cy="866"/>
            </a:xfrm>
            <a:custGeom>
              <a:avLst/>
              <a:gdLst>
                <a:gd name="G0" fmla="+- 5892 0 0"/>
                <a:gd name="G1" fmla="+- 9924669 0 0"/>
                <a:gd name="G2" fmla="+- 0 0 9924669"/>
                <a:gd name="T0" fmla="*/ 0 256 1"/>
                <a:gd name="T1" fmla="*/ 180 256 1"/>
                <a:gd name="G3" fmla="+- 9924669 T0 T1"/>
                <a:gd name="T2" fmla="*/ 0 256 1"/>
                <a:gd name="T3" fmla="*/ 90 256 1"/>
                <a:gd name="G4" fmla="+- 9924669 T2 T3"/>
                <a:gd name="G5" fmla="*/ G4 2 1"/>
                <a:gd name="T4" fmla="*/ 90 256 1"/>
                <a:gd name="T5" fmla="*/ 0 256 1"/>
                <a:gd name="G6" fmla="+- 9924669 T4 T5"/>
                <a:gd name="G7" fmla="*/ G6 2 1"/>
                <a:gd name="G8" fmla="abs 992466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892"/>
                <a:gd name="G18" fmla="*/ 5892 1 2"/>
                <a:gd name="G19" fmla="+- G18 5400 0"/>
                <a:gd name="G20" fmla="cos G19 9924669"/>
                <a:gd name="G21" fmla="sin G19 9924669"/>
                <a:gd name="G22" fmla="+- G20 10800 0"/>
                <a:gd name="G23" fmla="+- G21 10800 0"/>
                <a:gd name="G24" fmla="+- 10800 0 G20"/>
                <a:gd name="G25" fmla="+- 5892 10800 0"/>
                <a:gd name="G26" fmla="?: G9 G17 G25"/>
                <a:gd name="G27" fmla="?: G9 0 21600"/>
                <a:gd name="G28" fmla="cos 10800 9924669"/>
                <a:gd name="G29" fmla="sin 10800 9924669"/>
                <a:gd name="G30" fmla="sin 5892 9924669"/>
                <a:gd name="G31" fmla="+- G28 10800 0"/>
                <a:gd name="G32" fmla="+- G29 10800 0"/>
                <a:gd name="G33" fmla="+- G30 10800 0"/>
                <a:gd name="G34" fmla="?: G4 0 G31"/>
                <a:gd name="G35" fmla="?: 9924669 G34 0"/>
                <a:gd name="G36" fmla="?: G6 G35 G31"/>
                <a:gd name="G37" fmla="+- 21600 0 G36"/>
                <a:gd name="G38" fmla="?: G4 0 G33"/>
                <a:gd name="G39" fmla="?: 9924669 G38 G32"/>
                <a:gd name="G40" fmla="?: G6 G39 0"/>
                <a:gd name="G41" fmla="?: G4 G32 21600"/>
                <a:gd name="G42" fmla="?: G6 G41 G33"/>
                <a:gd name="T12" fmla="*/ 10800 w 21600"/>
                <a:gd name="T13" fmla="*/ 0 h 21600"/>
                <a:gd name="T14" fmla="*/ 3469 w 21600"/>
                <a:gd name="T15" fmla="*/ 14790 h 21600"/>
                <a:gd name="T16" fmla="*/ 10800 w 21600"/>
                <a:gd name="T17" fmla="*/ 4908 h 21600"/>
                <a:gd name="T18" fmla="*/ 18131 w 21600"/>
                <a:gd name="T19" fmla="*/ 1479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625" y="13616"/>
                  </a:moveTo>
                  <a:cubicBezTo>
                    <a:pt x="5154" y="12752"/>
                    <a:pt x="4908" y="11784"/>
                    <a:pt x="4908" y="10800"/>
                  </a:cubicBezTo>
                  <a:cubicBezTo>
                    <a:pt x="4908" y="7545"/>
                    <a:pt x="7545" y="4908"/>
                    <a:pt x="10800" y="4908"/>
                  </a:cubicBezTo>
                  <a:cubicBezTo>
                    <a:pt x="14054" y="4908"/>
                    <a:pt x="16692" y="7545"/>
                    <a:pt x="16692" y="10800"/>
                  </a:cubicBezTo>
                  <a:cubicBezTo>
                    <a:pt x="16692" y="11784"/>
                    <a:pt x="16445" y="12752"/>
                    <a:pt x="15974" y="13616"/>
                  </a:cubicBezTo>
                  <a:lnTo>
                    <a:pt x="20285" y="15963"/>
                  </a:lnTo>
                  <a:cubicBezTo>
                    <a:pt x="21148" y="14379"/>
                    <a:pt x="21600" y="12603"/>
                    <a:pt x="21600" y="10800"/>
                  </a:cubicBezTo>
                  <a:cubicBezTo>
                    <a:pt x="21600" y="4835"/>
                    <a:pt x="16764" y="0"/>
                    <a:pt x="10800" y="0"/>
                  </a:cubicBezTo>
                  <a:cubicBezTo>
                    <a:pt x="4835" y="0"/>
                    <a:pt x="0" y="4835"/>
                    <a:pt x="0" y="10800"/>
                  </a:cubicBezTo>
                  <a:cubicBezTo>
                    <a:pt x="-1" y="12603"/>
                    <a:pt x="451" y="14379"/>
                    <a:pt x="1314" y="15963"/>
                  </a:cubicBez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0" name="Oval 9"/>
            <p:cNvSpPr>
              <a:spLocks noChangeAspect="1" noChangeArrowheads="1"/>
            </p:cNvSpPr>
            <p:nvPr/>
          </p:nvSpPr>
          <p:spPr bwMode="auto">
            <a:xfrm>
              <a:off x="2504" y="2750"/>
              <a:ext cx="134" cy="134"/>
            </a:xfrm>
            <a:prstGeom prst="ellipse">
              <a:avLst/>
            </a:prstGeom>
            <a:solidFill>
              <a:srgbClr val="00CC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1" name="Line 10"/>
            <p:cNvSpPr>
              <a:spLocks noChangeAspect="1" noChangeShapeType="1"/>
            </p:cNvSpPr>
            <p:nvPr/>
          </p:nvSpPr>
          <p:spPr bwMode="auto">
            <a:xfrm>
              <a:off x="2305" y="2818"/>
              <a:ext cx="199" cy="0"/>
            </a:xfrm>
            <a:prstGeom prst="line">
              <a:avLst/>
            </a:prstGeom>
            <a:noFill/>
            <a:ln w="19050">
              <a:solidFill>
                <a:srgbClr val="00CC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2" name="Oval 11"/>
            <p:cNvSpPr>
              <a:spLocks noChangeAspect="1" noChangeArrowheads="1"/>
            </p:cNvSpPr>
            <p:nvPr/>
          </p:nvSpPr>
          <p:spPr bwMode="auto">
            <a:xfrm>
              <a:off x="4236" y="2633"/>
              <a:ext cx="376" cy="355"/>
            </a:xfrm>
            <a:prstGeom prst="ellipse">
              <a:avLst/>
            </a:prstGeom>
            <a:solidFill>
              <a:srgbClr val="00FF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3" name="Oval 12"/>
            <p:cNvSpPr>
              <a:spLocks noChangeAspect="1" noChangeArrowheads="1"/>
            </p:cNvSpPr>
            <p:nvPr/>
          </p:nvSpPr>
          <p:spPr bwMode="auto">
            <a:xfrm>
              <a:off x="4680" y="2633"/>
              <a:ext cx="376" cy="355"/>
            </a:xfrm>
            <a:prstGeom prst="ellipse">
              <a:avLst/>
            </a:prstGeom>
            <a:solidFill>
              <a:srgbClr val="FFCC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4" name="Oval 13"/>
            <p:cNvSpPr>
              <a:spLocks noChangeAspect="1" noChangeArrowheads="1"/>
            </p:cNvSpPr>
            <p:nvPr/>
          </p:nvSpPr>
          <p:spPr bwMode="auto">
            <a:xfrm>
              <a:off x="2992" y="2544"/>
              <a:ext cx="444" cy="444"/>
            </a:xfrm>
            <a:prstGeom prst="ellipse">
              <a:avLst/>
            </a:prstGeom>
            <a:solidFill>
              <a:srgbClr val="3366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5" name="Oval 14"/>
            <p:cNvSpPr>
              <a:spLocks noChangeAspect="1" noChangeArrowheads="1"/>
            </p:cNvSpPr>
            <p:nvPr/>
          </p:nvSpPr>
          <p:spPr bwMode="auto">
            <a:xfrm>
              <a:off x="3391" y="2544"/>
              <a:ext cx="444" cy="444"/>
            </a:xfrm>
            <a:prstGeom prst="ellipse">
              <a:avLst/>
            </a:prstGeom>
            <a:solidFill>
              <a:srgbClr val="3366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26" name="Text Box 16"/>
          <p:cNvSpPr txBox="1">
            <a:spLocks noChangeArrowheads="1"/>
          </p:cNvSpPr>
          <p:nvPr/>
        </p:nvSpPr>
        <p:spPr bwMode="auto">
          <a:xfrm>
            <a:off x="2971800" y="5791200"/>
            <a:ext cx="320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a:t>8 contiguous clusters</a:t>
            </a:r>
          </a:p>
        </p:txBody>
      </p:sp>
    </p:spTree>
    <p:extLst>
      <p:ext uri="{BB962C8B-B14F-4D97-AF65-F5344CB8AC3E}">
        <p14:creationId xmlns:p14="http://schemas.microsoft.com/office/powerpoint/2010/main" val="2444475493"/>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646238"/>
            <a:ext cx="8219256" cy="5095130"/>
          </a:xfrm>
        </p:spPr>
        <p:txBody>
          <a:bodyPr/>
          <a:lstStyle/>
          <a:p>
            <a:pPr marL="0" indent="0" algn="ctr">
              <a:buNone/>
            </a:pPr>
            <a:r>
              <a:rPr lang="en-US" sz="2400" dirty="0"/>
              <a:t>Density-Based</a:t>
            </a:r>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28</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en-US" sz="4000" b="1" dirty="0" smtClean="0">
                <a:solidFill>
                  <a:srgbClr val="FF0000"/>
                </a:solidFill>
              </a:rPr>
              <a:t>Clustering</a:t>
            </a:r>
            <a:r>
              <a:rPr lang="fa-IR" sz="4000" b="1" dirty="0" smtClean="0">
                <a:solidFill>
                  <a:srgbClr val="FF0000"/>
                </a:solidFill>
              </a:rPr>
              <a:t> یا خوشه بندی (انواع کلاسترها)</a:t>
            </a:r>
            <a:endParaRPr lang="en-US" sz="4000" dirty="0">
              <a:solidFill>
                <a:srgbClr val="FF0000"/>
              </a:solidFill>
            </a:endParaRPr>
          </a:p>
        </p:txBody>
      </p:sp>
      <p:grpSp>
        <p:nvGrpSpPr>
          <p:cNvPr id="27" name="Group 12"/>
          <p:cNvGrpSpPr>
            <a:grpSpLocks/>
          </p:cNvGrpSpPr>
          <p:nvPr/>
        </p:nvGrpSpPr>
        <p:grpSpPr bwMode="auto">
          <a:xfrm>
            <a:off x="304800" y="3657600"/>
            <a:ext cx="8610600" cy="1676400"/>
            <a:chOff x="1056" y="3072"/>
            <a:chExt cx="3840" cy="720"/>
          </a:xfrm>
        </p:grpSpPr>
        <p:sp>
          <p:nvSpPr>
            <p:cNvPr id="28" name="Rectangle 2"/>
            <p:cNvSpPr>
              <a:spLocks noChangeArrowheads="1"/>
            </p:cNvSpPr>
            <p:nvPr/>
          </p:nvSpPr>
          <p:spPr bwMode="auto">
            <a:xfrm>
              <a:off x="1056" y="3072"/>
              <a:ext cx="3840" cy="720"/>
            </a:xfrm>
            <a:prstGeom prst="rect">
              <a:avLst/>
            </a:prstGeom>
            <a:pattFill prst="pct10">
              <a:fgClr>
                <a:schemeClr val="tx1"/>
              </a:fgClr>
              <a:bgClr>
                <a:srgbClr val="FFFFFF"/>
              </a:bgClr>
            </a:patt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 name="Oval 5"/>
            <p:cNvSpPr>
              <a:spLocks noChangeAspect="1" noChangeArrowheads="1"/>
            </p:cNvSpPr>
            <p:nvPr/>
          </p:nvSpPr>
          <p:spPr bwMode="auto">
            <a:xfrm>
              <a:off x="1599" y="3374"/>
              <a:ext cx="134" cy="134"/>
            </a:xfrm>
            <a:prstGeom prst="ellipse">
              <a:avLst/>
            </a:prstGeom>
            <a:solidFill>
              <a:srgbClr val="33339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 name="AutoShape 6"/>
            <p:cNvSpPr>
              <a:spLocks noChangeAspect="1" noChangeArrowheads="1"/>
            </p:cNvSpPr>
            <p:nvPr/>
          </p:nvSpPr>
          <p:spPr bwMode="auto">
            <a:xfrm rot="-5400000">
              <a:off x="1370" y="3006"/>
              <a:ext cx="525" cy="866"/>
            </a:xfrm>
            <a:custGeom>
              <a:avLst/>
              <a:gdLst>
                <a:gd name="G0" fmla="+- 5892 0 0"/>
                <a:gd name="G1" fmla="+- 9924669 0 0"/>
                <a:gd name="G2" fmla="+- 0 0 9924669"/>
                <a:gd name="T0" fmla="*/ 0 256 1"/>
                <a:gd name="T1" fmla="*/ 180 256 1"/>
                <a:gd name="G3" fmla="+- 9924669 T0 T1"/>
                <a:gd name="T2" fmla="*/ 0 256 1"/>
                <a:gd name="T3" fmla="*/ 90 256 1"/>
                <a:gd name="G4" fmla="+- 9924669 T2 T3"/>
                <a:gd name="G5" fmla="*/ G4 2 1"/>
                <a:gd name="T4" fmla="*/ 90 256 1"/>
                <a:gd name="T5" fmla="*/ 0 256 1"/>
                <a:gd name="G6" fmla="+- 9924669 T4 T5"/>
                <a:gd name="G7" fmla="*/ G6 2 1"/>
                <a:gd name="G8" fmla="abs 992466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892"/>
                <a:gd name="G18" fmla="*/ 5892 1 2"/>
                <a:gd name="G19" fmla="+- G18 5400 0"/>
                <a:gd name="G20" fmla="cos G19 9924669"/>
                <a:gd name="G21" fmla="sin G19 9924669"/>
                <a:gd name="G22" fmla="+- G20 10800 0"/>
                <a:gd name="G23" fmla="+- G21 10800 0"/>
                <a:gd name="G24" fmla="+- 10800 0 G20"/>
                <a:gd name="G25" fmla="+- 5892 10800 0"/>
                <a:gd name="G26" fmla="?: G9 G17 G25"/>
                <a:gd name="G27" fmla="?: G9 0 21600"/>
                <a:gd name="G28" fmla="cos 10800 9924669"/>
                <a:gd name="G29" fmla="sin 10800 9924669"/>
                <a:gd name="G30" fmla="sin 5892 9924669"/>
                <a:gd name="G31" fmla="+- G28 10800 0"/>
                <a:gd name="G32" fmla="+- G29 10800 0"/>
                <a:gd name="G33" fmla="+- G30 10800 0"/>
                <a:gd name="G34" fmla="?: G4 0 G31"/>
                <a:gd name="G35" fmla="?: 9924669 G34 0"/>
                <a:gd name="G36" fmla="?: G6 G35 G31"/>
                <a:gd name="G37" fmla="+- 21600 0 G36"/>
                <a:gd name="G38" fmla="?: G4 0 G33"/>
                <a:gd name="G39" fmla="?: 9924669 G38 G32"/>
                <a:gd name="G40" fmla="?: G6 G39 0"/>
                <a:gd name="G41" fmla="?: G4 G32 21600"/>
                <a:gd name="G42" fmla="?: G6 G41 G33"/>
                <a:gd name="T12" fmla="*/ 10800 w 21600"/>
                <a:gd name="T13" fmla="*/ 0 h 21600"/>
                <a:gd name="T14" fmla="*/ 3469 w 21600"/>
                <a:gd name="T15" fmla="*/ 14790 h 21600"/>
                <a:gd name="T16" fmla="*/ 10800 w 21600"/>
                <a:gd name="T17" fmla="*/ 4908 h 21600"/>
                <a:gd name="T18" fmla="*/ 18131 w 21600"/>
                <a:gd name="T19" fmla="*/ 1479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625" y="13616"/>
                  </a:moveTo>
                  <a:cubicBezTo>
                    <a:pt x="5154" y="12752"/>
                    <a:pt x="4908" y="11784"/>
                    <a:pt x="4908" y="10800"/>
                  </a:cubicBezTo>
                  <a:cubicBezTo>
                    <a:pt x="4908" y="7545"/>
                    <a:pt x="7545" y="4908"/>
                    <a:pt x="10800" y="4908"/>
                  </a:cubicBezTo>
                  <a:cubicBezTo>
                    <a:pt x="14054" y="4908"/>
                    <a:pt x="16692" y="7545"/>
                    <a:pt x="16692" y="10800"/>
                  </a:cubicBezTo>
                  <a:cubicBezTo>
                    <a:pt x="16692" y="11784"/>
                    <a:pt x="16445" y="12752"/>
                    <a:pt x="15974" y="13616"/>
                  </a:cubicBezTo>
                  <a:lnTo>
                    <a:pt x="20285" y="15963"/>
                  </a:lnTo>
                  <a:cubicBezTo>
                    <a:pt x="21148" y="14379"/>
                    <a:pt x="21600" y="12603"/>
                    <a:pt x="21600" y="10800"/>
                  </a:cubicBezTo>
                  <a:cubicBezTo>
                    <a:pt x="21600" y="4835"/>
                    <a:pt x="16764" y="0"/>
                    <a:pt x="10800" y="0"/>
                  </a:cubicBezTo>
                  <a:cubicBezTo>
                    <a:pt x="4835" y="0"/>
                    <a:pt x="0" y="4835"/>
                    <a:pt x="0" y="10800"/>
                  </a:cubicBezTo>
                  <a:cubicBezTo>
                    <a:pt x="-1" y="12603"/>
                    <a:pt x="451" y="14379"/>
                    <a:pt x="1314" y="15963"/>
                  </a:cubicBez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 name="Oval 7"/>
            <p:cNvSpPr>
              <a:spLocks noChangeAspect="1" noChangeArrowheads="1"/>
            </p:cNvSpPr>
            <p:nvPr/>
          </p:nvSpPr>
          <p:spPr bwMode="auto">
            <a:xfrm>
              <a:off x="1932" y="3374"/>
              <a:ext cx="134" cy="134"/>
            </a:xfrm>
            <a:prstGeom prst="ellipse">
              <a:avLst/>
            </a:prstGeom>
            <a:solidFill>
              <a:srgbClr val="00CC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 name="Oval 8"/>
            <p:cNvSpPr>
              <a:spLocks noChangeAspect="1" noChangeArrowheads="1"/>
            </p:cNvSpPr>
            <p:nvPr/>
          </p:nvSpPr>
          <p:spPr bwMode="auto">
            <a:xfrm>
              <a:off x="3664" y="3257"/>
              <a:ext cx="376" cy="355"/>
            </a:xfrm>
            <a:prstGeom prst="ellipse">
              <a:avLst/>
            </a:prstGeom>
            <a:solidFill>
              <a:srgbClr val="00FF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3" name="Oval 9"/>
            <p:cNvSpPr>
              <a:spLocks noChangeAspect="1" noChangeArrowheads="1"/>
            </p:cNvSpPr>
            <p:nvPr/>
          </p:nvSpPr>
          <p:spPr bwMode="auto">
            <a:xfrm>
              <a:off x="4108" y="3257"/>
              <a:ext cx="376" cy="355"/>
            </a:xfrm>
            <a:prstGeom prst="ellipse">
              <a:avLst/>
            </a:prstGeom>
            <a:solidFill>
              <a:srgbClr val="FFCC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 name="Oval 10"/>
            <p:cNvSpPr>
              <a:spLocks noChangeAspect="1" noChangeArrowheads="1"/>
            </p:cNvSpPr>
            <p:nvPr/>
          </p:nvSpPr>
          <p:spPr bwMode="auto">
            <a:xfrm>
              <a:off x="2420" y="3168"/>
              <a:ext cx="444" cy="444"/>
            </a:xfrm>
            <a:prstGeom prst="ellipse">
              <a:avLst/>
            </a:prstGeom>
            <a:solidFill>
              <a:srgbClr val="3366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5" name="Oval 11"/>
            <p:cNvSpPr>
              <a:spLocks noChangeAspect="1" noChangeArrowheads="1"/>
            </p:cNvSpPr>
            <p:nvPr/>
          </p:nvSpPr>
          <p:spPr bwMode="auto">
            <a:xfrm>
              <a:off x="2819" y="3168"/>
              <a:ext cx="444" cy="444"/>
            </a:xfrm>
            <a:prstGeom prst="ellipse">
              <a:avLst/>
            </a:prstGeom>
            <a:solidFill>
              <a:srgbClr val="3366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36" name="Text Box 13"/>
          <p:cNvSpPr txBox="1">
            <a:spLocks noChangeArrowheads="1"/>
          </p:cNvSpPr>
          <p:nvPr/>
        </p:nvSpPr>
        <p:spPr bwMode="auto">
          <a:xfrm>
            <a:off x="2971800" y="5791200"/>
            <a:ext cx="320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a:t>6 density-based clusters</a:t>
            </a:r>
          </a:p>
        </p:txBody>
      </p:sp>
    </p:spTree>
    <p:extLst>
      <p:ext uri="{BB962C8B-B14F-4D97-AF65-F5344CB8AC3E}">
        <p14:creationId xmlns:p14="http://schemas.microsoft.com/office/powerpoint/2010/main" val="2062776592"/>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646238"/>
            <a:ext cx="8219256" cy="5095130"/>
          </a:xfrm>
        </p:spPr>
        <p:txBody>
          <a:bodyPr/>
          <a:lstStyle/>
          <a:p>
            <a:pPr marL="0" indent="0" algn="ctr">
              <a:buNone/>
            </a:pPr>
            <a:r>
              <a:rPr lang="en-US" sz="2400" dirty="0"/>
              <a:t>Conceptual Clusters</a:t>
            </a:r>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29</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en-US" sz="4000" b="1" dirty="0" smtClean="0">
                <a:solidFill>
                  <a:srgbClr val="FF0000"/>
                </a:solidFill>
              </a:rPr>
              <a:t>Clustering</a:t>
            </a:r>
            <a:r>
              <a:rPr lang="fa-IR" sz="4000" b="1" dirty="0" smtClean="0">
                <a:solidFill>
                  <a:srgbClr val="FF0000"/>
                </a:solidFill>
              </a:rPr>
              <a:t> یا خوشه بندی (انواع کلاسترها)</a:t>
            </a:r>
            <a:endParaRPr lang="en-US" sz="4000" dirty="0">
              <a:solidFill>
                <a:srgbClr val="FF0000"/>
              </a:solidFill>
            </a:endParaRPr>
          </a:p>
        </p:txBody>
      </p:sp>
      <p:sp>
        <p:nvSpPr>
          <p:cNvPr id="16" name="Text Box 13"/>
          <p:cNvSpPr txBox="1">
            <a:spLocks noChangeArrowheads="1"/>
          </p:cNvSpPr>
          <p:nvPr/>
        </p:nvSpPr>
        <p:spPr bwMode="auto">
          <a:xfrm>
            <a:off x="2971800" y="5791200"/>
            <a:ext cx="320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a:t>2 Overlapping Circles</a:t>
            </a:r>
          </a:p>
        </p:txBody>
      </p:sp>
      <p:sp>
        <p:nvSpPr>
          <p:cNvPr id="17" name="AutoShape 15"/>
          <p:cNvSpPr>
            <a:spLocks noChangeArrowheads="1"/>
          </p:cNvSpPr>
          <p:nvPr/>
        </p:nvSpPr>
        <p:spPr bwMode="auto">
          <a:xfrm>
            <a:off x="2819400" y="2819400"/>
            <a:ext cx="2286000" cy="2057400"/>
          </a:xfrm>
          <a:custGeom>
            <a:avLst/>
            <a:gdLst>
              <a:gd name="G0" fmla="+- 3030 0 0"/>
              <a:gd name="G1" fmla="+- 21600 0 3030"/>
              <a:gd name="G2" fmla="+- 21600 0 303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30" y="10800"/>
                </a:moveTo>
                <a:cubicBezTo>
                  <a:pt x="3030" y="15091"/>
                  <a:pt x="6509" y="18570"/>
                  <a:pt x="10800" y="18570"/>
                </a:cubicBezTo>
                <a:cubicBezTo>
                  <a:pt x="15091" y="18570"/>
                  <a:pt x="18570" y="15091"/>
                  <a:pt x="18570" y="10800"/>
                </a:cubicBezTo>
                <a:cubicBezTo>
                  <a:pt x="18570" y="6509"/>
                  <a:pt x="15091" y="3030"/>
                  <a:pt x="10800" y="3030"/>
                </a:cubicBezTo>
                <a:cubicBezTo>
                  <a:pt x="6509" y="3030"/>
                  <a:pt x="3030" y="6509"/>
                  <a:pt x="3030" y="10800"/>
                </a:cubicBezTo>
                <a:close/>
              </a:path>
            </a:pathLst>
          </a:cu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 name="AutoShape 16"/>
          <p:cNvSpPr>
            <a:spLocks noChangeArrowheads="1"/>
          </p:cNvSpPr>
          <p:nvPr/>
        </p:nvSpPr>
        <p:spPr bwMode="auto">
          <a:xfrm>
            <a:off x="3886200" y="2819400"/>
            <a:ext cx="2286000" cy="2057400"/>
          </a:xfrm>
          <a:custGeom>
            <a:avLst/>
            <a:gdLst>
              <a:gd name="G0" fmla="+- 3030 0 0"/>
              <a:gd name="G1" fmla="+- 21600 0 3030"/>
              <a:gd name="G2" fmla="+- 21600 0 303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30" y="10800"/>
                </a:moveTo>
                <a:cubicBezTo>
                  <a:pt x="3030" y="15091"/>
                  <a:pt x="6509" y="18570"/>
                  <a:pt x="10800" y="18570"/>
                </a:cubicBezTo>
                <a:cubicBezTo>
                  <a:pt x="15091" y="18570"/>
                  <a:pt x="18570" y="15091"/>
                  <a:pt x="18570" y="10800"/>
                </a:cubicBezTo>
                <a:cubicBezTo>
                  <a:pt x="18570" y="6509"/>
                  <a:pt x="15091" y="3030"/>
                  <a:pt x="10800" y="3030"/>
                </a:cubicBezTo>
                <a:cubicBezTo>
                  <a:pt x="6509" y="3030"/>
                  <a:pt x="3030" y="6509"/>
                  <a:pt x="3030" y="10800"/>
                </a:cubicBezTo>
                <a:close/>
              </a:path>
            </a:pathLst>
          </a:cu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555138394"/>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646238"/>
            <a:ext cx="8229600" cy="4951114"/>
          </a:xfrm>
        </p:spPr>
        <p:txBody>
          <a:bodyPr/>
          <a:lstStyle/>
          <a:p>
            <a:pPr eaLnBrk="1" hangingPunct="1">
              <a:buNone/>
            </a:pPr>
            <a:r>
              <a:rPr lang="fa-IR" sz="2400" b="1" u="sng" dirty="0" smtClean="0"/>
              <a:t>دو تعریف اصلی وجود دارد: </a:t>
            </a:r>
          </a:p>
          <a:p>
            <a:pPr eaLnBrk="1" hangingPunct="1">
              <a:buNone/>
            </a:pPr>
            <a:endParaRPr lang="fa-IR" sz="2400" b="1" dirty="0" smtClean="0"/>
          </a:p>
          <a:p>
            <a:pPr eaLnBrk="1" hangingPunct="1">
              <a:buNone/>
            </a:pPr>
            <a:endParaRPr lang="fa-IR" sz="2400" dirty="0" smtClean="0"/>
          </a:p>
          <a:p>
            <a:pPr eaLnBrk="1" hangingPunct="1">
              <a:buNone/>
            </a:pPr>
            <a:endParaRPr lang="fa-IR" dirty="0" smtClean="0"/>
          </a:p>
          <a:p>
            <a:pPr eaLnBrk="1" hangingPunct="1">
              <a:buFont typeface="Wingdings 2" pitchFamily="18" charset="2"/>
              <a:buNone/>
            </a:pPr>
            <a:r>
              <a:rPr lang="en-US" dirty="0" smtClean="0"/>
              <a:t/>
            </a:r>
            <a:br>
              <a:rPr lang="en-US" dirty="0" smtClean="0"/>
            </a:br>
            <a:endParaRPr lang="en-US" dirty="0" smtClean="0"/>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3</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fa-IR" sz="4000" b="1" dirty="0" smtClean="0">
                <a:solidFill>
                  <a:srgbClr val="FF0000"/>
                </a:solidFill>
              </a:rPr>
              <a:t>داده کاوی </a:t>
            </a:r>
            <a:r>
              <a:rPr lang="fa-IR" sz="4000" b="1" dirty="0">
                <a:solidFill>
                  <a:srgbClr val="FF0000"/>
                </a:solidFill>
              </a:rPr>
              <a:t>چیست؟</a:t>
            </a:r>
            <a:endParaRPr lang="en-US" sz="4000" dirty="0">
              <a:solidFill>
                <a:srgbClr val="FF0000"/>
              </a:solidFill>
            </a:endParaRPr>
          </a:p>
        </p:txBody>
      </p:sp>
      <p:sp>
        <p:nvSpPr>
          <p:cNvPr id="8" name="Rectangle 7"/>
          <p:cNvSpPr/>
          <p:nvPr/>
        </p:nvSpPr>
        <p:spPr>
          <a:xfrm>
            <a:off x="1691680" y="3212976"/>
            <a:ext cx="5544616" cy="500066"/>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200" dirty="0" smtClean="0"/>
              <a:t>کشف اطلاعات </a:t>
            </a:r>
            <a:r>
              <a:rPr lang="fa-IR" sz="2200" dirty="0" smtClean="0">
                <a:solidFill>
                  <a:srgbClr val="FF0000"/>
                </a:solidFill>
              </a:rPr>
              <a:t>ناشناخته</a:t>
            </a:r>
            <a:r>
              <a:rPr lang="fa-IR" sz="2200" dirty="0" smtClean="0"/>
              <a:t> و </a:t>
            </a:r>
            <a:r>
              <a:rPr lang="fa-IR" sz="2200" dirty="0" smtClean="0">
                <a:solidFill>
                  <a:srgbClr val="FF0000"/>
                </a:solidFill>
              </a:rPr>
              <a:t>مفید</a:t>
            </a:r>
            <a:r>
              <a:rPr lang="fa-IR" sz="2200" dirty="0" smtClean="0"/>
              <a:t> از داده های خام</a:t>
            </a:r>
            <a:endParaRPr lang="fa-IR" sz="2200" dirty="0"/>
          </a:p>
        </p:txBody>
      </p:sp>
      <p:sp>
        <p:nvSpPr>
          <p:cNvPr id="10" name="Rectangle 9"/>
          <p:cNvSpPr/>
          <p:nvPr/>
        </p:nvSpPr>
        <p:spPr>
          <a:xfrm>
            <a:off x="971600" y="4365104"/>
            <a:ext cx="6623542" cy="716090"/>
          </a:xfrm>
          <a:prstGeom prst="rect">
            <a:avLst/>
          </a:prstGeom>
        </p:spPr>
        <p:style>
          <a:lnRef idx="2">
            <a:schemeClr val="accent4"/>
          </a:lnRef>
          <a:fillRef idx="1">
            <a:schemeClr val="lt1"/>
          </a:fillRef>
          <a:effectRef idx="0">
            <a:schemeClr val="accent4"/>
          </a:effectRef>
          <a:fontRef idx="minor">
            <a:schemeClr val="dk1"/>
          </a:fontRef>
        </p:style>
        <p:txBody>
          <a:bodyPr rtlCol="1" anchor="ctr"/>
          <a:lstStyle/>
          <a:p>
            <a:pPr algn="ctr"/>
            <a:r>
              <a:rPr lang="fa-IR" sz="2000" dirty="0" smtClean="0"/>
              <a:t>کشف و تحلیل حجم زیادی از داده ها توسط ابزارهای اتوماتیک یا نیمه اتوماتیک برای </a:t>
            </a:r>
            <a:r>
              <a:rPr lang="fa-IR" sz="2000" dirty="0" smtClean="0">
                <a:solidFill>
                  <a:srgbClr val="FF0000"/>
                </a:solidFill>
              </a:rPr>
              <a:t>کشف الگوهای مفید </a:t>
            </a:r>
            <a:r>
              <a:rPr lang="fa-IR" sz="2000" dirty="0" smtClean="0"/>
              <a:t>و معنی دار داده</a:t>
            </a:r>
            <a:endParaRPr lang="fa-IR" sz="2000" dirty="0"/>
          </a:p>
        </p:txBody>
      </p:sp>
      <p:sp>
        <p:nvSpPr>
          <p:cNvPr id="13" name="Rectangle 12"/>
          <p:cNvSpPr/>
          <p:nvPr/>
        </p:nvSpPr>
        <p:spPr>
          <a:xfrm>
            <a:off x="1043608" y="5661248"/>
            <a:ext cx="6623542" cy="716090"/>
          </a:xfrm>
          <a:prstGeom prst="rect">
            <a:avLst/>
          </a:prstGeom>
        </p:spPr>
        <p:style>
          <a:lnRef idx="2">
            <a:schemeClr val="accent3"/>
          </a:lnRef>
          <a:fillRef idx="1">
            <a:schemeClr val="lt1"/>
          </a:fillRef>
          <a:effectRef idx="0">
            <a:schemeClr val="accent3"/>
          </a:effectRef>
          <a:fontRef idx="minor">
            <a:schemeClr val="dk1"/>
          </a:fontRef>
        </p:style>
        <p:txBody>
          <a:bodyPr rtlCol="1" anchor="ctr"/>
          <a:lstStyle/>
          <a:p>
            <a:pPr algn="ctr"/>
            <a:r>
              <a:rPr lang="fa-IR" sz="2000" dirty="0" smtClean="0"/>
              <a:t>کشف دانش از پایگاه داده ها</a:t>
            </a:r>
            <a:endParaRPr lang="en-US" sz="2000" dirty="0" smtClean="0"/>
          </a:p>
          <a:p>
            <a:pPr algn="ctr"/>
            <a:r>
              <a:rPr lang="en-US" sz="2000" dirty="0" smtClean="0"/>
              <a:t>Knowledge </a:t>
            </a:r>
            <a:r>
              <a:rPr lang="en-US" sz="2000" dirty="0"/>
              <a:t>Discovery in Databases (</a:t>
            </a:r>
            <a:r>
              <a:rPr lang="en-US" sz="2000" dirty="0" smtClean="0"/>
              <a:t>KDD</a:t>
            </a:r>
            <a:r>
              <a:rPr lang="en-US" sz="2000" dirty="0"/>
              <a:t>)</a:t>
            </a:r>
            <a:endParaRPr lang="fa-IR" sz="2000" dirty="0"/>
          </a:p>
        </p:txBody>
      </p:sp>
    </p:spTree>
    <p:extLst>
      <p:ext uri="{BB962C8B-B14F-4D97-AF65-F5344CB8AC3E}">
        <p14:creationId xmlns:p14="http://schemas.microsoft.com/office/powerpoint/2010/main" val="898666766"/>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52992" y="2564904"/>
            <a:ext cx="4027708" cy="500066"/>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en-US" sz="2000" dirty="0"/>
              <a:t>K-means and its variants</a:t>
            </a:r>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30</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en-US" sz="4000" b="1" dirty="0">
                <a:solidFill>
                  <a:srgbClr val="FF0000"/>
                </a:solidFill>
              </a:rPr>
              <a:t>Clustering</a:t>
            </a:r>
            <a:r>
              <a:rPr lang="fa-IR" sz="4000" b="1" dirty="0">
                <a:solidFill>
                  <a:srgbClr val="FF0000"/>
                </a:solidFill>
              </a:rPr>
              <a:t> یا خوشه بندی</a:t>
            </a:r>
            <a:endParaRPr lang="en-US" sz="4000" dirty="0">
              <a:solidFill>
                <a:srgbClr val="FF0000"/>
              </a:solidFill>
            </a:endParaRPr>
          </a:p>
        </p:txBody>
      </p:sp>
      <p:sp>
        <p:nvSpPr>
          <p:cNvPr id="8" name="Rectangle 7"/>
          <p:cNvSpPr/>
          <p:nvPr/>
        </p:nvSpPr>
        <p:spPr>
          <a:xfrm>
            <a:off x="3049398" y="3645024"/>
            <a:ext cx="4059845" cy="500066"/>
          </a:xfrm>
          <a:prstGeom prst="rect">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en-US" sz="2000" dirty="0"/>
              <a:t>Hierarchical clustering</a:t>
            </a:r>
          </a:p>
        </p:txBody>
      </p:sp>
      <p:sp>
        <p:nvSpPr>
          <p:cNvPr id="9" name="Rectangle 8"/>
          <p:cNvSpPr/>
          <p:nvPr/>
        </p:nvSpPr>
        <p:spPr>
          <a:xfrm>
            <a:off x="3059832" y="4653136"/>
            <a:ext cx="4059845" cy="500066"/>
          </a:xfrm>
          <a:prstGeom prst="rect">
            <a:avLst/>
          </a:prstGeom>
        </p:spPr>
        <p:style>
          <a:lnRef idx="2">
            <a:schemeClr val="accent4"/>
          </a:lnRef>
          <a:fillRef idx="1">
            <a:schemeClr val="lt1"/>
          </a:fillRef>
          <a:effectRef idx="0">
            <a:schemeClr val="accent4"/>
          </a:effectRef>
          <a:fontRef idx="minor">
            <a:schemeClr val="dk1"/>
          </a:fontRef>
        </p:style>
        <p:txBody>
          <a:bodyPr rtlCol="1" anchor="ctr"/>
          <a:lstStyle/>
          <a:p>
            <a:pPr algn="ctr"/>
            <a:r>
              <a:rPr lang="en-US" sz="2000" dirty="0"/>
              <a:t>Density-based clustering</a:t>
            </a:r>
          </a:p>
        </p:txBody>
      </p:sp>
      <p:sp>
        <p:nvSpPr>
          <p:cNvPr id="2" name="Rectangle 1"/>
          <p:cNvSpPr/>
          <p:nvPr/>
        </p:nvSpPr>
        <p:spPr>
          <a:xfrm>
            <a:off x="5436096" y="1556792"/>
            <a:ext cx="3230372" cy="553998"/>
          </a:xfrm>
          <a:prstGeom prst="rect">
            <a:avLst/>
          </a:prstGeom>
        </p:spPr>
        <p:txBody>
          <a:bodyPr wrap="none">
            <a:spAutoFit/>
          </a:bodyPr>
          <a:lstStyle/>
          <a:p>
            <a:r>
              <a:rPr lang="fa-IR" sz="3000" b="1" dirty="0" smtClean="0">
                <a:cs typeface="+mn-cs"/>
              </a:rPr>
              <a:t>الگوریتمهای خوشه بندی</a:t>
            </a:r>
            <a:endParaRPr lang="en-US" sz="3000" dirty="0">
              <a:cs typeface="+mn-cs"/>
            </a:endParaRPr>
          </a:p>
        </p:txBody>
      </p:sp>
    </p:spTree>
    <p:extLst>
      <p:ext uri="{BB962C8B-B14F-4D97-AF65-F5344CB8AC3E}">
        <p14:creationId xmlns:p14="http://schemas.microsoft.com/office/powerpoint/2010/main" val="106893204"/>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646238"/>
            <a:ext cx="8229600" cy="4951114"/>
          </a:xfrm>
        </p:spPr>
        <p:txBody>
          <a:bodyPr/>
          <a:lstStyle/>
          <a:p>
            <a:pPr algn="just" eaLnBrk="1" hangingPunct="1">
              <a:buFont typeface="Wingdings" panose="05000000000000000000" pitchFamily="2" charset="2"/>
              <a:buChar char="ü"/>
            </a:pPr>
            <a:r>
              <a:rPr lang="fa-IR" sz="2400" b="1" dirty="0" smtClean="0"/>
              <a:t>مجموعه ای تراکنش وجود دارد.</a:t>
            </a:r>
          </a:p>
          <a:p>
            <a:pPr algn="just" eaLnBrk="1" hangingPunct="1">
              <a:buFont typeface="Wingdings" panose="05000000000000000000" pitchFamily="2" charset="2"/>
              <a:buChar char="ü"/>
            </a:pPr>
            <a:endParaRPr lang="fa-IR" sz="2400" b="1" dirty="0"/>
          </a:p>
          <a:p>
            <a:pPr algn="just" eaLnBrk="1" hangingPunct="1">
              <a:buFont typeface="Wingdings" panose="05000000000000000000" pitchFamily="2" charset="2"/>
              <a:buChar char="ü"/>
            </a:pPr>
            <a:r>
              <a:rPr lang="fa-IR" sz="2400" b="1" dirty="0" smtClean="0"/>
              <a:t>هر رکورد تراکنش شامل تعداد </a:t>
            </a:r>
            <a:r>
              <a:rPr lang="en-US" sz="2400" b="1" dirty="0" smtClean="0"/>
              <a:t>Item </a:t>
            </a:r>
            <a:r>
              <a:rPr lang="fa-IR" sz="2400" b="1" dirty="0"/>
              <a:t> </a:t>
            </a:r>
            <a:r>
              <a:rPr lang="fa-IR" sz="2400" b="1" dirty="0" smtClean="0"/>
              <a:t>است.</a:t>
            </a:r>
          </a:p>
          <a:p>
            <a:pPr algn="just" eaLnBrk="1" hangingPunct="1">
              <a:buFont typeface="Wingdings" panose="05000000000000000000" pitchFamily="2" charset="2"/>
              <a:buChar char="ü"/>
            </a:pPr>
            <a:endParaRPr lang="fa-IR" sz="2400" b="1" dirty="0"/>
          </a:p>
          <a:p>
            <a:pPr algn="just" eaLnBrk="1" hangingPunct="1">
              <a:buFont typeface="Wingdings" panose="05000000000000000000" pitchFamily="2" charset="2"/>
              <a:buChar char="ü"/>
            </a:pPr>
            <a:r>
              <a:rPr lang="fa-IR" sz="2400" b="1" dirty="0" smtClean="0"/>
              <a:t>به دنبال تولید </a:t>
            </a:r>
            <a:r>
              <a:rPr lang="en-US" sz="2400" b="1" dirty="0" smtClean="0"/>
              <a:t>Rule</a:t>
            </a:r>
            <a:r>
              <a:rPr lang="fa-IR" sz="2400" b="1" dirty="0" smtClean="0"/>
              <a:t>هایی هستیم که پیش بینی وقوع یک </a:t>
            </a:r>
            <a:r>
              <a:rPr lang="en-US" sz="2400" b="1" dirty="0" smtClean="0"/>
              <a:t>Item</a:t>
            </a:r>
            <a:r>
              <a:rPr lang="fa-IR" sz="2400" b="1" dirty="0" smtClean="0"/>
              <a:t> را بر مبنای وقوع سایر </a:t>
            </a:r>
            <a:r>
              <a:rPr lang="en-US" sz="2400" b="1" dirty="0" smtClean="0"/>
              <a:t>Item</a:t>
            </a:r>
            <a:r>
              <a:rPr lang="fa-IR" sz="2400" b="1" dirty="0" smtClean="0"/>
              <a:t> ها انجام می دهد. </a:t>
            </a:r>
            <a:endParaRPr lang="en-US" sz="2400" b="1" dirty="0" smtClean="0"/>
          </a:p>
          <a:p>
            <a:pPr algn="just" eaLnBrk="1" hangingPunct="1">
              <a:buFont typeface="Wingdings" panose="05000000000000000000" pitchFamily="2" charset="2"/>
              <a:buChar char="ü"/>
            </a:pPr>
            <a:endParaRPr lang="fa-IR" sz="2400" b="1" dirty="0"/>
          </a:p>
          <a:p>
            <a:pPr algn="just" eaLnBrk="1" hangingPunct="1">
              <a:buFont typeface="Wingdings" panose="05000000000000000000" pitchFamily="2" charset="2"/>
              <a:buChar char="ü"/>
            </a:pPr>
            <a:r>
              <a:rPr lang="fa-IR" sz="2400" b="1" dirty="0" smtClean="0"/>
              <a:t>ارتباط بصورت علت و معلولی نیست بلکه به صورت همزمانی اتفاق افتادن است.</a:t>
            </a:r>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31</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fontScale="90000"/>
          </a:bodyPr>
          <a:lstStyle/>
          <a:p>
            <a:r>
              <a:rPr lang="en-US" sz="4000" b="1" dirty="0" smtClean="0">
                <a:solidFill>
                  <a:srgbClr val="FF0000"/>
                </a:solidFill>
              </a:rPr>
              <a:t>Association Rule Discovery</a:t>
            </a:r>
            <a:r>
              <a:rPr lang="fa-IR" sz="4000" b="1" dirty="0" smtClean="0">
                <a:solidFill>
                  <a:srgbClr val="FF0000"/>
                </a:solidFill>
              </a:rPr>
              <a:t> </a:t>
            </a:r>
            <a:br>
              <a:rPr lang="fa-IR" sz="4000" b="1" dirty="0" smtClean="0">
                <a:solidFill>
                  <a:srgbClr val="FF0000"/>
                </a:solidFill>
              </a:rPr>
            </a:br>
            <a:r>
              <a:rPr lang="fa-IR" sz="4000" b="1" dirty="0" smtClean="0">
                <a:solidFill>
                  <a:srgbClr val="FF0000"/>
                </a:solidFill>
              </a:rPr>
              <a:t>یا کشف قوانین انجمنی</a:t>
            </a:r>
            <a:endParaRPr lang="en-US" sz="4000" dirty="0">
              <a:solidFill>
                <a:srgbClr val="FF0000"/>
              </a:solidFill>
            </a:endParaRPr>
          </a:p>
        </p:txBody>
      </p:sp>
    </p:spTree>
    <p:extLst>
      <p:ext uri="{BB962C8B-B14F-4D97-AF65-F5344CB8AC3E}">
        <p14:creationId xmlns:p14="http://schemas.microsoft.com/office/powerpoint/2010/main" val="415944325"/>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32</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fontScale="90000"/>
          </a:bodyPr>
          <a:lstStyle/>
          <a:p>
            <a:r>
              <a:rPr lang="en-US" sz="4000" b="1" dirty="0" smtClean="0">
                <a:solidFill>
                  <a:srgbClr val="FF0000"/>
                </a:solidFill>
              </a:rPr>
              <a:t>Association Rule Discovery</a:t>
            </a:r>
            <a:r>
              <a:rPr lang="fa-IR" sz="4000" b="1" dirty="0" smtClean="0">
                <a:solidFill>
                  <a:srgbClr val="FF0000"/>
                </a:solidFill>
              </a:rPr>
              <a:t> </a:t>
            </a:r>
            <a:br>
              <a:rPr lang="fa-IR" sz="4000" b="1" dirty="0" smtClean="0">
                <a:solidFill>
                  <a:srgbClr val="FF0000"/>
                </a:solidFill>
              </a:rPr>
            </a:br>
            <a:r>
              <a:rPr lang="fa-IR" sz="4000" b="1" dirty="0" smtClean="0">
                <a:solidFill>
                  <a:srgbClr val="FF0000"/>
                </a:solidFill>
              </a:rPr>
              <a:t>یا کشف قوانین انجمنی</a:t>
            </a:r>
            <a:endParaRPr lang="en-US" sz="4000" dirty="0">
              <a:solidFill>
                <a:srgbClr val="FF0000"/>
              </a:solidFill>
            </a:endParaRPr>
          </a:p>
        </p:txBody>
      </p:sp>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081" y="2348880"/>
            <a:ext cx="9025851" cy="2448272"/>
          </a:xfrm>
        </p:spPr>
      </p:pic>
    </p:spTree>
    <p:extLst>
      <p:ext uri="{BB962C8B-B14F-4D97-AF65-F5344CB8AC3E}">
        <p14:creationId xmlns:p14="http://schemas.microsoft.com/office/powerpoint/2010/main" val="3752972211"/>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646238"/>
            <a:ext cx="8229600" cy="4951114"/>
          </a:xfrm>
        </p:spPr>
        <p:txBody>
          <a:bodyPr/>
          <a:lstStyle/>
          <a:p>
            <a:pPr algn="just" eaLnBrk="1" hangingPunct="1">
              <a:buFont typeface="Wingdings" panose="05000000000000000000" pitchFamily="2" charset="2"/>
              <a:buChar char="ü"/>
            </a:pPr>
            <a:endParaRPr lang="fa-IR" sz="3600" b="1" dirty="0" smtClean="0"/>
          </a:p>
          <a:p>
            <a:pPr algn="just" eaLnBrk="1" hangingPunct="1">
              <a:buFont typeface="Wingdings" panose="05000000000000000000" pitchFamily="2" charset="2"/>
              <a:buChar char="ü"/>
            </a:pPr>
            <a:r>
              <a:rPr lang="fa-IR" sz="3600" b="1" dirty="0" smtClean="0"/>
              <a:t>مراحل اصلی </a:t>
            </a:r>
          </a:p>
          <a:p>
            <a:pPr algn="just" eaLnBrk="1" hangingPunct="1">
              <a:buFont typeface="Wingdings" panose="05000000000000000000" pitchFamily="2" charset="2"/>
              <a:buChar char="ü"/>
            </a:pPr>
            <a:endParaRPr lang="fa-IR" sz="3600" b="1" dirty="0" smtClean="0"/>
          </a:p>
          <a:p>
            <a:pPr lvl="1" algn="just" eaLnBrk="1" hangingPunct="1">
              <a:buFont typeface="Wingdings" panose="05000000000000000000" pitchFamily="2" charset="2"/>
              <a:buChar char="ü"/>
            </a:pPr>
            <a:r>
              <a:rPr lang="fa-IR" sz="2800" b="1" dirty="0" smtClean="0"/>
              <a:t>کشف </a:t>
            </a:r>
            <a:r>
              <a:rPr lang="en-US" sz="2800" b="1" dirty="0" smtClean="0"/>
              <a:t>Item</a:t>
            </a:r>
            <a:r>
              <a:rPr lang="fa-IR" sz="2800" b="1" dirty="0" smtClean="0"/>
              <a:t> هایی که بیشترین تکرار را دارند.</a:t>
            </a:r>
          </a:p>
          <a:p>
            <a:pPr lvl="1" algn="just" eaLnBrk="1" hangingPunct="1">
              <a:buFont typeface="Wingdings" panose="05000000000000000000" pitchFamily="2" charset="2"/>
              <a:buChar char="ü"/>
            </a:pPr>
            <a:endParaRPr lang="fa-IR" sz="2800" b="1" dirty="0" smtClean="0"/>
          </a:p>
          <a:p>
            <a:pPr lvl="1" algn="just" eaLnBrk="1" hangingPunct="1">
              <a:buFont typeface="Wingdings" panose="05000000000000000000" pitchFamily="2" charset="2"/>
              <a:buChar char="ü"/>
            </a:pPr>
            <a:r>
              <a:rPr lang="fa-IR" sz="2800" b="1" dirty="0" smtClean="0"/>
              <a:t>تولید </a:t>
            </a:r>
            <a:r>
              <a:rPr lang="en-US" sz="2800" b="1" dirty="0" smtClean="0"/>
              <a:t>Rule</a:t>
            </a:r>
            <a:r>
              <a:rPr lang="fa-IR" sz="2800" b="1" dirty="0" smtClean="0"/>
              <a:t> از طریق کشف روابط بین </a:t>
            </a:r>
            <a:r>
              <a:rPr lang="en-US" sz="2800" b="1" dirty="0" smtClean="0"/>
              <a:t>Item</a:t>
            </a:r>
            <a:r>
              <a:rPr lang="fa-IR" sz="2800" b="1" dirty="0" smtClean="0"/>
              <a:t>ها</a:t>
            </a:r>
          </a:p>
          <a:p>
            <a:pPr algn="just" eaLnBrk="1" hangingPunct="1">
              <a:buFont typeface="Wingdings" panose="05000000000000000000" pitchFamily="2" charset="2"/>
              <a:buChar char="ü"/>
            </a:pPr>
            <a:endParaRPr lang="fa-IR" sz="3600" b="1" dirty="0"/>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33</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fontScale="90000"/>
          </a:bodyPr>
          <a:lstStyle/>
          <a:p>
            <a:r>
              <a:rPr lang="en-US" sz="4000" b="1" dirty="0" smtClean="0">
                <a:solidFill>
                  <a:srgbClr val="FF0000"/>
                </a:solidFill>
              </a:rPr>
              <a:t>Association Rule Discovery</a:t>
            </a:r>
            <a:r>
              <a:rPr lang="fa-IR" sz="4000" b="1" dirty="0" smtClean="0">
                <a:solidFill>
                  <a:srgbClr val="FF0000"/>
                </a:solidFill>
              </a:rPr>
              <a:t> </a:t>
            </a:r>
            <a:br>
              <a:rPr lang="fa-IR" sz="4000" b="1" dirty="0" smtClean="0">
                <a:solidFill>
                  <a:srgbClr val="FF0000"/>
                </a:solidFill>
              </a:rPr>
            </a:br>
            <a:r>
              <a:rPr lang="fa-IR" sz="4000" b="1" dirty="0" smtClean="0">
                <a:solidFill>
                  <a:srgbClr val="FF0000"/>
                </a:solidFill>
              </a:rPr>
              <a:t>یا کشف قوانین انجمنی</a:t>
            </a:r>
            <a:endParaRPr lang="en-US" sz="4000" dirty="0">
              <a:solidFill>
                <a:srgbClr val="FF0000"/>
              </a:solidFill>
            </a:endParaRPr>
          </a:p>
        </p:txBody>
      </p:sp>
    </p:spTree>
    <p:extLst>
      <p:ext uri="{BB962C8B-B14F-4D97-AF65-F5344CB8AC3E}">
        <p14:creationId xmlns:p14="http://schemas.microsoft.com/office/powerpoint/2010/main" val="2330245331"/>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34</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fontScale="90000"/>
          </a:bodyPr>
          <a:lstStyle/>
          <a:p>
            <a:r>
              <a:rPr lang="en-US" sz="4000" b="1" dirty="0" smtClean="0">
                <a:solidFill>
                  <a:srgbClr val="FF0000"/>
                </a:solidFill>
              </a:rPr>
              <a:t>Association Rule Discovery</a:t>
            </a:r>
            <a:r>
              <a:rPr lang="fa-IR" sz="4000" b="1" dirty="0" smtClean="0">
                <a:solidFill>
                  <a:srgbClr val="FF0000"/>
                </a:solidFill>
              </a:rPr>
              <a:t> </a:t>
            </a:r>
            <a:br>
              <a:rPr lang="fa-IR" sz="4000" b="1" dirty="0" smtClean="0">
                <a:solidFill>
                  <a:srgbClr val="FF0000"/>
                </a:solidFill>
              </a:rPr>
            </a:br>
            <a:r>
              <a:rPr lang="fa-IR" sz="4000" b="1" dirty="0" smtClean="0">
                <a:solidFill>
                  <a:srgbClr val="FF0000"/>
                </a:solidFill>
              </a:rPr>
              <a:t>یا کشف قوانین انجمنی</a:t>
            </a:r>
            <a:endParaRPr lang="en-US" sz="4000" dirty="0">
              <a:solidFill>
                <a:srgbClr val="FF0000"/>
              </a:solidFill>
            </a:endParaRPr>
          </a:p>
        </p:txBody>
      </p:sp>
      <p:graphicFrame>
        <p:nvGraphicFramePr>
          <p:cNvPr id="8" name="Object 3"/>
          <p:cNvGraphicFramePr>
            <a:graphicFrameLocks noChangeAspect="1"/>
          </p:cNvGraphicFramePr>
          <p:nvPr>
            <p:extLst>
              <p:ext uri="{D42A27DB-BD31-4B8C-83A1-F6EECF244321}">
                <p14:modId xmlns:p14="http://schemas.microsoft.com/office/powerpoint/2010/main" val="3385640326"/>
              </p:ext>
            </p:extLst>
          </p:nvPr>
        </p:nvGraphicFramePr>
        <p:xfrm>
          <a:off x="611560" y="1412776"/>
          <a:ext cx="7034213" cy="5313363"/>
        </p:xfrm>
        <a:graphic>
          <a:graphicData uri="http://schemas.openxmlformats.org/presentationml/2006/ole">
            <mc:AlternateContent xmlns:mc="http://schemas.openxmlformats.org/markup-compatibility/2006">
              <mc:Choice xmlns:v="urn:schemas-microsoft-com:vml" Requires="v">
                <p:oleObj spid="_x0000_s5137" name="VISIO" r:id="rId3" imgW="9807480" imgH="7407000" progId="Visio.Drawing.6">
                  <p:embed/>
                </p:oleObj>
              </mc:Choice>
              <mc:Fallback>
                <p:oleObj name="VISIO" r:id="rId3" imgW="9807480" imgH="7407000" progId="Visio.Drawing.6">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1412776"/>
                        <a:ext cx="7034213" cy="5313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Text Box 4"/>
          <p:cNvSpPr txBox="1">
            <a:spLocks noChangeArrowheads="1"/>
          </p:cNvSpPr>
          <p:nvPr/>
        </p:nvSpPr>
        <p:spPr bwMode="auto">
          <a:xfrm>
            <a:off x="6248400" y="5257800"/>
            <a:ext cx="27432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000"/>
              <a:t>Given d items, there are 2</a:t>
            </a:r>
            <a:r>
              <a:rPr lang="en-US" sz="2000" baseline="30000"/>
              <a:t>d</a:t>
            </a:r>
            <a:r>
              <a:rPr lang="en-US" sz="2000"/>
              <a:t> possible candidate itemsets</a:t>
            </a:r>
            <a:endParaRPr lang="en-US" sz="2000">
              <a:sym typeface="Symbol" pitchFamily="18" charset="2"/>
            </a:endParaRPr>
          </a:p>
        </p:txBody>
      </p:sp>
    </p:spTree>
    <p:extLst>
      <p:ext uri="{BB962C8B-B14F-4D97-AF65-F5344CB8AC3E}">
        <p14:creationId xmlns:p14="http://schemas.microsoft.com/office/powerpoint/2010/main" val="644373137"/>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35</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fontScale="90000"/>
          </a:bodyPr>
          <a:lstStyle/>
          <a:p>
            <a:r>
              <a:rPr lang="en-US" sz="4000" b="1" dirty="0" smtClean="0">
                <a:solidFill>
                  <a:srgbClr val="FF0000"/>
                </a:solidFill>
              </a:rPr>
              <a:t>Association Rule Discovery</a:t>
            </a:r>
            <a:r>
              <a:rPr lang="fa-IR" sz="4000" b="1" dirty="0" smtClean="0">
                <a:solidFill>
                  <a:srgbClr val="FF0000"/>
                </a:solidFill>
              </a:rPr>
              <a:t> </a:t>
            </a:r>
            <a:br>
              <a:rPr lang="fa-IR" sz="4000" b="1" dirty="0" smtClean="0">
                <a:solidFill>
                  <a:srgbClr val="FF0000"/>
                </a:solidFill>
              </a:rPr>
            </a:br>
            <a:r>
              <a:rPr lang="fa-IR" sz="4000" b="1" dirty="0" smtClean="0">
                <a:solidFill>
                  <a:srgbClr val="FF0000"/>
                </a:solidFill>
              </a:rPr>
              <a:t>یا کشف قوانین انجمنی</a:t>
            </a:r>
            <a:endParaRPr lang="en-US" sz="4000" dirty="0">
              <a:solidFill>
                <a:srgbClr val="FF0000"/>
              </a:solidFill>
            </a:endParaRPr>
          </a:p>
        </p:txBody>
      </p:sp>
      <p:graphicFrame>
        <p:nvGraphicFramePr>
          <p:cNvPr id="8" name="Object 3"/>
          <p:cNvGraphicFramePr>
            <a:graphicFrameLocks noChangeAspect="1"/>
          </p:cNvGraphicFramePr>
          <p:nvPr>
            <p:extLst>
              <p:ext uri="{D42A27DB-BD31-4B8C-83A1-F6EECF244321}">
                <p14:modId xmlns:p14="http://schemas.microsoft.com/office/powerpoint/2010/main" val="1128223335"/>
              </p:ext>
            </p:extLst>
          </p:nvPr>
        </p:nvGraphicFramePr>
        <p:xfrm>
          <a:off x="304800" y="1823814"/>
          <a:ext cx="2289175" cy="2498725"/>
        </p:xfrm>
        <a:graphic>
          <a:graphicData uri="http://schemas.openxmlformats.org/presentationml/2006/ole">
            <mc:AlternateContent xmlns:mc="http://schemas.openxmlformats.org/markup-compatibility/2006">
              <mc:Choice xmlns:v="urn:schemas-microsoft-com:vml" Requires="v">
                <p:oleObj spid="_x0000_s6188" name="Document" r:id="rId3" imgW="2289960" imgH="2495520" progId="Word.Document.8">
                  <p:embed/>
                </p:oleObj>
              </mc:Choice>
              <mc:Fallback>
                <p:oleObj name="Document" r:id="rId3" imgW="2289960" imgH="2495520"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823814"/>
                        <a:ext cx="2289175" cy="2498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4"/>
          <p:cNvGraphicFramePr>
            <a:graphicFrameLocks noChangeAspect="1"/>
          </p:cNvGraphicFramePr>
          <p:nvPr>
            <p:extLst>
              <p:ext uri="{D42A27DB-BD31-4B8C-83A1-F6EECF244321}">
                <p14:modId xmlns:p14="http://schemas.microsoft.com/office/powerpoint/2010/main" val="3898484966"/>
              </p:ext>
            </p:extLst>
          </p:nvPr>
        </p:nvGraphicFramePr>
        <p:xfrm>
          <a:off x="3352800" y="2585814"/>
          <a:ext cx="3327400" cy="2128838"/>
        </p:xfrm>
        <a:graphic>
          <a:graphicData uri="http://schemas.openxmlformats.org/presentationml/2006/ole">
            <mc:AlternateContent xmlns:mc="http://schemas.openxmlformats.org/markup-compatibility/2006">
              <mc:Choice xmlns:v="urn:schemas-microsoft-com:vml" Requires="v">
                <p:oleObj spid="_x0000_s6189" name="Document" r:id="rId5" imgW="3328560" imgH="2008800" progId="Word.Document.8">
                  <p:embed/>
                </p:oleObj>
              </mc:Choice>
              <mc:Fallback>
                <p:oleObj name="Document" r:id="rId5" imgW="3328560" imgH="2008800" progId="Word.Documen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2800" y="2585814"/>
                        <a:ext cx="3327400" cy="2128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5"/>
          <p:cNvGraphicFramePr>
            <a:graphicFrameLocks noChangeAspect="1"/>
          </p:cNvGraphicFramePr>
          <p:nvPr>
            <p:extLst>
              <p:ext uri="{D42A27DB-BD31-4B8C-83A1-F6EECF244321}">
                <p14:modId xmlns:p14="http://schemas.microsoft.com/office/powerpoint/2010/main" val="3637022293"/>
              </p:ext>
            </p:extLst>
          </p:nvPr>
        </p:nvGraphicFramePr>
        <p:xfrm>
          <a:off x="4876800" y="5024214"/>
          <a:ext cx="3800475" cy="781050"/>
        </p:xfrm>
        <a:graphic>
          <a:graphicData uri="http://schemas.openxmlformats.org/presentationml/2006/ole">
            <mc:AlternateContent xmlns:mc="http://schemas.openxmlformats.org/markup-compatibility/2006">
              <mc:Choice xmlns:v="urn:schemas-microsoft-com:vml" Requires="v">
                <p:oleObj spid="_x0000_s6190" name="Document" r:id="rId7" imgW="3124080" imgH="840600" progId="Word.Document.8">
                  <p:embed/>
                </p:oleObj>
              </mc:Choice>
              <mc:Fallback>
                <p:oleObj name="Document" r:id="rId7" imgW="3124080" imgH="840600" progId="Word.Document.8">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76800" y="5024214"/>
                        <a:ext cx="3800475" cy="781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 name="Text Box 6"/>
          <p:cNvSpPr txBox="1">
            <a:spLocks noChangeArrowheads="1"/>
          </p:cNvSpPr>
          <p:nvPr/>
        </p:nvSpPr>
        <p:spPr bwMode="auto">
          <a:xfrm>
            <a:off x="2514600" y="1747614"/>
            <a:ext cx="20558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b="0">
                <a:latin typeface="Tahoma" pitchFamily="34" charset="0"/>
              </a:rPr>
              <a:t>Items (1-itemsets)</a:t>
            </a:r>
          </a:p>
        </p:txBody>
      </p:sp>
      <p:sp>
        <p:nvSpPr>
          <p:cNvPr id="13" name="Text Box 7"/>
          <p:cNvSpPr txBox="1">
            <a:spLocks noChangeArrowheads="1"/>
          </p:cNvSpPr>
          <p:nvPr/>
        </p:nvSpPr>
        <p:spPr bwMode="auto">
          <a:xfrm>
            <a:off x="6096000" y="2508027"/>
            <a:ext cx="2790825" cy="1465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b="0">
                <a:latin typeface="Tahoma" pitchFamily="34" charset="0"/>
              </a:rPr>
              <a:t>Pairs (2-itemsets)</a:t>
            </a:r>
          </a:p>
          <a:p>
            <a:endParaRPr lang="en-US" sz="1800" b="0">
              <a:latin typeface="Tahoma" pitchFamily="34" charset="0"/>
            </a:endParaRPr>
          </a:p>
          <a:p>
            <a:r>
              <a:rPr lang="en-US" sz="1800" b="0">
                <a:latin typeface="Tahoma" pitchFamily="34" charset="0"/>
              </a:rPr>
              <a:t>(No need to generate</a:t>
            </a:r>
            <a:br>
              <a:rPr lang="en-US" sz="1800" b="0">
                <a:latin typeface="Tahoma" pitchFamily="34" charset="0"/>
              </a:rPr>
            </a:br>
            <a:r>
              <a:rPr lang="en-US" sz="1800" b="0">
                <a:latin typeface="Tahoma" pitchFamily="34" charset="0"/>
              </a:rPr>
              <a:t>candidates involving Coke</a:t>
            </a:r>
            <a:br>
              <a:rPr lang="en-US" sz="1800" b="0">
                <a:latin typeface="Tahoma" pitchFamily="34" charset="0"/>
              </a:rPr>
            </a:br>
            <a:r>
              <a:rPr lang="en-US" sz="1800" b="0">
                <a:latin typeface="Tahoma" pitchFamily="34" charset="0"/>
              </a:rPr>
              <a:t>or Eggs)</a:t>
            </a:r>
            <a:endParaRPr lang="en-US" sz="2400" b="0">
              <a:latin typeface="Times New Roman" pitchFamily="18" charset="0"/>
            </a:endParaRPr>
          </a:p>
        </p:txBody>
      </p:sp>
      <p:sp>
        <p:nvSpPr>
          <p:cNvPr id="14" name="Text Box 8"/>
          <p:cNvSpPr txBox="1">
            <a:spLocks noChangeArrowheads="1"/>
          </p:cNvSpPr>
          <p:nvPr/>
        </p:nvSpPr>
        <p:spPr bwMode="auto">
          <a:xfrm>
            <a:off x="6781800" y="4490814"/>
            <a:ext cx="22256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b="0">
                <a:latin typeface="Tahoma" pitchFamily="34" charset="0"/>
              </a:rPr>
              <a:t>Triplets (3-itemsets)</a:t>
            </a:r>
            <a:endParaRPr lang="en-US" sz="2400" b="0">
              <a:latin typeface="Times New Roman" pitchFamily="18" charset="0"/>
            </a:endParaRPr>
          </a:p>
        </p:txBody>
      </p:sp>
      <p:sp>
        <p:nvSpPr>
          <p:cNvPr id="15" name="Line 10"/>
          <p:cNvSpPr>
            <a:spLocks noChangeShapeType="1"/>
          </p:cNvSpPr>
          <p:nvPr/>
        </p:nvSpPr>
        <p:spPr bwMode="auto">
          <a:xfrm>
            <a:off x="2819400" y="2433414"/>
            <a:ext cx="304800" cy="304800"/>
          </a:xfrm>
          <a:prstGeom prst="line">
            <a:avLst/>
          </a:prstGeom>
          <a:noFill/>
          <a:ln w="73025" cmpd="tri">
            <a:solidFill>
              <a:srgbClr val="CC0000"/>
            </a:solidFill>
            <a:round/>
            <a:headEnd/>
            <a:tailEnd type="arrow"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177115373"/>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646238"/>
            <a:ext cx="8229600" cy="4951114"/>
          </a:xfrm>
        </p:spPr>
        <p:txBody>
          <a:bodyPr/>
          <a:lstStyle/>
          <a:p>
            <a:pPr algn="just" eaLnBrk="1" hangingPunct="1">
              <a:buFont typeface="Wingdings" panose="05000000000000000000" pitchFamily="2" charset="2"/>
              <a:buChar char="ü"/>
            </a:pPr>
            <a:r>
              <a:rPr lang="fa-IR" sz="2400" b="1" dirty="0" smtClean="0"/>
              <a:t>الگوریتمهای مورد استفاده</a:t>
            </a:r>
          </a:p>
          <a:p>
            <a:pPr algn="just" eaLnBrk="1" hangingPunct="1">
              <a:buFont typeface="Wingdings" panose="05000000000000000000" pitchFamily="2" charset="2"/>
              <a:buChar char="ü"/>
            </a:pPr>
            <a:endParaRPr lang="fa-IR" sz="2400" b="1" dirty="0" smtClean="0"/>
          </a:p>
          <a:p>
            <a:pPr lvl="1" algn="just" eaLnBrk="1" hangingPunct="1">
              <a:buFont typeface="Wingdings" panose="05000000000000000000" pitchFamily="2" charset="2"/>
              <a:buChar char="ü"/>
            </a:pPr>
            <a:r>
              <a:rPr lang="en-US" sz="1800" b="1" dirty="0" err="1" smtClean="0"/>
              <a:t>Apriori</a:t>
            </a:r>
            <a:r>
              <a:rPr lang="en-US" sz="1800" b="1" dirty="0" smtClean="0"/>
              <a:t> Algorithm</a:t>
            </a:r>
          </a:p>
          <a:p>
            <a:pPr lvl="1" algn="just" eaLnBrk="1" hangingPunct="1">
              <a:buFont typeface="Wingdings" panose="05000000000000000000" pitchFamily="2" charset="2"/>
              <a:buChar char="ü"/>
            </a:pPr>
            <a:r>
              <a:rPr lang="en-US" sz="1800" b="1" dirty="0" smtClean="0"/>
              <a:t>Hash Tree</a:t>
            </a:r>
          </a:p>
          <a:p>
            <a:pPr lvl="1" algn="just" eaLnBrk="1" hangingPunct="1">
              <a:buFont typeface="Wingdings" panose="05000000000000000000" pitchFamily="2" charset="2"/>
              <a:buChar char="ü"/>
            </a:pPr>
            <a:r>
              <a:rPr lang="en-US" sz="1800" b="1" dirty="0" smtClean="0"/>
              <a:t>FP </a:t>
            </a:r>
            <a:r>
              <a:rPr lang="en-US" sz="1400" b="1" dirty="0" smtClean="0"/>
              <a:t>(Frequent Pattern)</a:t>
            </a:r>
            <a:r>
              <a:rPr lang="en-US" sz="1800" b="1" dirty="0" smtClean="0"/>
              <a:t> Growth Algorithm</a:t>
            </a:r>
          </a:p>
          <a:p>
            <a:pPr lvl="1" algn="just" eaLnBrk="1" hangingPunct="1">
              <a:buFont typeface="Wingdings" panose="05000000000000000000" pitchFamily="2" charset="2"/>
              <a:buChar char="ü"/>
            </a:pPr>
            <a:r>
              <a:rPr lang="en-US" sz="1800" b="1" dirty="0" smtClean="0"/>
              <a:t>ECLAT </a:t>
            </a:r>
            <a:r>
              <a:rPr lang="en-US" sz="1400" b="1" dirty="0"/>
              <a:t>(Equivalence Class Clustering and bottom up Lattice Traversal) </a:t>
            </a:r>
            <a:r>
              <a:rPr lang="en-US" sz="1800" b="1" dirty="0" smtClean="0"/>
              <a:t>Algorithm</a:t>
            </a:r>
            <a:endParaRPr lang="fa-IR" sz="1800" b="1" dirty="0" smtClean="0"/>
          </a:p>
          <a:p>
            <a:pPr lvl="1" algn="just" eaLnBrk="1" hangingPunct="1">
              <a:buFont typeface="Wingdings" panose="05000000000000000000" pitchFamily="2" charset="2"/>
              <a:buChar char="ü"/>
            </a:pPr>
            <a:endParaRPr lang="fa-IR" sz="1800" b="1" dirty="0" smtClean="0"/>
          </a:p>
          <a:p>
            <a:pPr algn="just" eaLnBrk="1" hangingPunct="1">
              <a:buFont typeface="Wingdings" panose="05000000000000000000" pitchFamily="2" charset="2"/>
              <a:buChar char="ü"/>
            </a:pPr>
            <a:endParaRPr lang="fa-IR" sz="2400" b="1" dirty="0"/>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36</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fontScale="90000"/>
          </a:bodyPr>
          <a:lstStyle/>
          <a:p>
            <a:r>
              <a:rPr lang="en-US" sz="4000" b="1" dirty="0" smtClean="0">
                <a:solidFill>
                  <a:srgbClr val="FF0000"/>
                </a:solidFill>
              </a:rPr>
              <a:t>Association Rule Discovery</a:t>
            </a:r>
            <a:r>
              <a:rPr lang="fa-IR" sz="4000" b="1" dirty="0" smtClean="0">
                <a:solidFill>
                  <a:srgbClr val="FF0000"/>
                </a:solidFill>
              </a:rPr>
              <a:t> </a:t>
            </a:r>
            <a:br>
              <a:rPr lang="fa-IR" sz="4000" b="1" dirty="0" smtClean="0">
                <a:solidFill>
                  <a:srgbClr val="FF0000"/>
                </a:solidFill>
              </a:rPr>
            </a:br>
            <a:r>
              <a:rPr lang="fa-IR" sz="4000" b="1" dirty="0" smtClean="0">
                <a:solidFill>
                  <a:srgbClr val="FF0000"/>
                </a:solidFill>
              </a:rPr>
              <a:t>یا کشف قوانین انجمنی</a:t>
            </a:r>
            <a:endParaRPr lang="en-US" sz="4000" dirty="0">
              <a:solidFill>
                <a:srgbClr val="FF0000"/>
              </a:solidFill>
            </a:endParaRPr>
          </a:p>
        </p:txBody>
      </p:sp>
    </p:spTree>
    <p:extLst>
      <p:ext uri="{BB962C8B-B14F-4D97-AF65-F5344CB8AC3E}">
        <p14:creationId xmlns:p14="http://schemas.microsoft.com/office/powerpoint/2010/main" val="1270691863"/>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646238"/>
            <a:ext cx="8229600" cy="4951114"/>
          </a:xfrm>
        </p:spPr>
        <p:txBody>
          <a:bodyPr/>
          <a:lstStyle/>
          <a:p>
            <a:pPr algn="just" eaLnBrk="1" hangingPunct="1">
              <a:buFont typeface="Wingdings" panose="05000000000000000000" pitchFamily="2" charset="2"/>
              <a:buChar char="ü"/>
            </a:pPr>
            <a:r>
              <a:rPr lang="fa-IR" sz="2400" b="1" dirty="0" smtClean="0"/>
              <a:t>مجموعه ای داده یا </a:t>
            </a:r>
            <a:r>
              <a:rPr lang="en-US" sz="2400" b="1" dirty="0" smtClean="0"/>
              <a:t>Object</a:t>
            </a:r>
            <a:r>
              <a:rPr lang="fa-IR" sz="2400" b="1" dirty="0" smtClean="0"/>
              <a:t> وجود دارد.</a:t>
            </a:r>
          </a:p>
          <a:p>
            <a:pPr algn="just" eaLnBrk="1" hangingPunct="1">
              <a:buFont typeface="Wingdings" panose="05000000000000000000" pitchFamily="2" charset="2"/>
              <a:buChar char="ü"/>
            </a:pPr>
            <a:endParaRPr lang="fa-IR" sz="2400" b="1" dirty="0"/>
          </a:p>
          <a:p>
            <a:pPr algn="just" eaLnBrk="1" hangingPunct="1">
              <a:buFont typeface="Wingdings" panose="05000000000000000000" pitchFamily="2" charset="2"/>
              <a:buChar char="ü"/>
            </a:pPr>
            <a:r>
              <a:rPr lang="fa-IR" sz="2400" b="1" dirty="0" smtClean="0"/>
              <a:t>با هر </a:t>
            </a:r>
            <a:r>
              <a:rPr lang="en-US" sz="2400" b="1" dirty="0" smtClean="0"/>
              <a:t>Object</a:t>
            </a:r>
            <a:r>
              <a:rPr lang="fa-IR" sz="2400" b="1" dirty="0" smtClean="0"/>
              <a:t>ی زمان وقوعی ثبت شده است.</a:t>
            </a:r>
          </a:p>
          <a:p>
            <a:pPr algn="just" eaLnBrk="1" hangingPunct="1">
              <a:buFont typeface="Wingdings" panose="05000000000000000000" pitchFamily="2" charset="2"/>
              <a:buChar char="ü"/>
            </a:pPr>
            <a:endParaRPr lang="fa-IR" sz="2400" b="1" dirty="0"/>
          </a:p>
          <a:p>
            <a:pPr algn="just" eaLnBrk="1" hangingPunct="1">
              <a:buFont typeface="Wingdings" panose="05000000000000000000" pitchFamily="2" charset="2"/>
              <a:buChar char="ü"/>
            </a:pPr>
            <a:r>
              <a:rPr lang="fa-IR" sz="2400" b="1" dirty="0" smtClean="0"/>
              <a:t>پیدا کردن قوانینی که وابستگی قوی را در رویدادهای مختلف زمانی پیش بینی می کند. </a:t>
            </a:r>
          </a:p>
          <a:p>
            <a:pPr algn="just" eaLnBrk="1" hangingPunct="1">
              <a:buFont typeface="Wingdings" panose="05000000000000000000" pitchFamily="2" charset="2"/>
              <a:buChar char="ü"/>
            </a:pPr>
            <a:endParaRPr lang="fa-IR" sz="2400" b="1" dirty="0"/>
          </a:p>
          <a:p>
            <a:pPr algn="just" eaLnBrk="1" hangingPunct="1">
              <a:buFont typeface="Wingdings" panose="05000000000000000000" pitchFamily="2" charset="2"/>
              <a:buChar char="ü"/>
            </a:pPr>
            <a:r>
              <a:rPr lang="fa-IR" sz="2400" b="1" dirty="0" smtClean="0"/>
              <a:t>مانند نرخ تصادفات فصول (مربوط به داده های زمانی است)</a:t>
            </a:r>
          </a:p>
          <a:p>
            <a:pPr algn="just" eaLnBrk="1" hangingPunct="1">
              <a:buFont typeface="Wingdings" panose="05000000000000000000" pitchFamily="2" charset="2"/>
              <a:buChar char="ü"/>
            </a:pPr>
            <a:endParaRPr lang="fa-IR" sz="2400" b="1" dirty="0"/>
          </a:p>
          <a:p>
            <a:endParaRPr lang="fa-IR" sz="2400" dirty="0"/>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37</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fontScale="90000"/>
          </a:bodyPr>
          <a:lstStyle/>
          <a:p>
            <a:r>
              <a:rPr lang="en-US" sz="4000" b="1" dirty="0">
                <a:solidFill>
                  <a:srgbClr val="FF0000"/>
                </a:solidFill>
              </a:rPr>
              <a:t>Sequential Pattern </a:t>
            </a:r>
            <a:r>
              <a:rPr lang="en-US" sz="4000" b="1" dirty="0" smtClean="0">
                <a:solidFill>
                  <a:srgbClr val="FF0000"/>
                </a:solidFill>
              </a:rPr>
              <a:t>Discovery</a:t>
            </a:r>
            <a:r>
              <a:rPr lang="fa-IR" sz="4000" b="1" dirty="0" smtClean="0">
                <a:solidFill>
                  <a:srgbClr val="FF0000"/>
                </a:solidFill>
              </a:rPr>
              <a:t> </a:t>
            </a:r>
            <a:br>
              <a:rPr lang="fa-IR" sz="4000" b="1" dirty="0" smtClean="0">
                <a:solidFill>
                  <a:srgbClr val="FF0000"/>
                </a:solidFill>
              </a:rPr>
            </a:br>
            <a:r>
              <a:rPr lang="fa-IR" sz="3600" dirty="0" smtClean="0">
                <a:solidFill>
                  <a:srgbClr val="FF0000"/>
                </a:solidFill>
              </a:rPr>
              <a:t>یا کشف الگوی توالی </a:t>
            </a:r>
            <a:endParaRPr lang="en-US" sz="4000" dirty="0">
              <a:solidFill>
                <a:srgbClr val="FF0000"/>
              </a:solidFill>
            </a:endParaRPr>
          </a:p>
        </p:txBody>
      </p:sp>
    </p:spTree>
    <p:extLst>
      <p:ext uri="{BB962C8B-B14F-4D97-AF65-F5344CB8AC3E}">
        <p14:creationId xmlns:p14="http://schemas.microsoft.com/office/powerpoint/2010/main" val="2739003881"/>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38</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fontScale="90000"/>
          </a:bodyPr>
          <a:lstStyle/>
          <a:p>
            <a:r>
              <a:rPr lang="en-US" sz="4000" b="1" dirty="0">
                <a:solidFill>
                  <a:srgbClr val="FF0000"/>
                </a:solidFill>
              </a:rPr>
              <a:t>Sequential Pattern Discovery</a:t>
            </a:r>
            <a:r>
              <a:rPr lang="fa-IR" sz="4000" b="1" dirty="0">
                <a:solidFill>
                  <a:srgbClr val="FF0000"/>
                </a:solidFill>
              </a:rPr>
              <a:t> </a:t>
            </a:r>
            <a:br>
              <a:rPr lang="fa-IR" sz="4000" b="1" dirty="0">
                <a:solidFill>
                  <a:srgbClr val="FF0000"/>
                </a:solidFill>
              </a:rPr>
            </a:br>
            <a:r>
              <a:rPr lang="fa-IR" sz="3600" dirty="0">
                <a:solidFill>
                  <a:srgbClr val="FF0000"/>
                </a:solidFill>
              </a:rPr>
              <a:t>یا کشف الگوی توالی </a:t>
            </a:r>
            <a:endParaRPr lang="en-US" sz="4000" dirty="0">
              <a:solidFill>
                <a:srgbClr val="FF0000"/>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3568" y="3140968"/>
            <a:ext cx="8084760" cy="1584176"/>
          </a:xfrm>
        </p:spPr>
      </p:pic>
    </p:spTree>
    <p:extLst>
      <p:ext uri="{BB962C8B-B14F-4D97-AF65-F5344CB8AC3E}">
        <p14:creationId xmlns:p14="http://schemas.microsoft.com/office/powerpoint/2010/main" val="2361110354"/>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646238"/>
            <a:ext cx="8229600" cy="4951114"/>
          </a:xfrm>
        </p:spPr>
        <p:txBody>
          <a:bodyPr/>
          <a:lstStyle/>
          <a:p>
            <a:pPr algn="just" eaLnBrk="1" hangingPunct="1">
              <a:buFont typeface="Wingdings" panose="05000000000000000000" pitchFamily="2" charset="2"/>
              <a:buChar char="ü"/>
            </a:pPr>
            <a:r>
              <a:rPr lang="fa-IR" sz="2400" b="1" dirty="0" smtClean="0"/>
              <a:t>تخمین مقادیر متغیرهای پیوست</a:t>
            </a:r>
            <a:r>
              <a:rPr lang="fa-IR" sz="2400" b="1" dirty="0"/>
              <a:t>ه</a:t>
            </a:r>
            <a:r>
              <a:rPr lang="fa-IR" sz="2400" b="1" dirty="0" smtClean="0"/>
              <a:t> عددی بر مبنای مقادیر سایر متغیرها</a:t>
            </a:r>
          </a:p>
          <a:p>
            <a:pPr algn="just" eaLnBrk="1" hangingPunct="1">
              <a:buFont typeface="Wingdings" panose="05000000000000000000" pitchFamily="2" charset="2"/>
              <a:buChar char="ü"/>
            </a:pPr>
            <a:endParaRPr lang="fa-IR" sz="2400" b="1" dirty="0"/>
          </a:p>
          <a:p>
            <a:pPr algn="just" eaLnBrk="1" hangingPunct="1">
              <a:buFont typeface="Wingdings" panose="05000000000000000000" pitchFamily="2" charset="2"/>
              <a:buChar char="ü"/>
            </a:pPr>
            <a:r>
              <a:rPr lang="fa-IR" sz="2400" b="1" dirty="0" smtClean="0"/>
              <a:t>با فرض وجود ارتباط خطی یا غیر خطی بین متغیرها</a:t>
            </a:r>
          </a:p>
          <a:p>
            <a:pPr algn="just" eaLnBrk="1" hangingPunct="1">
              <a:buFont typeface="Wingdings" panose="05000000000000000000" pitchFamily="2" charset="2"/>
              <a:buChar char="ü"/>
            </a:pPr>
            <a:endParaRPr lang="fa-IR" sz="2400" b="1" dirty="0"/>
          </a:p>
          <a:p>
            <a:pPr algn="just" eaLnBrk="1" hangingPunct="1">
              <a:buFont typeface="Wingdings" panose="05000000000000000000" pitchFamily="2" charset="2"/>
              <a:buChar char="ü"/>
            </a:pPr>
            <a:r>
              <a:rPr lang="fa-IR" sz="2400" b="1" dirty="0" smtClean="0"/>
              <a:t>بیشتر در آمار و شبکه های عصبی مطرح می گردد</a:t>
            </a:r>
          </a:p>
          <a:p>
            <a:pPr algn="just" eaLnBrk="1" hangingPunct="1">
              <a:buFont typeface="Wingdings" panose="05000000000000000000" pitchFamily="2" charset="2"/>
              <a:buChar char="ü"/>
            </a:pPr>
            <a:endParaRPr lang="fa-IR" sz="2400" b="1" dirty="0"/>
          </a:p>
          <a:p>
            <a:pPr algn="just" eaLnBrk="1" hangingPunct="1">
              <a:buFont typeface="Wingdings" panose="05000000000000000000" pitchFamily="2" charset="2"/>
              <a:buChar char="ü"/>
            </a:pPr>
            <a:r>
              <a:rPr lang="fa-IR" sz="2400" b="1" dirty="0" smtClean="0"/>
              <a:t>مثلا پیش بینی فروش تابستان بر اساس فروشهای قبلی</a:t>
            </a:r>
            <a:endParaRPr lang="fa-IR" sz="2400" dirty="0"/>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39</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en-US" sz="4000" b="1" dirty="0" smtClean="0">
                <a:solidFill>
                  <a:srgbClr val="FF0000"/>
                </a:solidFill>
              </a:rPr>
              <a:t>Regression</a:t>
            </a:r>
            <a:r>
              <a:rPr lang="fa-IR" sz="4000" b="1" dirty="0" smtClean="0">
                <a:solidFill>
                  <a:srgbClr val="FF0000"/>
                </a:solidFill>
              </a:rPr>
              <a:t> یا رگرسیون</a:t>
            </a:r>
            <a:endParaRPr lang="en-US" sz="4000" dirty="0">
              <a:solidFill>
                <a:srgbClr val="FF0000"/>
              </a:solidFill>
            </a:endParaRPr>
          </a:p>
        </p:txBody>
      </p:sp>
    </p:spTree>
    <p:extLst>
      <p:ext uri="{BB962C8B-B14F-4D97-AF65-F5344CB8AC3E}">
        <p14:creationId xmlns:p14="http://schemas.microsoft.com/office/powerpoint/2010/main" val="2391933373"/>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4</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fa-IR" sz="4000" b="1" dirty="0" smtClean="0">
                <a:solidFill>
                  <a:srgbClr val="FF0000"/>
                </a:solidFill>
              </a:rPr>
              <a:t>تفاوت داده کاوی و تحلیلهای آماری</a:t>
            </a:r>
            <a:endParaRPr lang="en-US" sz="4000" dirty="0">
              <a:solidFill>
                <a:srgbClr val="FF0000"/>
              </a:solidFill>
            </a:endParaRPr>
          </a:p>
        </p:txBody>
      </p:sp>
      <p:graphicFrame>
        <p:nvGraphicFramePr>
          <p:cNvPr id="9" name="Content Placeholder 4"/>
          <p:cNvGraphicFramePr>
            <a:graphicFrameLocks/>
          </p:cNvGraphicFramePr>
          <p:nvPr>
            <p:extLst>
              <p:ext uri="{D42A27DB-BD31-4B8C-83A1-F6EECF244321}">
                <p14:modId xmlns:p14="http://schemas.microsoft.com/office/powerpoint/2010/main" val="1822015978"/>
              </p:ext>
            </p:extLst>
          </p:nvPr>
        </p:nvGraphicFramePr>
        <p:xfrm>
          <a:off x="755576" y="1916832"/>
          <a:ext cx="7920880" cy="4176464"/>
        </p:xfrm>
        <a:graphic>
          <a:graphicData uri="http://schemas.openxmlformats.org/drawingml/2006/table">
            <a:tbl>
              <a:tblPr rtl="1" firstRow="1" bandRow="1">
                <a:tableStyleId>{69C7853C-536D-4A76-A0AE-DD22124D55A5}</a:tableStyleId>
              </a:tblPr>
              <a:tblGrid>
                <a:gridCol w="3960440"/>
                <a:gridCol w="3960440"/>
              </a:tblGrid>
              <a:tr h="412560">
                <a:tc>
                  <a:txBody>
                    <a:bodyPr/>
                    <a:lstStyle/>
                    <a:p>
                      <a:pPr algn="ctr" rtl="1"/>
                      <a:r>
                        <a:rPr lang="fa-IR" dirty="0" smtClean="0">
                          <a:solidFill>
                            <a:schemeClr val="accent2">
                              <a:lumMod val="75000"/>
                            </a:schemeClr>
                          </a:solidFill>
                          <a:effectLst/>
                          <a:cs typeface="B Nazanin" pitchFamily="2" charset="-78"/>
                        </a:rPr>
                        <a:t>داده</a:t>
                      </a:r>
                      <a:r>
                        <a:rPr lang="fa-IR" baseline="0" dirty="0" smtClean="0">
                          <a:solidFill>
                            <a:schemeClr val="accent2">
                              <a:lumMod val="75000"/>
                            </a:schemeClr>
                          </a:solidFill>
                          <a:effectLst/>
                          <a:cs typeface="B Nazanin" pitchFamily="2" charset="-78"/>
                        </a:rPr>
                        <a:t> کاوی</a:t>
                      </a:r>
                      <a:endParaRPr lang="fa-IR" dirty="0">
                        <a:solidFill>
                          <a:schemeClr val="accent2">
                            <a:lumMod val="75000"/>
                          </a:schemeClr>
                        </a:solidFill>
                        <a:effectLst/>
                        <a:cs typeface="B Nazanin" pitchFamily="2" charset="-78"/>
                      </a:endParaRPr>
                    </a:p>
                  </a:txBody>
                  <a:tcPr/>
                </a:tc>
                <a:tc>
                  <a:txBody>
                    <a:bodyPr/>
                    <a:lstStyle/>
                    <a:p>
                      <a:pPr algn="ctr" rtl="1"/>
                      <a:r>
                        <a:rPr lang="fa-IR" dirty="0" smtClean="0">
                          <a:solidFill>
                            <a:schemeClr val="accent2">
                              <a:lumMod val="75000"/>
                            </a:schemeClr>
                          </a:solidFill>
                          <a:effectLst/>
                          <a:cs typeface="B Nazanin" pitchFamily="2" charset="-78"/>
                        </a:rPr>
                        <a:t>تحلیل های آماری</a:t>
                      </a:r>
                      <a:endParaRPr lang="fa-IR" dirty="0">
                        <a:solidFill>
                          <a:schemeClr val="accent2">
                            <a:lumMod val="75000"/>
                          </a:schemeClr>
                        </a:solidFill>
                        <a:effectLst/>
                        <a:cs typeface="B Nazanin" pitchFamily="2" charset="-78"/>
                      </a:endParaRPr>
                    </a:p>
                  </a:txBody>
                  <a:tcPr/>
                </a:tc>
              </a:tr>
              <a:tr h="1017271">
                <a:tc>
                  <a:txBody>
                    <a:bodyPr/>
                    <a:lstStyle/>
                    <a:p>
                      <a:pPr algn="just" rtl="1"/>
                      <a:r>
                        <a:rPr lang="fa-IR" dirty="0" smtClean="0">
                          <a:effectLst/>
                          <a:cs typeface="B Nazanin" pitchFamily="2" charset="-78"/>
                        </a:rPr>
                        <a:t>داده</a:t>
                      </a:r>
                      <a:r>
                        <a:rPr lang="fa-IR" baseline="0" dirty="0" smtClean="0">
                          <a:effectLst/>
                          <a:cs typeface="B Nazanin" pitchFamily="2" charset="-78"/>
                        </a:rPr>
                        <a:t> کاوی نیاز به فرضیه ندارد.</a:t>
                      </a:r>
                      <a:endParaRPr lang="fa-IR" dirty="0">
                        <a:effectLst/>
                        <a:cs typeface="B Nazanin" pitchFamily="2" charset="-78"/>
                      </a:endParaRPr>
                    </a:p>
                  </a:txBody>
                  <a:tcPr/>
                </a:tc>
                <a:tc>
                  <a:txBody>
                    <a:bodyPr/>
                    <a:lstStyle/>
                    <a:p>
                      <a:pPr algn="just" rtl="1"/>
                      <a:r>
                        <a:rPr lang="fa-IR" dirty="0" smtClean="0">
                          <a:effectLst/>
                          <a:cs typeface="B Nazanin" pitchFamily="2" charset="-78"/>
                        </a:rPr>
                        <a:t>آمارگران</a:t>
                      </a:r>
                      <a:r>
                        <a:rPr lang="fa-IR" baseline="0" dirty="0" smtClean="0">
                          <a:effectLst/>
                          <a:cs typeface="B Nazanin" pitchFamily="2" charset="-78"/>
                        </a:rPr>
                        <a:t> کار خود را با فرضیه شروع می کنند. </a:t>
                      </a:r>
                    </a:p>
                    <a:p>
                      <a:pPr algn="just" rtl="1"/>
                      <a:r>
                        <a:rPr lang="fa-IR" baseline="0" dirty="0" smtClean="0">
                          <a:effectLst/>
                          <a:cs typeface="B Nazanin" pitchFamily="2" charset="-78"/>
                        </a:rPr>
                        <a:t>مثال: کار با اینترنت بیش از سه ساعت در روز سبب بروز اختلال های روانی در انسان می شود.</a:t>
                      </a:r>
                      <a:endParaRPr lang="fa-IR" dirty="0">
                        <a:effectLst/>
                        <a:cs typeface="B Nazanin" pitchFamily="2" charset="-78"/>
                      </a:endParaRPr>
                    </a:p>
                  </a:txBody>
                  <a:tcPr/>
                </a:tc>
              </a:tr>
              <a:tr h="712090">
                <a:tc>
                  <a:txBody>
                    <a:bodyPr/>
                    <a:lstStyle/>
                    <a:p>
                      <a:pPr algn="just" rtl="1"/>
                      <a:r>
                        <a:rPr lang="fa-IR" dirty="0" smtClean="0">
                          <a:effectLst/>
                          <a:cs typeface="B Nazanin" pitchFamily="2" charset="-78"/>
                        </a:rPr>
                        <a:t>الگوریتم های داده کاوی به صورت اتوماتیک</a:t>
                      </a:r>
                      <a:r>
                        <a:rPr lang="fa-IR" baseline="0" dirty="0" smtClean="0">
                          <a:effectLst/>
                          <a:cs typeface="B Nazanin" pitchFamily="2" charset="-78"/>
                        </a:rPr>
                        <a:t> معادلات را کشف می نمایند.</a:t>
                      </a:r>
                      <a:endParaRPr lang="fa-IR" dirty="0">
                        <a:effectLst/>
                        <a:cs typeface="B Nazanin" pitchFamily="2" charset="-78"/>
                      </a:endParaRPr>
                    </a:p>
                  </a:txBody>
                  <a:tcPr/>
                </a:tc>
                <a:tc>
                  <a:txBody>
                    <a:bodyPr/>
                    <a:lstStyle/>
                    <a:p>
                      <a:pPr algn="just" rtl="1"/>
                      <a:r>
                        <a:rPr lang="fa-IR" dirty="0" smtClean="0">
                          <a:effectLst/>
                          <a:cs typeface="B Nazanin" pitchFamily="2" charset="-78"/>
                        </a:rPr>
                        <a:t>آمارگران می بایست بر</a:t>
                      </a:r>
                      <a:r>
                        <a:rPr lang="fa-IR" baseline="0" dirty="0" smtClean="0">
                          <a:effectLst/>
                          <a:cs typeface="B Nazanin" pitchFamily="2" charset="-78"/>
                        </a:rPr>
                        <a:t> اساس فرضیاتشان، معادله تشکیل دهند.</a:t>
                      </a:r>
                      <a:endParaRPr lang="fa-IR" dirty="0">
                        <a:effectLst/>
                        <a:cs typeface="B Nazanin" pitchFamily="2" charset="-78"/>
                      </a:endParaRPr>
                    </a:p>
                  </a:txBody>
                  <a:tcPr/>
                </a:tc>
              </a:tr>
              <a:tr h="712090">
                <a:tc>
                  <a:txBody>
                    <a:bodyPr/>
                    <a:lstStyle/>
                    <a:p>
                      <a:pPr algn="just" rtl="1"/>
                      <a:r>
                        <a:rPr lang="fa-IR" dirty="0" smtClean="0">
                          <a:effectLst/>
                          <a:cs typeface="B Nazanin" pitchFamily="2" charset="-78"/>
                        </a:rPr>
                        <a:t>داده کاوی از فرمت های گوناگونی</a:t>
                      </a:r>
                      <a:r>
                        <a:rPr lang="fa-IR" baseline="0" dirty="0" smtClean="0">
                          <a:effectLst/>
                          <a:cs typeface="B Nazanin" pitchFamily="2" charset="-78"/>
                        </a:rPr>
                        <a:t> علاوه بر فرمت عددی مانند متن، صدا و ... استفاده می کند.</a:t>
                      </a:r>
                      <a:endParaRPr lang="fa-IR" dirty="0">
                        <a:effectLst/>
                        <a:cs typeface="B Nazanin" pitchFamily="2" charset="-78"/>
                      </a:endParaRPr>
                    </a:p>
                  </a:txBody>
                  <a:tcPr/>
                </a:tc>
                <a:tc>
                  <a:txBody>
                    <a:bodyPr/>
                    <a:lstStyle/>
                    <a:p>
                      <a:pPr algn="just" rtl="1"/>
                      <a:r>
                        <a:rPr lang="fa-IR" dirty="0" smtClean="0">
                          <a:effectLst/>
                          <a:cs typeface="B Nazanin" pitchFamily="2" charset="-78"/>
                        </a:rPr>
                        <a:t>تحلیل</a:t>
                      </a:r>
                      <a:r>
                        <a:rPr lang="fa-IR" baseline="0" dirty="0" smtClean="0">
                          <a:effectLst/>
                          <a:cs typeface="B Nazanin" pitchFamily="2" charset="-78"/>
                        </a:rPr>
                        <a:t> های آماری فقط از داده های عددی استفاده می کنند.</a:t>
                      </a:r>
                      <a:endParaRPr lang="fa-IR" dirty="0">
                        <a:effectLst/>
                        <a:cs typeface="B Nazanin" pitchFamily="2" charset="-78"/>
                      </a:endParaRPr>
                    </a:p>
                  </a:txBody>
                  <a:tcPr/>
                </a:tc>
              </a:tr>
              <a:tr h="1322453">
                <a:tc>
                  <a:txBody>
                    <a:bodyPr/>
                    <a:lstStyle/>
                    <a:p>
                      <a:pPr algn="just" rtl="1"/>
                      <a:r>
                        <a:rPr lang="fa-IR" dirty="0" smtClean="0">
                          <a:effectLst/>
                          <a:cs typeface="B Nazanin" pitchFamily="2" charset="-78"/>
                        </a:rPr>
                        <a:t>تفسیر خروجی های داده کاوی کار آسانی نیست.</a:t>
                      </a:r>
                      <a:r>
                        <a:rPr lang="fa-IR" baseline="0" dirty="0" smtClean="0">
                          <a:effectLst/>
                          <a:cs typeface="B Nazanin" pitchFamily="2" charset="-78"/>
                        </a:rPr>
                        <a:t> آمارگران نیز می بایست در تفسیر خروجی های داده کاوی شرکت کنند و در ارائه نتایج به به مدیران و فعالین کسب و کار کمک نمایند.</a:t>
                      </a:r>
                      <a:endParaRPr lang="fa-IR" dirty="0">
                        <a:effectLst/>
                        <a:cs typeface="B Nazanin" pitchFamily="2" charset="-78"/>
                      </a:endParaRPr>
                    </a:p>
                  </a:txBody>
                  <a:tcPr/>
                </a:tc>
                <a:tc>
                  <a:txBody>
                    <a:bodyPr/>
                    <a:lstStyle/>
                    <a:p>
                      <a:pPr algn="just" rtl="1"/>
                      <a:r>
                        <a:rPr lang="fa-IR" dirty="0" smtClean="0">
                          <a:effectLst/>
                          <a:cs typeface="B Nazanin" pitchFamily="2" charset="-78"/>
                        </a:rPr>
                        <a:t>آمارگران</a:t>
                      </a:r>
                      <a:r>
                        <a:rPr lang="fa-IR" baseline="0" dirty="0" smtClean="0">
                          <a:effectLst/>
                          <a:cs typeface="B Nazanin" pitchFamily="2" charset="-78"/>
                        </a:rPr>
                        <a:t> نتایج خود را تفسیر و به مدیران و فعالین کسب و کار ارائه می دهند.</a:t>
                      </a:r>
                      <a:endParaRPr lang="fa-IR" dirty="0">
                        <a:effectLst/>
                        <a:cs typeface="B Nazanin" pitchFamily="2" charset="-78"/>
                      </a:endParaRPr>
                    </a:p>
                  </a:txBody>
                  <a:tcPr/>
                </a:tc>
              </a:tr>
            </a:tbl>
          </a:graphicData>
        </a:graphic>
      </p:graphicFrame>
    </p:spTree>
    <p:extLst>
      <p:ext uri="{BB962C8B-B14F-4D97-AF65-F5344CB8AC3E}">
        <p14:creationId xmlns:p14="http://schemas.microsoft.com/office/powerpoint/2010/main" val="113635702"/>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40</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en-US" sz="4000" b="1" dirty="0">
                <a:solidFill>
                  <a:srgbClr val="FF0000"/>
                </a:solidFill>
              </a:rPr>
              <a:t>Regression</a:t>
            </a:r>
            <a:r>
              <a:rPr lang="fa-IR" sz="4000" b="1" dirty="0">
                <a:solidFill>
                  <a:srgbClr val="FF0000"/>
                </a:solidFill>
              </a:rPr>
              <a:t> یا رگرسیون</a:t>
            </a:r>
            <a:endParaRPr lang="en-US" sz="4000" dirty="0">
              <a:solidFill>
                <a:srgbClr val="FF0000"/>
              </a:solidFill>
            </a:endParaRPr>
          </a:p>
        </p:txBody>
      </p:sp>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27784" y="2564904"/>
            <a:ext cx="5485314" cy="3024336"/>
          </a:xfrm>
        </p:spPr>
      </p:pic>
    </p:spTree>
    <p:extLst>
      <p:ext uri="{BB962C8B-B14F-4D97-AF65-F5344CB8AC3E}">
        <p14:creationId xmlns:p14="http://schemas.microsoft.com/office/powerpoint/2010/main" val="826625991"/>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646238"/>
            <a:ext cx="8229600" cy="4951114"/>
          </a:xfrm>
        </p:spPr>
        <p:txBody>
          <a:bodyPr/>
          <a:lstStyle/>
          <a:p>
            <a:pPr algn="just" eaLnBrk="1" hangingPunct="1">
              <a:buFont typeface="Wingdings" panose="05000000000000000000" pitchFamily="2" charset="2"/>
              <a:buChar char="ü"/>
            </a:pPr>
            <a:r>
              <a:rPr lang="fa-IR" sz="2400" b="1" dirty="0" smtClean="0"/>
              <a:t>تشخیص از انحرافات معنی دار رفتار نرمال</a:t>
            </a:r>
          </a:p>
          <a:p>
            <a:pPr algn="just" eaLnBrk="1" hangingPunct="1">
              <a:buFont typeface="Wingdings" panose="05000000000000000000" pitchFamily="2" charset="2"/>
              <a:buChar char="ü"/>
            </a:pPr>
            <a:endParaRPr lang="fa-IR" sz="2400" b="1" dirty="0" smtClean="0"/>
          </a:p>
          <a:p>
            <a:pPr algn="just" eaLnBrk="1" hangingPunct="1">
              <a:buFont typeface="Wingdings" panose="05000000000000000000" pitchFamily="2" charset="2"/>
              <a:buChar char="ü"/>
            </a:pPr>
            <a:r>
              <a:rPr lang="fa-IR" sz="2400" b="1" dirty="0" smtClean="0"/>
              <a:t>مانند تشخیص تقلب در کارتهای اعتباری یا نفوذ غیرمجاز به شبکه و ...</a:t>
            </a:r>
            <a:endParaRPr lang="fa-IR" sz="2400" b="1" dirty="0"/>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41</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fontScale="90000"/>
          </a:bodyPr>
          <a:lstStyle/>
          <a:p>
            <a:r>
              <a:rPr lang="en-US" sz="4000" b="1" dirty="0">
                <a:solidFill>
                  <a:srgbClr val="FF0000"/>
                </a:solidFill>
              </a:rPr>
              <a:t>Deviation/Anomaly </a:t>
            </a:r>
            <a:r>
              <a:rPr lang="en-US" sz="4000" b="1" dirty="0" smtClean="0">
                <a:solidFill>
                  <a:srgbClr val="FF0000"/>
                </a:solidFill>
              </a:rPr>
              <a:t>Detection</a:t>
            </a:r>
            <a:br>
              <a:rPr lang="en-US" sz="4000" b="1" dirty="0" smtClean="0">
                <a:solidFill>
                  <a:srgbClr val="FF0000"/>
                </a:solidFill>
              </a:rPr>
            </a:br>
            <a:r>
              <a:rPr lang="fa-IR" sz="4000" b="1" dirty="0" smtClean="0">
                <a:solidFill>
                  <a:srgbClr val="FF0000"/>
                </a:solidFill>
              </a:rPr>
              <a:t>تشخیص انحرافات</a:t>
            </a:r>
            <a:endParaRPr lang="en-US" sz="4000" b="1" dirty="0">
              <a:solidFill>
                <a:srgbClr val="FF0000"/>
              </a:solidFill>
            </a:endParaRPr>
          </a:p>
        </p:txBody>
      </p:sp>
    </p:spTree>
    <p:extLst>
      <p:ext uri="{BB962C8B-B14F-4D97-AF65-F5344CB8AC3E}">
        <p14:creationId xmlns:p14="http://schemas.microsoft.com/office/powerpoint/2010/main" val="1904435863"/>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42</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fontScale="90000"/>
          </a:bodyPr>
          <a:lstStyle/>
          <a:p>
            <a:r>
              <a:rPr lang="en-US" sz="4000" b="1" dirty="0">
                <a:solidFill>
                  <a:srgbClr val="FF0000"/>
                </a:solidFill>
              </a:rPr>
              <a:t>Deviation/Anomaly Detection</a:t>
            </a:r>
            <a:br>
              <a:rPr lang="en-US" sz="4000" b="1" dirty="0">
                <a:solidFill>
                  <a:srgbClr val="FF0000"/>
                </a:solidFill>
              </a:rPr>
            </a:br>
            <a:r>
              <a:rPr lang="fa-IR" sz="4000" b="1" dirty="0">
                <a:solidFill>
                  <a:srgbClr val="FF0000"/>
                </a:solidFill>
              </a:rPr>
              <a:t>تشخیص انحرافات</a:t>
            </a:r>
            <a:endParaRPr lang="en-US" sz="4000" dirty="0">
              <a:solidFill>
                <a:srgbClr val="FF0000"/>
              </a:solidFill>
            </a:endParaRPr>
          </a:p>
        </p:txBody>
      </p:sp>
      <p:sp>
        <p:nvSpPr>
          <p:cNvPr id="2" name="Content Placeholder 1"/>
          <p:cNvSpPr>
            <a:spLocks noGrp="1"/>
          </p:cNvSpPr>
          <p:nvPr>
            <p:ph idx="1"/>
          </p:nvPr>
        </p:nvSpPr>
        <p:spPr/>
        <p:txBody>
          <a:bodyPr/>
          <a:lstStyle/>
          <a:p>
            <a:endParaRPr lang="en-US" dirty="0"/>
          </a:p>
        </p:txBody>
      </p:sp>
      <p:pic>
        <p:nvPicPr>
          <p:cNvPr id="8"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5824" y="2385393"/>
            <a:ext cx="4409663" cy="2386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8"/>
          <p:cNvGrpSpPr>
            <a:grpSpLocks/>
          </p:cNvGrpSpPr>
          <p:nvPr/>
        </p:nvGrpSpPr>
        <p:grpSpPr bwMode="auto">
          <a:xfrm>
            <a:off x="1979712" y="2420888"/>
            <a:ext cx="3477964" cy="3329384"/>
            <a:chOff x="2963" y="2441"/>
            <a:chExt cx="1641" cy="1504"/>
          </a:xfrm>
        </p:grpSpPr>
        <p:pic>
          <p:nvPicPr>
            <p:cNvPr id="10"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63" y="2441"/>
              <a:ext cx="1641" cy="1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63" y="2441"/>
              <a:ext cx="1641" cy="1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592" y="1988840"/>
            <a:ext cx="2680774" cy="1766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7362659"/>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75656" y="1844824"/>
            <a:ext cx="6192688" cy="500066"/>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000" dirty="0" smtClean="0"/>
              <a:t>مقیاس پذیری یا </a:t>
            </a:r>
            <a:r>
              <a:rPr lang="en-US" sz="2000" dirty="0" smtClean="0"/>
              <a:t>Scalability</a:t>
            </a:r>
            <a:r>
              <a:rPr lang="fa-IR" sz="2000" dirty="0" smtClean="0"/>
              <a:t>: عدم یکسان بودن مقیاس داده های مختلف</a:t>
            </a:r>
            <a:endParaRPr lang="fa-IR" sz="2000" dirty="0"/>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43</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fa-IR" sz="4000" dirty="0" smtClean="0">
                <a:solidFill>
                  <a:srgbClr val="FF0000"/>
                </a:solidFill>
              </a:rPr>
              <a:t>چالشهای داده کاوی</a:t>
            </a:r>
            <a:endParaRPr lang="en-US" sz="4000" dirty="0">
              <a:solidFill>
                <a:srgbClr val="FF0000"/>
              </a:solidFill>
            </a:endParaRPr>
          </a:p>
        </p:txBody>
      </p:sp>
      <p:sp>
        <p:nvSpPr>
          <p:cNvPr id="8" name="Rectangle 7"/>
          <p:cNvSpPr/>
          <p:nvPr/>
        </p:nvSpPr>
        <p:spPr>
          <a:xfrm>
            <a:off x="1487236" y="4725144"/>
            <a:ext cx="6242099" cy="500066"/>
          </a:xfrm>
          <a:prstGeom prst="rect">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fa-IR" sz="2000" dirty="0" smtClean="0"/>
              <a:t>مالکیت داده ها و توزیع آنها یا </a:t>
            </a:r>
            <a:r>
              <a:rPr lang="en-US" sz="2000" dirty="0"/>
              <a:t>Data Ownership and Distribution</a:t>
            </a:r>
            <a:endParaRPr lang="fa-IR" sz="2000" dirty="0"/>
          </a:p>
        </p:txBody>
      </p:sp>
      <p:sp>
        <p:nvSpPr>
          <p:cNvPr id="9" name="Rectangle 8"/>
          <p:cNvSpPr/>
          <p:nvPr/>
        </p:nvSpPr>
        <p:spPr>
          <a:xfrm>
            <a:off x="1475655" y="3284984"/>
            <a:ext cx="6242099" cy="500066"/>
          </a:xfrm>
          <a:prstGeom prst="rect">
            <a:avLst/>
          </a:prstGeom>
        </p:spPr>
        <p:style>
          <a:lnRef idx="2">
            <a:schemeClr val="accent4"/>
          </a:lnRef>
          <a:fillRef idx="1">
            <a:schemeClr val="lt1"/>
          </a:fillRef>
          <a:effectRef idx="0">
            <a:schemeClr val="accent4"/>
          </a:effectRef>
          <a:fontRef idx="minor">
            <a:schemeClr val="dk1"/>
          </a:fontRef>
        </p:style>
        <p:txBody>
          <a:bodyPr rtlCol="1" anchor="ctr"/>
          <a:lstStyle/>
          <a:p>
            <a:pPr algn="ctr"/>
            <a:r>
              <a:rPr lang="fa-IR" sz="2000" dirty="0" smtClean="0"/>
              <a:t>داده های ناهمگن و پیچیده یا </a:t>
            </a:r>
            <a:r>
              <a:rPr lang="en-US" sz="2000" dirty="0"/>
              <a:t>Complex and Heterogeneous Data</a:t>
            </a:r>
            <a:endParaRPr lang="fa-IR" sz="2000" dirty="0"/>
          </a:p>
        </p:txBody>
      </p:sp>
      <p:sp>
        <p:nvSpPr>
          <p:cNvPr id="10" name="Rectangle 9"/>
          <p:cNvSpPr/>
          <p:nvPr/>
        </p:nvSpPr>
        <p:spPr>
          <a:xfrm>
            <a:off x="1547663" y="6165304"/>
            <a:ext cx="6242099" cy="500066"/>
          </a:xfrm>
          <a:prstGeom prst="rect">
            <a:avLst/>
          </a:prstGeom>
        </p:spPr>
        <p:style>
          <a:lnRef idx="2">
            <a:schemeClr val="accent5"/>
          </a:lnRef>
          <a:fillRef idx="1">
            <a:schemeClr val="lt1"/>
          </a:fillRef>
          <a:effectRef idx="0">
            <a:schemeClr val="accent5"/>
          </a:effectRef>
          <a:fontRef idx="minor">
            <a:schemeClr val="dk1"/>
          </a:fontRef>
        </p:style>
        <p:txBody>
          <a:bodyPr rtlCol="1" anchor="ctr"/>
          <a:lstStyle/>
          <a:p>
            <a:pPr algn="ctr"/>
            <a:r>
              <a:rPr lang="fa-IR" sz="2000" dirty="0" smtClean="0"/>
              <a:t>داده های استریم یا </a:t>
            </a:r>
            <a:r>
              <a:rPr lang="en-US" sz="2000" dirty="0"/>
              <a:t>Streaming Data</a:t>
            </a:r>
            <a:endParaRPr lang="fa-IR" sz="2000" dirty="0"/>
          </a:p>
        </p:txBody>
      </p:sp>
      <p:sp>
        <p:nvSpPr>
          <p:cNvPr id="12" name="Rectangle 11"/>
          <p:cNvSpPr/>
          <p:nvPr/>
        </p:nvSpPr>
        <p:spPr>
          <a:xfrm>
            <a:off x="1475656" y="2492896"/>
            <a:ext cx="6192688" cy="500066"/>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000" dirty="0" smtClean="0"/>
              <a:t>نفرین ابعاد یا </a:t>
            </a:r>
            <a:r>
              <a:rPr lang="en-US" sz="2000" dirty="0" smtClean="0"/>
              <a:t>Dimensionality</a:t>
            </a:r>
            <a:endParaRPr lang="fa-IR" sz="2000" dirty="0"/>
          </a:p>
        </p:txBody>
      </p:sp>
      <p:sp>
        <p:nvSpPr>
          <p:cNvPr id="13" name="Rectangle 12"/>
          <p:cNvSpPr/>
          <p:nvPr/>
        </p:nvSpPr>
        <p:spPr>
          <a:xfrm>
            <a:off x="1475655" y="3933056"/>
            <a:ext cx="6242099" cy="500066"/>
          </a:xfrm>
          <a:prstGeom prst="rect">
            <a:avLst/>
          </a:prstGeom>
        </p:spPr>
        <p:style>
          <a:lnRef idx="2">
            <a:schemeClr val="accent4"/>
          </a:lnRef>
          <a:fillRef idx="1">
            <a:schemeClr val="lt1"/>
          </a:fillRef>
          <a:effectRef idx="0">
            <a:schemeClr val="accent4"/>
          </a:effectRef>
          <a:fontRef idx="minor">
            <a:schemeClr val="dk1"/>
          </a:fontRef>
        </p:style>
        <p:txBody>
          <a:bodyPr rtlCol="1" anchor="ctr"/>
          <a:lstStyle/>
          <a:p>
            <a:pPr algn="ctr"/>
            <a:r>
              <a:rPr lang="fa-IR" sz="2000" dirty="0" smtClean="0"/>
              <a:t>کیفیت داده ها یا </a:t>
            </a:r>
            <a:r>
              <a:rPr lang="en-US" sz="2000" dirty="0" smtClean="0"/>
              <a:t>Data Quality</a:t>
            </a:r>
            <a:endParaRPr lang="fa-IR" sz="2000" dirty="0"/>
          </a:p>
        </p:txBody>
      </p:sp>
      <p:sp>
        <p:nvSpPr>
          <p:cNvPr id="14" name="Rectangle 13"/>
          <p:cNvSpPr/>
          <p:nvPr/>
        </p:nvSpPr>
        <p:spPr>
          <a:xfrm>
            <a:off x="1487236" y="5373216"/>
            <a:ext cx="6242099" cy="500066"/>
          </a:xfrm>
          <a:prstGeom prst="rect">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fa-IR" sz="2000" dirty="0" smtClean="0"/>
              <a:t>حمایت از حریم خصوصی یا </a:t>
            </a:r>
            <a:r>
              <a:rPr lang="en-US" sz="2000" dirty="0"/>
              <a:t>Privacy Preservation</a:t>
            </a:r>
            <a:endParaRPr lang="fa-IR" sz="2000" dirty="0"/>
          </a:p>
        </p:txBody>
      </p:sp>
    </p:spTree>
    <p:extLst>
      <p:ext uri="{BB962C8B-B14F-4D97-AF65-F5344CB8AC3E}">
        <p14:creationId xmlns:p14="http://schemas.microsoft.com/office/powerpoint/2010/main" val="4279777620"/>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2" grpId="0" animBg="1"/>
      <p:bldP spid="13" grpId="0" animBg="1"/>
      <p:bldP spid="1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83569" y="1844824"/>
            <a:ext cx="8007326" cy="936104"/>
          </a:xfrm>
          <a:prstGeom prst="rec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en-US" sz="2000" dirty="0"/>
              <a:t>Noise and </a:t>
            </a:r>
            <a:r>
              <a:rPr lang="en-US" sz="2000" dirty="0" smtClean="0"/>
              <a:t>outliers</a:t>
            </a:r>
            <a:r>
              <a:rPr lang="fa-IR" sz="2000" dirty="0" smtClean="0"/>
              <a:t>: تغییرات ناخواسته را نویز و داده های خیلی دور را داده پرت گویند.</a:t>
            </a:r>
            <a:endParaRPr lang="fa-IR" sz="2000" dirty="0"/>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44</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fa-IR" sz="4000" dirty="0" smtClean="0">
                <a:solidFill>
                  <a:srgbClr val="FF0000"/>
                </a:solidFill>
              </a:rPr>
              <a:t>مشکل کیفیت داده ها</a:t>
            </a:r>
            <a:endParaRPr lang="en-US" sz="4000" dirty="0">
              <a:solidFill>
                <a:srgbClr val="FF0000"/>
              </a:solidFill>
            </a:endParaRPr>
          </a:p>
        </p:txBody>
      </p:sp>
      <p:sp>
        <p:nvSpPr>
          <p:cNvPr id="8" name="Rectangle 7"/>
          <p:cNvSpPr/>
          <p:nvPr/>
        </p:nvSpPr>
        <p:spPr>
          <a:xfrm>
            <a:off x="749258" y="5445224"/>
            <a:ext cx="8071216" cy="1080120"/>
          </a:xfrm>
          <a:prstGeom prst="rect">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en-US" sz="2000" dirty="0"/>
              <a:t>duplicate </a:t>
            </a:r>
            <a:r>
              <a:rPr lang="en-US" sz="2000" dirty="0" smtClean="0"/>
              <a:t>data</a:t>
            </a:r>
            <a:r>
              <a:rPr lang="fa-IR" sz="2000" dirty="0" smtClean="0"/>
              <a:t>: داده های تکراری</a:t>
            </a:r>
          </a:p>
          <a:p>
            <a:pPr algn="ctr"/>
            <a:r>
              <a:rPr lang="fa-IR" sz="2000" dirty="0" smtClean="0"/>
              <a:t>معمولا زمانیکه داده ها از منابع ناهمگنی ادغام می شوند این مشکل بروز می کند. </a:t>
            </a:r>
          </a:p>
          <a:p>
            <a:r>
              <a:rPr lang="fa-IR" sz="2000" dirty="0" smtClean="0"/>
              <a:t>مکانیزم برخورد: حذف داده یا </a:t>
            </a:r>
            <a:r>
              <a:rPr lang="en-US" sz="2000" dirty="0" smtClean="0"/>
              <a:t>Data Cleaning</a:t>
            </a:r>
            <a:endParaRPr lang="fa-IR" sz="2000" dirty="0"/>
          </a:p>
        </p:txBody>
      </p:sp>
      <p:sp>
        <p:nvSpPr>
          <p:cNvPr id="9" name="Rectangle 8"/>
          <p:cNvSpPr/>
          <p:nvPr/>
        </p:nvSpPr>
        <p:spPr>
          <a:xfrm>
            <a:off x="683568" y="3140968"/>
            <a:ext cx="8071216" cy="1944216"/>
          </a:xfrm>
          <a:prstGeom prst="rect">
            <a:avLst/>
          </a:prstGeom>
        </p:spPr>
        <p:style>
          <a:lnRef idx="2">
            <a:schemeClr val="accent4"/>
          </a:lnRef>
          <a:fillRef idx="1">
            <a:schemeClr val="lt1"/>
          </a:fillRef>
          <a:effectRef idx="0">
            <a:schemeClr val="accent4"/>
          </a:effectRef>
          <a:fontRef idx="minor">
            <a:schemeClr val="dk1"/>
          </a:fontRef>
        </p:style>
        <p:txBody>
          <a:bodyPr rtlCol="1" anchor="ctr"/>
          <a:lstStyle/>
          <a:p>
            <a:pPr algn="ctr"/>
            <a:r>
              <a:rPr lang="en-US" sz="2000" dirty="0"/>
              <a:t>missing </a:t>
            </a:r>
            <a:r>
              <a:rPr lang="en-US" sz="2000" dirty="0" smtClean="0"/>
              <a:t>values</a:t>
            </a:r>
            <a:r>
              <a:rPr lang="fa-IR" sz="2000" dirty="0" smtClean="0"/>
              <a:t>: داده های از دست رفته</a:t>
            </a:r>
          </a:p>
          <a:p>
            <a:pPr algn="ctr"/>
            <a:r>
              <a:rPr lang="fa-IR" sz="2000" dirty="0" smtClean="0"/>
              <a:t>دلایل از دست رفتن داده ها: عدم جمع آوری اطلاعات، بی معنا بودن داده در شرایط موردنظر</a:t>
            </a:r>
          </a:p>
          <a:p>
            <a:endParaRPr lang="fa-IR" sz="2000" dirty="0" smtClean="0"/>
          </a:p>
          <a:p>
            <a:r>
              <a:rPr lang="fa-IR" sz="2000" dirty="0" smtClean="0"/>
              <a:t>روش مدیریت داده از دست رفته: </a:t>
            </a:r>
          </a:p>
          <a:p>
            <a:r>
              <a:rPr lang="fa-IR" sz="2000" dirty="0" smtClean="0"/>
              <a:t>حذف کل </a:t>
            </a:r>
            <a:r>
              <a:rPr lang="en-US" sz="2000" dirty="0" smtClean="0"/>
              <a:t>Object</a:t>
            </a:r>
            <a:r>
              <a:rPr lang="fa-IR" sz="2000" dirty="0" smtClean="0"/>
              <a:t>، تخمین مقدار از دست رفته، در نظر نگرفتن آن مقدار هنگام آنالیز داده، جایگزینی با تمام مقادیر ممکن.</a:t>
            </a:r>
            <a:endParaRPr lang="fa-IR" sz="2000" dirty="0"/>
          </a:p>
        </p:txBody>
      </p:sp>
    </p:spTree>
    <p:extLst>
      <p:ext uri="{BB962C8B-B14F-4D97-AF65-F5344CB8AC3E}">
        <p14:creationId xmlns:p14="http://schemas.microsoft.com/office/powerpoint/2010/main" val="4128657582"/>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646238"/>
            <a:ext cx="8229600" cy="5095130"/>
          </a:xfrm>
        </p:spPr>
        <p:txBody>
          <a:bodyPr/>
          <a:lstStyle/>
          <a:p>
            <a:pPr eaLnBrk="1" hangingPunct="1">
              <a:buFont typeface="Wingdings" panose="05000000000000000000" pitchFamily="2" charset="2"/>
              <a:buChar char="ü"/>
            </a:pPr>
            <a:r>
              <a:rPr lang="fa-IR" sz="2400" b="1" dirty="0" smtClean="0"/>
              <a:t>به خاطر حجم بالای داده و سرعت زیاد جمع آوری و ذخیره سازی آنها</a:t>
            </a:r>
          </a:p>
          <a:p>
            <a:pPr marL="0" indent="0" eaLnBrk="1" hangingPunct="1">
              <a:buNone/>
            </a:pPr>
            <a:endParaRPr lang="fa-IR" sz="2400" b="1" dirty="0" smtClean="0"/>
          </a:p>
          <a:p>
            <a:pPr eaLnBrk="1" hangingPunct="1">
              <a:buFont typeface="Wingdings" panose="05000000000000000000" pitchFamily="2" charset="2"/>
              <a:buChar char="ü"/>
            </a:pPr>
            <a:r>
              <a:rPr lang="fa-IR" sz="2400" b="1" dirty="0" smtClean="0"/>
              <a:t>ارزان شدن کامپیوترها و افزایش قدرت آنها</a:t>
            </a:r>
          </a:p>
          <a:p>
            <a:pPr marL="0" indent="0" eaLnBrk="1" hangingPunct="1">
              <a:buNone/>
            </a:pPr>
            <a:endParaRPr lang="fa-IR" sz="2400" b="1" dirty="0" smtClean="0"/>
          </a:p>
          <a:p>
            <a:pPr eaLnBrk="1" hangingPunct="1">
              <a:buFont typeface="Wingdings" panose="05000000000000000000" pitchFamily="2" charset="2"/>
              <a:buChar char="ü"/>
            </a:pPr>
            <a:r>
              <a:rPr lang="fa-IR" sz="2400" b="1" dirty="0" smtClean="0"/>
              <a:t>افزایش فشار رقابتی</a:t>
            </a:r>
          </a:p>
          <a:p>
            <a:pPr marL="0" indent="0" eaLnBrk="1" hangingPunct="1">
              <a:buNone/>
            </a:pPr>
            <a:endParaRPr lang="fa-IR" sz="2400" b="1" dirty="0" smtClean="0"/>
          </a:p>
          <a:p>
            <a:pPr eaLnBrk="1" hangingPunct="1">
              <a:buFont typeface="Wingdings" panose="05000000000000000000" pitchFamily="2" charset="2"/>
              <a:buChar char="ü"/>
            </a:pPr>
            <a:r>
              <a:rPr lang="fa-IR" sz="2400" b="1" dirty="0" smtClean="0"/>
              <a:t>استفاده از تکنیکهای سنتی برای طبقه بندی داده ها مناسب نیست.</a:t>
            </a:r>
          </a:p>
          <a:p>
            <a:pPr marL="0" indent="0" eaLnBrk="1" hangingPunct="1">
              <a:buNone/>
            </a:pPr>
            <a:endParaRPr lang="fa-IR" sz="2400" b="1" dirty="0" smtClean="0"/>
          </a:p>
          <a:p>
            <a:pPr eaLnBrk="1" hangingPunct="1">
              <a:buFont typeface="Wingdings" panose="05000000000000000000" pitchFamily="2" charset="2"/>
              <a:buChar char="ü"/>
            </a:pPr>
            <a:r>
              <a:rPr lang="fa-IR" sz="2400" b="1" dirty="0" smtClean="0"/>
              <a:t>داده کاوی می تواند به دانشمندان در تولید دانش کمک کند. </a:t>
            </a:r>
          </a:p>
          <a:p>
            <a:pPr lvl="1" eaLnBrk="1" hangingPunct="1">
              <a:buFont typeface="Wingdings" panose="05000000000000000000" pitchFamily="2" charset="2"/>
              <a:buChar char="ü"/>
            </a:pPr>
            <a:r>
              <a:rPr lang="fa-IR" sz="1800" b="1" dirty="0" smtClean="0"/>
              <a:t>از طریق کلاسه بندی و بخش بندی داده ها</a:t>
            </a:r>
          </a:p>
          <a:p>
            <a:pPr lvl="1" eaLnBrk="1" hangingPunct="1">
              <a:buFont typeface="Wingdings" panose="05000000000000000000" pitchFamily="2" charset="2"/>
              <a:buChar char="ü"/>
            </a:pPr>
            <a:r>
              <a:rPr lang="fa-IR" sz="1800" b="1" dirty="0" smtClean="0"/>
              <a:t>تولید یا فرموله کردن فرضیه ها</a:t>
            </a:r>
          </a:p>
          <a:p>
            <a:pPr eaLnBrk="1" hangingPunct="1">
              <a:buNone/>
            </a:pPr>
            <a:endParaRPr lang="fa-IR" sz="2400" b="1" dirty="0" smtClean="0"/>
          </a:p>
          <a:p>
            <a:pPr eaLnBrk="1" hangingPunct="1">
              <a:buNone/>
            </a:pPr>
            <a:endParaRPr lang="fa-IR" sz="2400" b="1" dirty="0" smtClean="0"/>
          </a:p>
          <a:p>
            <a:pPr eaLnBrk="1" hangingPunct="1">
              <a:buNone/>
            </a:pPr>
            <a:endParaRPr lang="fa-IR" sz="2400" dirty="0" smtClean="0"/>
          </a:p>
          <a:p>
            <a:pPr eaLnBrk="1" hangingPunct="1">
              <a:buNone/>
            </a:pPr>
            <a:endParaRPr lang="fa-IR" dirty="0" smtClean="0"/>
          </a:p>
          <a:p>
            <a:pPr eaLnBrk="1" hangingPunct="1">
              <a:buFont typeface="Wingdings 2" pitchFamily="18" charset="2"/>
              <a:buNone/>
            </a:pPr>
            <a:r>
              <a:rPr lang="en-US" dirty="0" smtClean="0"/>
              <a:t/>
            </a:r>
            <a:br>
              <a:rPr lang="en-US" dirty="0" smtClean="0"/>
            </a:br>
            <a:endParaRPr lang="en-US" dirty="0" smtClean="0"/>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5</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fa-IR" sz="4000" b="1" dirty="0" smtClean="0">
                <a:solidFill>
                  <a:srgbClr val="FF0000"/>
                </a:solidFill>
              </a:rPr>
              <a:t>چرا داده کاوی؟</a:t>
            </a:r>
            <a:endParaRPr lang="en-US" sz="4000" dirty="0">
              <a:solidFill>
                <a:srgbClr val="FF0000"/>
              </a:solidFill>
            </a:endParaRPr>
          </a:p>
        </p:txBody>
      </p:sp>
      <p:sp>
        <p:nvSpPr>
          <p:cNvPr id="9" name="Rectangle 8"/>
          <p:cNvSpPr/>
          <p:nvPr/>
        </p:nvSpPr>
        <p:spPr>
          <a:xfrm>
            <a:off x="539552" y="5949280"/>
            <a:ext cx="7920880" cy="792088"/>
          </a:xfrm>
          <a:prstGeom prst="rect">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fa-IR" sz="2000" dirty="0" smtClean="0"/>
              <a:t>نکته: معمولا اطلاعات پنهانی در داده ها وجود دارد که آنالیزهای بشری هفته ها زمان می برد تا اطلاعات مفیدی را کشف نماید. هرچند خیلی از داده ها هرگز آنالیز نمی شوند.</a:t>
            </a:r>
            <a:endParaRPr lang="fa-IR" sz="2000" dirty="0"/>
          </a:p>
        </p:txBody>
      </p:sp>
    </p:spTree>
    <p:extLst>
      <p:ext uri="{BB962C8B-B14F-4D97-AF65-F5344CB8AC3E}">
        <p14:creationId xmlns:p14="http://schemas.microsoft.com/office/powerpoint/2010/main" val="3688927508"/>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646238"/>
            <a:ext cx="8229600" cy="4951114"/>
          </a:xfrm>
        </p:spPr>
        <p:txBody>
          <a:bodyPr/>
          <a:lstStyle/>
          <a:p>
            <a:pPr eaLnBrk="1" hangingPunct="1">
              <a:buNone/>
            </a:pPr>
            <a:endParaRPr lang="fa-IR" sz="2400" b="1" dirty="0" smtClean="0"/>
          </a:p>
          <a:p>
            <a:pPr eaLnBrk="1" hangingPunct="1">
              <a:buNone/>
            </a:pPr>
            <a:endParaRPr lang="fa-IR" sz="2400" dirty="0" smtClean="0"/>
          </a:p>
          <a:p>
            <a:pPr eaLnBrk="1" hangingPunct="1">
              <a:buNone/>
            </a:pPr>
            <a:endParaRPr lang="fa-IR" dirty="0" smtClean="0"/>
          </a:p>
          <a:p>
            <a:pPr eaLnBrk="1" hangingPunct="1">
              <a:buFont typeface="Wingdings 2" pitchFamily="18" charset="2"/>
              <a:buNone/>
            </a:pPr>
            <a:r>
              <a:rPr lang="en-US" dirty="0" smtClean="0"/>
              <a:t/>
            </a:r>
            <a:br>
              <a:rPr lang="en-US" dirty="0" smtClean="0"/>
            </a:br>
            <a:endParaRPr lang="en-US" dirty="0" smtClean="0"/>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6</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fa-IR" sz="4000" b="1" dirty="0" smtClean="0">
                <a:solidFill>
                  <a:srgbClr val="FF0000"/>
                </a:solidFill>
              </a:rPr>
              <a:t>مراحل داده کاوی</a:t>
            </a:r>
            <a:endParaRPr lang="en-US" sz="4000" dirty="0">
              <a:solidFill>
                <a:srgbClr val="FF0000"/>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7" y="1772816"/>
            <a:ext cx="8546165" cy="4608512"/>
          </a:xfrm>
          <a:prstGeom prst="rect">
            <a:avLst/>
          </a:prstGeom>
        </p:spPr>
      </p:pic>
    </p:spTree>
    <p:extLst>
      <p:ext uri="{BB962C8B-B14F-4D97-AF65-F5344CB8AC3E}">
        <p14:creationId xmlns:p14="http://schemas.microsoft.com/office/powerpoint/2010/main" val="1931947569"/>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646238"/>
            <a:ext cx="8229600" cy="4951114"/>
          </a:xfrm>
        </p:spPr>
        <p:txBody>
          <a:bodyPr/>
          <a:lstStyle/>
          <a:p>
            <a:pPr eaLnBrk="1" hangingPunct="1">
              <a:buNone/>
            </a:pPr>
            <a:endParaRPr lang="fa-IR" sz="2400" b="1" dirty="0" smtClean="0"/>
          </a:p>
          <a:p>
            <a:pPr eaLnBrk="1" hangingPunct="1">
              <a:buNone/>
            </a:pPr>
            <a:endParaRPr lang="fa-IR" sz="2400" dirty="0" smtClean="0"/>
          </a:p>
          <a:p>
            <a:pPr eaLnBrk="1" hangingPunct="1">
              <a:buNone/>
            </a:pPr>
            <a:endParaRPr lang="fa-IR" dirty="0" smtClean="0"/>
          </a:p>
          <a:p>
            <a:pPr eaLnBrk="1" hangingPunct="1">
              <a:buFont typeface="Wingdings 2" pitchFamily="18" charset="2"/>
              <a:buNone/>
            </a:pPr>
            <a:r>
              <a:rPr lang="en-US" dirty="0" smtClean="0"/>
              <a:t/>
            </a:r>
            <a:br>
              <a:rPr lang="en-US" dirty="0" smtClean="0"/>
            </a:br>
            <a:endParaRPr lang="en-US" dirty="0" smtClean="0"/>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7</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fa-IR" sz="4000" b="1" dirty="0" smtClean="0">
                <a:solidFill>
                  <a:srgbClr val="FF0000"/>
                </a:solidFill>
              </a:rPr>
              <a:t>مراحل داده کاوی</a:t>
            </a:r>
            <a:endParaRPr lang="en-US" sz="4000" dirty="0">
              <a:solidFill>
                <a:srgbClr val="FF00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700808"/>
            <a:ext cx="8453573" cy="3450134"/>
          </a:xfrm>
          <a:prstGeom prst="rect">
            <a:avLst/>
          </a:prstGeom>
        </p:spPr>
      </p:pic>
      <p:grpSp>
        <p:nvGrpSpPr>
          <p:cNvPr id="9" name="Group 8"/>
          <p:cNvGrpSpPr/>
          <p:nvPr/>
        </p:nvGrpSpPr>
        <p:grpSpPr>
          <a:xfrm>
            <a:off x="5076056" y="5733256"/>
            <a:ext cx="1974341" cy="898443"/>
            <a:chOff x="1780347" y="4369052"/>
            <a:chExt cx="3688416" cy="1237579"/>
          </a:xfrm>
        </p:grpSpPr>
        <p:sp>
          <p:nvSpPr>
            <p:cNvPr id="10" name="Rounded Rectangle 9"/>
            <p:cNvSpPr/>
            <p:nvPr/>
          </p:nvSpPr>
          <p:spPr>
            <a:xfrm>
              <a:off x="1958804" y="4369052"/>
              <a:ext cx="3509959" cy="1190267"/>
            </a:xfrm>
            <a:prstGeom prst="roundRect">
              <a:avLst/>
            </a:prstGeom>
            <a:solidFill>
              <a:schemeClr val="accent1">
                <a:lumMod val="40000"/>
                <a:lumOff val="60000"/>
              </a:schemeClr>
            </a:solidFill>
          </p:spPr>
          <p:style>
            <a:lnRef idx="1">
              <a:schemeClr val="accent2"/>
            </a:lnRef>
            <a:fillRef idx="2">
              <a:schemeClr val="accent2"/>
            </a:fillRef>
            <a:effectRef idx="1">
              <a:schemeClr val="accent2"/>
            </a:effectRef>
            <a:fontRef idx="minor">
              <a:schemeClr val="dk1"/>
            </a:fontRef>
          </p:style>
          <p:txBody>
            <a:bodyPr rtlCol="1" anchor="ctr"/>
            <a:lstStyle/>
            <a:p>
              <a:pPr algn="ctr"/>
              <a:endParaRPr lang="fa-IR"/>
            </a:p>
          </p:txBody>
        </p:sp>
        <p:sp>
          <p:nvSpPr>
            <p:cNvPr id="12" name="TextBox 11"/>
            <p:cNvSpPr txBox="1"/>
            <p:nvPr/>
          </p:nvSpPr>
          <p:spPr>
            <a:xfrm>
              <a:off x="1780347" y="4461957"/>
              <a:ext cx="3643720" cy="1144674"/>
            </a:xfrm>
            <a:prstGeom prst="rect">
              <a:avLst/>
            </a:prstGeom>
            <a:noFill/>
          </p:spPr>
          <p:txBody>
            <a:bodyPr wrap="square" rtlCol="1">
              <a:spAutoFit/>
            </a:bodyPr>
            <a:lstStyle/>
            <a:p>
              <a:pPr algn="ctr" rtl="0">
                <a:defRPr/>
              </a:pPr>
              <a:r>
                <a:rPr lang="fa-IR" sz="2400" b="1" dirty="0" smtClean="0">
                  <a:cs typeface="B Koodak" pitchFamily="2" charset="-78"/>
                </a:rPr>
                <a:t>تبدیل داده ها به فرمتی یکسان</a:t>
              </a:r>
              <a:endParaRPr lang="fa-IR" sz="2300" b="1" dirty="0">
                <a:cs typeface="B Koodak" pitchFamily="2" charset="-78"/>
              </a:endParaRPr>
            </a:p>
          </p:txBody>
        </p:sp>
      </p:grpSp>
      <p:cxnSp>
        <p:nvCxnSpPr>
          <p:cNvPr id="8" name="Straight Arrow Connector 7"/>
          <p:cNvCxnSpPr/>
          <p:nvPr/>
        </p:nvCxnSpPr>
        <p:spPr>
          <a:xfrm flipH="1" flipV="1">
            <a:off x="5436096" y="4797152"/>
            <a:ext cx="288032" cy="7920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374959906"/>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8</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fa-IR" sz="4000" b="1" dirty="0" smtClean="0">
                <a:solidFill>
                  <a:srgbClr val="FF0000"/>
                </a:solidFill>
              </a:rPr>
              <a:t>داده کاوی از چه رشته هایی بوجود می آید؟</a:t>
            </a:r>
            <a:endParaRPr lang="en-US" sz="4000" dirty="0">
              <a:solidFill>
                <a:srgbClr val="FF0000"/>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7744" y="1772816"/>
            <a:ext cx="4676775" cy="4791075"/>
          </a:xfrm>
          <a:prstGeom prst="rect">
            <a:avLst/>
          </a:prstGeom>
        </p:spPr>
      </p:pic>
    </p:spTree>
    <p:extLst>
      <p:ext uri="{BB962C8B-B14F-4D97-AF65-F5344CB8AC3E}">
        <p14:creationId xmlns:p14="http://schemas.microsoft.com/office/powerpoint/2010/main" val="1346070509"/>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646238"/>
            <a:ext cx="8229600" cy="4951114"/>
          </a:xfrm>
        </p:spPr>
        <p:txBody>
          <a:bodyPr/>
          <a:lstStyle/>
          <a:p>
            <a:pPr marL="0" indent="0">
              <a:buNone/>
            </a:pPr>
            <a:r>
              <a:rPr lang="fa-IR" sz="2000" b="1" dirty="0" smtClean="0"/>
              <a:t>1</a:t>
            </a:r>
            <a:r>
              <a:rPr lang="fa-IR" sz="2000" b="1" dirty="0"/>
              <a:t>)    تشخیص بیماری‌ها (پیش‌بینی احتمال وقوع بیماری در افراد)</a:t>
            </a:r>
            <a:br>
              <a:rPr lang="fa-IR" sz="2000" b="1" dirty="0"/>
            </a:br>
            <a:r>
              <a:rPr lang="fa-IR" sz="2000" b="1" dirty="0"/>
              <a:t>2)    پیدا کردن قواعدی به منظور درمان بیماری‌ها (پیش‌بینی روش درمانی)</a:t>
            </a:r>
            <a:br>
              <a:rPr lang="fa-IR" sz="2000" b="1" dirty="0"/>
            </a:br>
            <a:r>
              <a:rPr lang="fa-IR" sz="2000" b="1" dirty="0"/>
              <a:t>3)    پیش‌بینی دارو یا داروهای مناسب برای درمان هر بیمار خاص</a:t>
            </a:r>
            <a:br>
              <a:rPr lang="fa-IR" sz="2000" b="1" dirty="0"/>
            </a:br>
            <a:r>
              <a:rPr lang="fa-IR" sz="2000" b="1" dirty="0"/>
              <a:t>4)    پیش بینی هزینه‌های درمانی</a:t>
            </a:r>
            <a:br>
              <a:rPr lang="fa-IR" sz="2000" b="1" dirty="0"/>
            </a:br>
            <a:r>
              <a:rPr lang="fa-IR" sz="2000" b="1" dirty="0"/>
              <a:t>5)    پیش بینی شدت بیماری خاص در افرادی که علائم اولیه بیماری خاص را دارند</a:t>
            </a:r>
            <a:br>
              <a:rPr lang="fa-IR" sz="2000" b="1" dirty="0"/>
            </a:br>
            <a:r>
              <a:rPr lang="fa-IR" sz="2000" b="1" dirty="0"/>
              <a:t>6)    پیش بینی مدت زنده ماندن در بیماران سرطانی و یا بیماران خاص</a:t>
            </a:r>
            <a:br>
              <a:rPr lang="fa-IR" sz="2000" b="1" dirty="0"/>
            </a:br>
            <a:r>
              <a:rPr lang="fa-IR" sz="2000" b="1" dirty="0"/>
              <a:t>7)    گروه بندی بیماران از لحاظ شدت بیماری</a:t>
            </a:r>
            <a:br>
              <a:rPr lang="fa-IR" sz="2000" b="1" dirty="0"/>
            </a:br>
            <a:r>
              <a:rPr lang="fa-IR" sz="2000" b="1" dirty="0"/>
              <a:t>8)    کشف دلایل موثر بر بیماری و یا عوامل تشدید کننده آن</a:t>
            </a:r>
            <a:br>
              <a:rPr lang="fa-IR" sz="2000" b="1" dirty="0"/>
            </a:br>
            <a:r>
              <a:rPr lang="fa-IR" sz="2000" b="1" dirty="0"/>
              <a:t>9)    کشف تقلبات دارویی و پزشکی</a:t>
            </a:r>
            <a:endParaRPr lang="fa-IR" sz="2000" dirty="0"/>
          </a:p>
        </p:txBody>
      </p:sp>
      <p:sp>
        <p:nvSpPr>
          <p:cNvPr id="7" name="Slide Number Placeholder 6"/>
          <p:cNvSpPr>
            <a:spLocks noGrp="1"/>
          </p:cNvSpPr>
          <p:nvPr>
            <p:ph type="sldNum" sz="quarter" idx="12"/>
          </p:nvPr>
        </p:nvSpPr>
        <p:spPr/>
        <p:txBody>
          <a:bodyPr/>
          <a:lstStyle/>
          <a:p>
            <a:pPr>
              <a:defRPr/>
            </a:pPr>
            <a:fld id="{AE3F404C-B64D-4FD4-ADF7-4CA21969E8E6}" type="slidenum">
              <a:rPr lang="fa-IR" smtClean="0"/>
              <a:pPr>
                <a:defRPr/>
              </a:pPr>
              <a:t>9</a:t>
            </a:fld>
            <a:endParaRPr lang="fa-IR"/>
          </a:p>
        </p:txBody>
      </p:sp>
      <p:cxnSp>
        <p:nvCxnSpPr>
          <p:cNvPr id="11" name="Straight Connector 10"/>
          <p:cNvCxnSpPr/>
          <p:nvPr/>
        </p:nvCxnSpPr>
        <p:spPr>
          <a:xfrm>
            <a:off x="500034" y="1428736"/>
            <a:ext cx="8215370" cy="1588"/>
          </a:xfrm>
          <a:prstGeom prst="line">
            <a:avLst/>
          </a:prstGeom>
          <a:ln w="38100" cmpd="thickThin">
            <a:solidFill>
              <a:schemeClr val="accent5">
                <a:lumMod val="75000"/>
              </a:schemeClr>
            </a:solidFill>
          </a:ln>
          <a:effectLst>
            <a:outerShdw dist="38100" dir="5400000" algn="t" rotWithShape="0">
              <a:schemeClr val="tx1">
                <a:alpha val="28000"/>
              </a:schemeClr>
            </a:outerShdw>
          </a:effectLst>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xfrm>
            <a:off x="457200" y="254000"/>
            <a:ext cx="8229600" cy="1143000"/>
          </a:xfrm>
        </p:spPr>
        <p:txBody>
          <a:bodyPr>
            <a:normAutofit/>
          </a:bodyPr>
          <a:lstStyle/>
          <a:p>
            <a:r>
              <a:rPr lang="fa-IR" sz="4000" b="1" dirty="0" smtClean="0">
                <a:solidFill>
                  <a:srgbClr val="FF0000"/>
                </a:solidFill>
              </a:rPr>
              <a:t>برخی کاربردهای </a:t>
            </a:r>
            <a:r>
              <a:rPr lang="fa-IR" sz="4000" b="1" dirty="0">
                <a:solidFill>
                  <a:srgbClr val="FF0000"/>
                </a:solidFill>
              </a:rPr>
              <a:t>رایج داده‌کاوی در پزشکی </a:t>
            </a:r>
            <a:endParaRPr lang="en-US" sz="4000" b="1" dirty="0">
              <a:solidFill>
                <a:srgbClr val="FF0000"/>
              </a:solidFill>
            </a:endParaRPr>
          </a:p>
        </p:txBody>
      </p:sp>
    </p:spTree>
    <p:extLst>
      <p:ext uri="{BB962C8B-B14F-4D97-AF65-F5344CB8AC3E}">
        <p14:creationId xmlns:p14="http://schemas.microsoft.com/office/powerpoint/2010/main" val="842575453"/>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undry">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Custom 6">
      <a:majorFont>
        <a:latin typeface="Times New Roman"/>
        <a:ea typeface=""/>
        <a:cs typeface="B Titr"/>
      </a:majorFont>
      <a:minorFont>
        <a:latin typeface="Times New Roman"/>
        <a:ea typeface=""/>
        <a:cs typeface="B Lotus"/>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7594</TotalTime>
  <Words>1483</Words>
  <Application>Microsoft Office PowerPoint</Application>
  <PresentationFormat>On-screen Show (4:3)</PresentationFormat>
  <Paragraphs>313</Paragraphs>
  <Slides>44</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44</vt:i4>
      </vt:variant>
    </vt:vector>
  </HeadingPairs>
  <TitlesOfParts>
    <vt:vector size="47" baseType="lpstr">
      <vt:lpstr>Foundry</vt:lpstr>
      <vt:lpstr>VISIO</vt:lpstr>
      <vt:lpstr>Document</vt:lpstr>
      <vt:lpstr>PowerPoint Presentation</vt:lpstr>
      <vt:lpstr>داده کاوی</vt:lpstr>
      <vt:lpstr>داده کاوی چیست؟</vt:lpstr>
      <vt:lpstr>تفاوت داده کاوی و تحلیلهای آماری</vt:lpstr>
      <vt:lpstr>چرا داده کاوی؟</vt:lpstr>
      <vt:lpstr>مراحل داده کاوی</vt:lpstr>
      <vt:lpstr>مراحل داده کاوی</vt:lpstr>
      <vt:lpstr>داده کاوی از چه رشته هایی بوجود می آید؟</vt:lpstr>
      <vt:lpstr>برخی کاربردهای رایج داده‌کاوی در پزشکی </vt:lpstr>
      <vt:lpstr>روشهای داده کاوی</vt:lpstr>
      <vt:lpstr>Classification یا دسته بندی</vt:lpstr>
      <vt:lpstr>Classification یا دسته بندی</vt:lpstr>
      <vt:lpstr>Classification یا دسته بندی</vt:lpstr>
      <vt:lpstr>Classification یا دسته بندی</vt:lpstr>
      <vt:lpstr>Classification یا دسته بندی</vt:lpstr>
      <vt:lpstr>Classification یا دسته بندی</vt:lpstr>
      <vt:lpstr>ارزیابی سیستم محور</vt:lpstr>
      <vt:lpstr>Clustering یا خوشه بندی</vt:lpstr>
      <vt:lpstr>Clustering یا خوشه بندی</vt:lpstr>
      <vt:lpstr>Clustering یا خوشه بندی</vt:lpstr>
      <vt:lpstr>Clustering یا خوشه بندی</vt:lpstr>
      <vt:lpstr>Clustering یا خوشه بندی</vt:lpstr>
      <vt:lpstr>Clustering یا خوشه بندی</vt:lpstr>
      <vt:lpstr>Clustering یا خوشه بندی</vt:lpstr>
      <vt:lpstr>Clustering یا خوشه بندی (انواع کلاسترها)</vt:lpstr>
      <vt:lpstr>Clustering یا خوشه بندی (انواع کلاسترها)</vt:lpstr>
      <vt:lpstr>Clustering یا خوشه بندی (انواع کلاسترها)</vt:lpstr>
      <vt:lpstr>Clustering یا خوشه بندی (انواع کلاسترها)</vt:lpstr>
      <vt:lpstr>Clustering یا خوشه بندی (انواع کلاسترها)</vt:lpstr>
      <vt:lpstr>Clustering یا خوشه بندی</vt:lpstr>
      <vt:lpstr>Association Rule Discovery  یا کشف قوانین انجمنی</vt:lpstr>
      <vt:lpstr>Association Rule Discovery  یا کشف قوانین انجمنی</vt:lpstr>
      <vt:lpstr>Association Rule Discovery  یا کشف قوانین انجمنی</vt:lpstr>
      <vt:lpstr>Association Rule Discovery  یا کشف قوانین انجمنی</vt:lpstr>
      <vt:lpstr>Association Rule Discovery  یا کشف قوانین انجمنی</vt:lpstr>
      <vt:lpstr>Association Rule Discovery  یا کشف قوانین انجمنی</vt:lpstr>
      <vt:lpstr>Sequential Pattern Discovery  یا کشف الگوی توالی </vt:lpstr>
      <vt:lpstr>Sequential Pattern Discovery  یا کشف الگوی توالی </vt:lpstr>
      <vt:lpstr>Regression یا رگرسیون</vt:lpstr>
      <vt:lpstr>Regression یا رگرسیون</vt:lpstr>
      <vt:lpstr>Deviation/Anomaly Detection تشخیص انحرافات</vt:lpstr>
      <vt:lpstr>Deviation/Anomaly Detection تشخیص انحرافات</vt:lpstr>
      <vt:lpstr>چالشهای داده کاوی</vt:lpstr>
      <vt:lpstr>مشکل کیفیت داده ها</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فصل سوم</dc:title>
  <dc:creator>Mazaheri</dc:creator>
  <cp:lastModifiedBy>MNG7-183</cp:lastModifiedBy>
  <cp:revision>1322</cp:revision>
  <dcterms:created xsi:type="dcterms:W3CDTF">2008-06-09T01:16:31Z</dcterms:created>
  <dcterms:modified xsi:type="dcterms:W3CDTF">2024-10-21T10:41:28Z</dcterms:modified>
</cp:coreProperties>
</file>