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73" r:id="rId3"/>
  </p:sldMasterIdLst>
  <p:notesMasterIdLst>
    <p:notesMasterId r:id="rId110"/>
  </p:notesMasterIdLst>
  <p:sldIdLst>
    <p:sldId id="351" r:id="rId4"/>
    <p:sldId id="510" r:id="rId5"/>
    <p:sldId id="443" r:id="rId6"/>
    <p:sldId id="347" r:id="rId7"/>
    <p:sldId id="311" r:id="rId8"/>
    <p:sldId id="435" r:id="rId9"/>
    <p:sldId id="434" r:id="rId10"/>
    <p:sldId id="483" r:id="rId11"/>
    <p:sldId id="353" r:id="rId12"/>
    <p:sldId id="313" r:id="rId13"/>
    <p:sldId id="355" r:id="rId14"/>
    <p:sldId id="354" r:id="rId15"/>
    <p:sldId id="348" r:id="rId16"/>
    <p:sldId id="461" r:id="rId17"/>
    <p:sldId id="462" r:id="rId18"/>
    <p:sldId id="464" r:id="rId19"/>
    <p:sldId id="463" r:id="rId20"/>
    <p:sldId id="470" r:id="rId21"/>
    <p:sldId id="471" r:id="rId22"/>
    <p:sldId id="472" r:id="rId23"/>
    <p:sldId id="473" r:id="rId24"/>
    <p:sldId id="474" r:id="rId25"/>
    <p:sldId id="475" r:id="rId26"/>
    <p:sldId id="478" r:id="rId27"/>
    <p:sldId id="356" r:id="rId28"/>
    <p:sldId id="316" r:id="rId29"/>
    <p:sldId id="357" r:id="rId30"/>
    <p:sldId id="447" r:id="rId31"/>
    <p:sldId id="352" r:id="rId32"/>
    <p:sldId id="458" r:id="rId33"/>
    <p:sldId id="459" r:id="rId34"/>
    <p:sldId id="460" r:id="rId35"/>
    <p:sldId id="507" r:id="rId36"/>
    <p:sldId id="508" r:id="rId37"/>
    <p:sldId id="509" r:id="rId38"/>
    <p:sldId id="409" r:id="rId39"/>
    <p:sldId id="448" r:id="rId40"/>
    <p:sldId id="410" r:id="rId41"/>
    <p:sldId id="449" r:id="rId42"/>
    <p:sldId id="442" r:id="rId43"/>
    <p:sldId id="432" r:id="rId44"/>
    <p:sldId id="466" r:id="rId45"/>
    <p:sldId id="465" r:id="rId46"/>
    <p:sldId id="408" r:id="rId47"/>
    <p:sldId id="407" r:id="rId48"/>
    <p:sldId id="485" r:id="rId49"/>
    <p:sldId id="445" r:id="rId50"/>
    <p:sldId id="444" r:id="rId51"/>
    <p:sldId id="511" r:id="rId52"/>
    <p:sldId id="496" r:id="rId53"/>
    <p:sldId id="415" r:id="rId54"/>
    <p:sldId id="416" r:id="rId55"/>
    <p:sldId id="412" r:id="rId56"/>
    <p:sldId id="486" r:id="rId57"/>
    <p:sldId id="418" r:id="rId58"/>
    <p:sldId id="479" r:id="rId59"/>
    <p:sldId id="421" r:id="rId60"/>
    <p:sldId id="422" r:id="rId61"/>
    <p:sldId id="423" r:id="rId62"/>
    <p:sldId id="424" r:id="rId63"/>
    <p:sldId id="481" r:id="rId64"/>
    <p:sldId id="455" r:id="rId65"/>
    <p:sldId id="386" r:id="rId66"/>
    <p:sldId id="387" r:id="rId67"/>
    <p:sldId id="362" r:id="rId68"/>
    <p:sldId id="315" r:id="rId69"/>
    <p:sldId id="513" r:id="rId70"/>
    <p:sldId id="365" r:id="rId71"/>
    <p:sldId id="514" r:id="rId72"/>
    <p:sldId id="366" r:id="rId73"/>
    <p:sldId id="515" r:id="rId74"/>
    <p:sldId id="395" r:id="rId75"/>
    <p:sldId id="425" r:id="rId76"/>
    <p:sldId id="516" r:id="rId77"/>
    <p:sldId id="429" r:id="rId78"/>
    <p:sldId id="517" r:id="rId79"/>
    <p:sldId id="430" r:id="rId80"/>
    <p:sldId id="392" r:id="rId81"/>
    <p:sldId id="452" r:id="rId82"/>
    <p:sldId id="453" r:id="rId83"/>
    <p:sldId id="501" r:id="rId84"/>
    <p:sldId id="390" r:id="rId85"/>
    <p:sldId id="502" r:id="rId86"/>
    <p:sldId id="454" r:id="rId87"/>
    <p:sldId id="503" r:id="rId88"/>
    <p:sldId id="388" r:id="rId89"/>
    <p:sldId id="504" r:id="rId90"/>
    <p:sldId id="389" r:id="rId91"/>
    <p:sldId id="505" r:id="rId92"/>
    <p:sldId id="506" r:id="rId93"/>
    <p:sldId id="498" r:id="rId94"/>
    <p:sldId id="499" r:id="rId95"/>
    <p:sldId id="393" r:id="rId96"/>
    <p:sldId id="457" r:id="rId97"/>
    <p:sldId id="497" r:id="rId98"/>
    <p:sldId id="456" r:id="rId99"/>
    <p:sldId id="487" r:id="rId100"/>
    <p:sldId id="488" r:id="rId101"/>
    <p:sldId id="489" r:id="rId102"/>
    <p:sldId id="490" r:id="rId103"/>
    <p:sldId id="491" r:id="rId104"/>
    <p:sldId id="492" r:id="rId105"/>
    <p:sldId id="493" r:id="rId106"/>
    <p:sldId id="494" r:id="rId107"/>
    <p:sldId id="495" r:id="rId108"/>
    <p:sldId id="512" r:id="rId10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13" d="100"/>
          <a:sy n="113" d="100"/>
        </p:scale>
        <p:origin x="684" y="144"/>
      </p:cViewPr>
      <p:guideLst>
        <p:guide orient="horz" pos="2112"/>
        <p:guide pos="384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viewProps" Target="view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theme" Target="theme/theme1.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notesMaster" Target="notesMasters/notesMaster1.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AF045-FEF6-43EA-9CDC-C84FC3F85E9C}" type="datetimeFigureOut">
              <a:rPr lang="en-US" smtClean="0"/>
              <a:t>9/6/2026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gradFill flip="none" rotWithShape="1">
          <a:gsLst>
            <a:gs pos="0">
              <a:schemeClr val="accent1"/>
            </a:gs>
            <a:gs pos="100000">
              <a:schemeClr val="accent4"/>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0C0344B-AC7D-4ED3-9B6A-87AC0AED83DA}"/>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631463" y="-468065"/>
            <a:ext cx="4110019" cy="3897065"/>
          </a:xfrm>
          <a:prstGeom prst="rect">
            <a:avLst/>
          </a:prstGeom>
        </p:spPr>
      </p:pic>
      <p:sp>
        <p:nvSpPr>
          <p:cNvPr id="3" name="Oval 2">
            <a:extLst>
              <a:ext uri="{FF2B5EF4-FFF2-40B4-BE49-F238E27FC236}">
                <a16:creationId xmlns:a16="http://schemas.microsoft.com/office/drawing/2014/main" id="{99031DEF-FF07-4EBA-8ED1-D0BCE0761541}"/>
              </a:ext>
            </a:extLst>
          </p:cNvPr>
          <p:cNvSpPr/>
          <p:nvPr userDrawn="1"/>
        </p:nvSpPr>
        <p:spPr>
          <a:xfrm>
            <a:off x="9342103" y="45555"/>
            <a:ext cx="3003442" cy="3003442"/>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13302444-772F-483F-ACAB-5A9C92AD5477}"/>
              </a:ext>
            </a:extLst>
          </p:cNvPr>
          <p:cNvSpPr/>
          <p:nvPr userDrawn="1"/>
        </p:nvSpPr>
        <p:spPr>
          <a:xfrm>
            <a:off x="-667824" y="2996005"/>
            <a:ext cx="2393338" cy="239333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15234474-8C82-40C3-9FD2-F258748BA7A5}"/>
              </a:ext>
            </a:extLst>
          </p:cNvPr>
          <p:cNvSpPr/>
          <p:nvPr userDrawn="1"/>
        </p:nvSpPr>
        <p:spPr>
          <a:xfrm>
            <a:off x="6138505" y="4931795"/>
            <a:ext cx="1761493" cy="1758422"/>
          </a:xfrm>
          <a:custGeom>
            <a:avLst/>
            <a:gdLst>
              <a:gd name="connsiteX0" fmla="*/ 1196669 w 1761493"/>
              <a:gd name="connsiteY0" fmla="*/ 0 h 1758422"/>
              <a:gd name="connsiteX1" fmla="*/ 1662467 w 1761493"/>
              <a:gd name="connsiteY1" fmla="*/ 94040 h 1758422"/>
              <a:gd name="connsiteX2" fmla="*/ 1761493 w 1761493"/>
              <a:gd name="connsiteY2" fmla="*/ 141744 h 1758422"/>
              <a:gd name="connsiteX3" fmla="*/ 140264 w 1761493"/>
              <a:gd name="connsiteY3" fmla="*/ 1758422 h 1758422"/>
              <a:gd name="connsiteX4" fmla="*/ 94040 w 1761493"/>
              <a:gd name="connsiteY4" fmla="*/ 1662467 h 1758422"/>
              <a:gd name="connsiteX5" fmla="*/ 0 w 1761493"/>
              <a:gd name="connsiteY5" fmla="*/ 1196669 h 1758422"/>
              <a:gd name="connsiteX6" fmla="*/ 1196669 w 1761493"/>
              <a:gd name="connsiteY6" fmla="*/ 0 h 175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1493" h="1758422">
                <a:moveTo>
                  <a:pt x="1196669" y="0"/>
                </a:moveTo>
                <a:cubicBezTo>
                  <a:pt x="1361895" y="0"/>
                  <a:pt x="1519299" y="33486"/>
                  <a:pt x="1662467" y="94040"/>
                </a:cubicBezTo>
                <a:lnTo>
                  <a:pt x="1761493" y="141744"/>
                </a:lnTo>
                <a:lnTo>
                  <a:pt x="140264" y="1758422"/>
                </a:lnTo>
                <a:lnTo>
                  <a:pt x="94040" y="1662467"/>
                </a:lnTo>
                <a:cubicBezTo>
                  <a:pt x="33486" y="1519299"/>
                  <a:pt x="0" y="1361895"/>
                  <a:pt x="0" y="1196669"/>
                </a:cubicBezTo>
                <a:cubicBezTo>
                  <a:pt x="0" y="535767"/>
                  <a:pt x="535767" y="0"/>
                  <a:pt x="1196669"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Rectangle: Rounded Corners 5">
            <a:extLst>
              <a:ext uri="{FF2B5EF4-FFF2-40B4-BE49-F238E27FC236}">
                <a16:creationId xmlns:a16="http://schemas.microsoft.com/office/drawing/2014/main" id="{792F1F70-9D94-415E-8C46-EDF5C4984FE0}"/>
              </a:ext>
            </a:extLst>
          </p:cNvPr>
          <p:cNvSpPr/>
          <p:nvPr userDrawn="1"/>
        </p:nvSpPr>
        <p:spPr>
          <a:xfrm rot="13518210" flipH="1">
            <a:off x="9189934" y="1137317"/>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1B3F7301-A477-40EF-9888-0BA3A79388FA}"/>
              </a:ext>
            </a:extLst>
          </p:cNvPr>
          <p:cNvSpPr/>
          <p:nvPr userDrawn="1"/>
        </p:nvSpPr>
        <p:spPr>
          <a:xfrm rot="2667893" flipH="1">
            <a:off x="5406738" y="-1762068"/>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8FA8A02-80B9-4432-9D97-44E1953BCBC3}"/>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38810" y="2744694"/>
            <a:ext cx="3734250" cy="3540766"/>
          </a:xfrm>
          <a:prstGeom prst="rect">
            <a:avLst/>
          </a:prstGeom>
        </p:spPr>
      </p:pic>
      <p:pic>
        <p:nvPicPr>
          <p:cNvPr id="9" name="Picture 8">
            <a:extLst>
              <a:ext uri="{FF2B5EF4-FFF2-40B4-BE49-F238E27FC236}">
                <a16:creationId xmlns:a16="http://schemas.microsoft.com/office/drawing/2014/main" id="{E5B2FC88-F8FF-4413-A1B6-B10C498CE31E}"/>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223021" y="768919"/>
            <a:ext cx="3734250" cy="3540766"/>
          </a:xfrm>
          <a:prstGeom prst="rect">
            <a:avLst/>
          </a:prstGeom>
        </p:spPr>
      </p:pic>
      <p:pic>
        <p:nvPicPr>
          <p:cNvPr id="10" name="Picture 9">
            <a:extLst>
              <a:ext uri="{FF2B5EF4-FFF2-40B4-BE49-F238E27FC236}">
                <a16:creationId xmlns:a16="http://schemas.microsoft.com/office/drawing/2014/main" id="{58694BF1-D6CF-4DF3-80FC-66870192B053}"/>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660802" y="-1414282"/>
            <a:ext cx="3734250" cy="3540766"/>
          </a:xfrm>
          <a:prstGeom prst="rect">
            <a:avLst/>
          </a:prstGeom>
        </p:spPr>
      </p:pic>
      <p:pic>
        <p:nvPicPr>
          <p:cNvPr id="11" name="Picture 10">
            <a:extLst>
              <a:ext uri="{FF2B5EF4-FFF2-40B4-BE49-F238E27FC236}">
                <a16:creationId xmlns:a16="http://schemas.microsoft.com/office/drawing/2014/main" id="{9BA2441A-C748-4A6E-B742-C7F08B3278BB}"/>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385736" y="3798758"/>
            <a:ext cx="4110019" cy="3897065"/>
          </a:xfrm>
          <a:prstGeom prst="rect">
            <a:avLst/>
          </a:prstGeom>
        </p:spPr>
      </p:pic>
      <p:pic>
        <p:nvPicPr>
          <p:cNvPr id="12" name="Picture 11">
            <a:extLst>
              <a:ext uri="{FF2B5EF4-FFF2-40B4-BE49-F238E27FC236}">
                <a16:creationId xmlns:a16="http://schemas.microsoft.com/office/drawing/2014/main" id="{2EA6A1C4-8A67-4AD0-BF7E-B11D0DE8AA0F}"/>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64417" y="3798758"/>
            <a:ext cx="3531102" cy="3348144"/>
          </a:xfrm>
          <a:prstGeom prst="rect">
            <a:avLst/>
          </a:prstGeom>
        </p:spPr>
      </p:pic>
      <p:sp>
        <p:nvSpPr>
          <p:cNvPr id="13" name="Rectangle: Rounded Corners 12">
            <a:extLst>
              <a:ext uri="{FF2B5EF4-FFF2-40B4-BE49-F238E27FC236}">
                <a16:creationId xmlns:a16="http://schemas.microsoft.com/office/drawing/2014/main" id="{96153FA0-B2D8-4185-8303-DC5F52D49755}"/>
              </a:ext>
            </a:extLst>
          </p:cNvPr>
          <p:cNvSpPr/>
          <p:nvPr userDrawn="1"/>
        </p:nvSpPr>
        <p:spPr>
          <a:xfrm rot="2667893" flipH="1">
            <a:off x="10119165" y="-2737793"/>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4AEB5086-875A-4688-92B3-190D08AA4642}"/>
              </a:ext>
            </a:extLst>
          </p:cNvPr>
          <p:cNvSpPr/>
          <p:nvPr userDrawn="1"/>
        </p:nvSpPr>
        <p:spPr>
          <a:xfrm rot="2667893" flipH="1">
            <a:off x="4257628" y="-627022"/>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84380160-AECC-47E6-85E4-FFEFA3F7DE47}"/>
              </a:ext>
            </a:extLst>
          </p:cNvPr>
          <p:cNvSpPr/>
          <p:nvPr userDrawn="1"/>
        </p:nvSpPr>
        <p:spPr>
          <a:xfrm rot="2667893" flipH="1">
            <a:off x="10215580" y="2065939"/>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030C9D9E-F3D9-4EBB-8B09-BB47A6DD1283}"/>
              </a:ext>
            </a:extLst>
          </p:cNvPr>
          <p:cNvSpPr/>
          <p:nvPr userDrawn="1"/>
        </p:nvSpPr>
        <p:spPr>
          <a:xfrm rot="13518210" flipH="1">
            <a:off x="-709100" y="1818990"/>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0FB9E627-7B3D-47F4-BB4D-5A605146F05C}"/>
              </a:ext>
            </a:extLst>
          </p:cNvPr>
          <p:cNvSpPr/>
          <p:nvPr userDrawn="1"/>
        </p:nvSpPr>
        <p:spPr>
          <a:xfrm rot="2703270">
            <a:off x="2969266" y="-431098"/>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38249B86-648D-48FA-8877-D382384744EC}"/>
              </a:ext>
            </a:extLst>
          </p:cNvPr>
          <p:cNvSpPr/>
          <p:nvPr userDrawn="1"/>
        </p:nvSpPr>
        <p:spPr>
          <a:xfrm rot="2703270">
            <a:off x="1032398" y="3557778"/>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EDB2076F-5914-43A6-B6E2-C12E17527647}"/>
              </a:ext>
            </a:extLst>
          </p:cNvPr>
          <p:cNvSpPr/>
          <p:nvPr userDrawn="1"/>
        </p:nvSpPr>
        <p:spPr>
          <a:xfrm rot="2703270">
            <a:off x="8580552" y="2784302"/>
            <a:ext cx="47625" cy="219456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2C33403A-633F-4793-B88B-CBA67B2FBC53}"/>
              </a:ext>
            </a:extLst>
          </p:cNvPr>
          <p:cNvSpPr/>
          <p:nvPr userDrawn="1"/>
        </p:nvSpPr>
        <p:spPr>
          <a:xfrm rot="2703270">
            <a:off x="11184263" y="-197411"/>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9D42674E-12BC-47E2-847D-2ACCB9FBFC48}"/>
              </a:ext>
            </a:extLst>
          </p:cNvPr>
          <p:cNvSpPr/>
          <p:nvPr userDrawn="1"/>
        </p:nvSpPr>
        <p:spPr>
          <a:xfrm rot="2703270">
            <a:off x="526462" y="796957"/>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51BE6A9E-F017-4255-B65B-5FEC7E98707A}"/>
              </a:ext>
            </a:extLst>
          </p:cNvPr>
          <p:cNvSpPr/>
          <p:nvPr userDrawn="1"/>
        </p:nvSpPr>
        <p:spPr>
          <a:xfrm rot="2703270">
            <a:off x="4151900" y="5582175"/>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11F078A8-67B9-4A84-9820-60757D5289A4}"/>
              </a:ext>
            </a:extLst>
          </p:cNvPr>
          <p:cNvSpPr/>
          <p:nvPr userDrawn="1"/>
        </p:nvSpPr>
        <p:spPr>
          <a:xfrm rot="2703270">
            <a:off x="7159183" y="218145"/>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78AA798C-DB24-41C7-8E75-EC0919B35340}"/>
              </a:ext>
            </a:extLst>
          </p:cNvPr>
          <p:cNvSpPr/>
          <p:nvPr userDrawn="1"/>
        </p:nvSpPr>
        <p:spPr>
          <a:xfrm rot="2703270">
            <a:off x="10756304" y="4976519"/>
            <a:ext cx="47625" cy="219456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ircle: Hollow 40">
            <a:extLst>
              <a:ext uri="{FF2B5EF4-FFF2-40B4-BE49-F238E27FC236}">
                <a16:creationId xmlns:a16="http://schemas.microsoft.com/office/drawing/2014/main" id="{EA082264-5EC6-4CC1-88A9-BEC5F0AF0249}"/>
              </a:ext>
            </a:extLst>
          </p:cNvPr>
          <p:cNvSpPr/>
          <p:nvPr userDrawn="1"/>
        </p:nvSpPr>
        <p:spPr>
          <a:xfrm>
            <a:off x="1940747" y="6150690"/>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2" name="Circle: Hollow 41">
            <a:extLst>
              <a:ext uri="{FF2B5EF4-FFF2-40B4-BE49-F238E27FC236}">
                <a16:creationId xmlns:a16="http://schemas.microsoft.com/office/drawing/2014/main" id="{34144E29-CDC9-4AA5-80F5-DCFE62CC10EE}"/>
              </a:ext>
            </a:extLst>
          </p:cNvPr>
          <p:cNvSpPr/>
          <p:nvPr userDrawn="1"/>
        </p:nvSpPr>
        <p:spPr>
          <a:xfrm>
            <a:off x="5198769" y="5662761"/>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3" name="Circle: Hollow 42">
            <a:extLst>
              <a:ext uri="{FF2B5EF4-FFF2-40B4-BE49-F238E27FC236}">
                <a16:creationId xmlns:a16="http://schemas.microsoft.com/office/drawing/2014/main" id="{3EE5E573-CFB1-4FDA-BC71-E3177FF65AC5}"/>
              </a:ext>
            </a:extLst>
          </p:cNvPr>
          <p:cNvSpPr/>
          <p:nvPr userDrawn="1"/>
        </p:nvSpPr>
        <p:spPr>
          <a:xfrm>
            <a:off x="9090515" y="378804"/>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4" name="Circle: Hollow 43">
            <a:extLst>
              <a:ext uri="{FF2B5EF4-FFF2-40B4-BE49-F238E27FC236}">
                <a16:creationId xmlns:a16="http://schemas.microsoft.com/office/drawing/2014/main" id="{2545132D-7DFA-4E99-B999-C874A3AE4346}"/>
              </a:ext>
            </a:extLst>
          </p:cNvPr>
          <p:cNvSpPr/>
          <p:nvPr userDrawn="1"/>
        </p:nvSpPr>
        <p:spPr>
          <a:xfrm>
            <a:off x="4738389" y="729356"/>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5" name="Circle: Hollow 44">
            <a:extLst>
              <a:ext uri="{FF2B5EF4-FFF2-40B4-BE49-F238E27FC236}">
                <a16:creationId xmlns:a16="http://schemas.microsoft.com/office/drawing/2014/main" id="{5E4A93A8-43B8-40CC-B7C1-A269E692B4BC}"/>
              </a:ext>
            </a:extLst>
          </p:cNvPr>
          <p:cNvSpPr/>
          <p:nvPr userDrawn="1"/>
        </p:nvSpPr>
        <p:spPr>
          <a:xfrm>
            <a:off x="10500138" y="3884485"/>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6" name="Circle: Hollow 45">
            <a:extLst>
              <a:ext uri="{FF2B5EF4-FFF2-40B4-BE49-F238E27FC236}">
                <a16:creationId xmlns:a16="http://schemas.microsoft.com/office/drawing/2014/main" id="{F553A87B-8EA3-4E93-BEC3-99C80394ECBF}"/>
              </a:ext>
            </a:extLst>
          </p:cNvPr>
          <p:cNvSpPr/>
          <p:nvPr userDrawn="1"/>
        </p:nvSpPr>
        <p:spPr>
          <a:xfrm>
            <a:off x="9342103" y="6252072"/>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7" name="Circle: Hollow 46">
            <a:extLst>
              <a:ext uri="{FF2B5EF4-FFF2-40B4-BE49-F238E27FC236}">
                <a16:creationId xmlns:a16="http://schemas.microsoft.com/office/drawing/2014/main" id="{B996B81B-56CB-43A7-8D1C-78B31EFF008C}"/>
              </a:ext>
            </a:extLst>
          </p:cNvPr>
          <p:cNvSpPr/>
          <p:nvPr userDrawn="1"/>
        </p:nvSpPr>
        <p:spPr>
          <a:xfrm>
            <a:off x="864565" y="3360093"/>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8" name="Freeform: Shape 47">
            <a:extLst>
              <a:ext uri="{FF2B5EF4-FFF2-40B4-BE49-F238E27FC236}">
                <a16:creationId xmlns:a16="http://schemas.microsoft.com/office/drawing/2014/main" id="{25B0A6D1-13EB-4000-903A-6A86440CEE9A}"/>
              </a:ext>
            </a:extLst>
          </p:cNvPr>
          <p:cNvSpPr/>
          <p:nvPr userDrawn="1"/>
        </p:nvSpPr>
        <p:spPr>
          <a:xfrm>
            <a:off x="3079119" y="-1105386"/>
            <a:ext cx="2413539" cy="2404593"/>
          </a:xfrm>
          <a:custGeom>
            <a:avLst/>
            <a:gdLst>
              <a:gd name="connsiteX0" fmla="*/ 1501721 w 2413539"/>
              <a:gd name="connsiteY0" fmla="*/ 0 h 2404593"/>
              <a:gd name="connsiteX1" fmla="*/ 2341348 w 2413539"/>
              <a:gd name="connsiteY1" fmla="*/ 256470 h 2404593"/>
              <a:gd name="connsiteX2" fmla="*/ 2413539 w 2413539"/>
              <a:gd name="connsiteY2" fmla="*/ 310454 h 2404593"/>
              <a:gd name="connsiteX3" fmla="*/ 303764 w 2413539"/>
              <a:gd name="connsiteY3" fmla="*/ 2404593 h 2404593"/>
              <a:gd name="connsiteX4" fmla="*/ 256470 w 2413539"/>
              <a:gd name="connsiteY4" fmla="*/ 2341348 h 2404593"/>
              <a:gd name="connsiteX5" fmla="*/ 0 w 2413539"/>
              <a:gd name="connsiteY5" fmla="*/ 1501721 h 2404593"/>
              <a:gd name="connsiteX6" fmla="*/ 1501721 w 2413539"/>
              <a:gd name="connsiteY6" fmla="*/ 0 h 24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539" h="2404593">
                <a:moveTo>
                  <a:pt x="1501721" y="0"/>
                </a:moveTo>
                <a:cubicBezTo>
                  <a:pt x="1812738" y="0"/>
                  <a:pt x="2101672" y="94548"/>
                  <a:pt x="2341348" y="256470"/>
                </a:cubicBezTo>
                <a:lnTo>
                  <a:pt x="2413539" y="310454"/>
                </a:lnTo>
                <a:lnTo>
                  <a:pt x="303764" y="2404593"/>
                </a:lnTo>
                <a:lnTo>
                  <a:pt x="256470" y="2341348"/>
                </a:lnTo>
                <a:cubicBezTo>
                  <a:pt x="94548" y="2101672"/>
                  <a:pt x="0" y="1812738"/>
                  <a:pt x="0" y="1501721"/>
                </a:cubicBezTo>
                <a:cubicBezTo>
                  <a:pt x="0" y="672343"/>
                  <a:pt x="672343" y="0"/>
                  <a:pt x="1501721"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B854BEA9-E6ED-4706-9550-8EE96CA06937}"/>
              </a:ext>
            </a:extLst>
          </p:cNvPr>
          <p:cNvSpPr>
            <a:spLocks noGrp="1"/>
          </p:cNvSpPr>
          <p:nvPr>
            <p:ph type="pic" sz="quarter" idx="14" hasCustomPrompt="1"/>
          </p:nvPr>
        </p:nvSpPr>
        <p:spPr>
          <a:xfrm>
            <a:off x="0" y="0"/>
            <a:ext cx="6504010" cy="6858000"/>
          </a:xfrm>
          <a:custGeom>
            <a:avLst/>
            <a:gdLst>
              <a:gd name="connsiteX0" fmla="*/ 2612170 w 6504010"/>
              <a:gd name="connsiteY0" fmla="*/ 0 h 6858000"/>
              <a:gd name="connsiteX1" fmla="*/ 4486354 w 6504010"/>
              <a:gd name="connsiteY1" fmla="*/ 0 h 6858000"/>
              <a:gd name="connsiteX2" fmla="*/ 6504010 w 6504010"/>
              <a:gd name="connsiteY2" fmla="*/ 4666806 h 6858000"/>
              <a:gd name="connsiteX3" fmla="*/ 1435812 w 6504010"/>
              <a:gd name="connsiteY3" fmla="*/ 6858000 h 6858000"/>
              <a:gd name="connsiteX4" fmla="*/ 1101944 w 6504010"/>
              <a:gd name="connsiteY4" fmla="*/ 6858000 h 6858000"/>
              <a:gd name="connsiteX5" fmla="*/ 0 w 6504010"/>
              <a:gd name="connsiteY5" fmla="*/ 4309223 h 6858000"/>
              <a:gd name="connsiteX6" fmla="*/ 0 w 6504010"/>
              <a:gd name="connsiteY6" fmla="*/ 11293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4010" h="6858000">
                <a:moveTo>
                  <a:pt x="2612170" y="0"/>
                </a:moveTo>
                <a:lnTo>
                  <a:pt x="4486354" y="0"/>
                </a:lnTo>
                <a:lnTo>
                  <a:pt x="6504010" y="4666806"/>
                </a:lnTo>
                <a:lnTo>
                  <a:pt x="1435812" y="6858000"/>
                </a:lnTo>
                <a:lnTo>
                  <a:pt x="1101944" y="6858000"/>
                </a:lnTo>
                <a:lnTo>
                  <a:pt x="0" y="4309223"/>
                </a:lnTo>
                <a:lnTo>
                  <a:pt x="0" y="1129351"/>
                </a:lnTo>
                <a:close/>
              </a:path>
            </a:pathLst>
          </a:custGeom>
          <a:solidFill>
            <a:schemeClr val="bg1">
              <a:lumMod val="95000"/>
            </a:schemeClr>
          </a:solidFill>
        </p:spPr>
        <p:txBody>
          <a:bodyPr wrap="square" anchor="ctr">
            <a:noAutofit/>
          </a:bodyPr>
          <a:lstStyle>
            <a:lvl1pPr marL="0" indent="0" algn="ctr">
              <a:buNone/>
              <a:defRPr sz="1600">
                <a:solidFill>
                  <a:schemeClr val="tx1">
                    <a:lumMod val="75000"/>
                    <a:lumOff val="25000"/>
                  </a:schemeClr>
                </a:solidFill>
                <a:latin typeface="+mn-lt"/>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24452834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
        <p:nvSpPr>
          <p:cNvPr id="2" name="직사각형 7">
            <a:extLst>
              <a:ext uri="{FF2B5EF4-FFF2-40B4-BE49-F238E27FC236}">
                <a16:creationId xmlns:a16="http://schemas.microsoft.com/office/drawing/2014/main" id="{37525922-EB17-4CEB-8FE2-E234D478EA8C}"/>
              </a:ext>
            </a:extLst>
          </p:cNvPr>
          <p:cNvSpPr/>
          <p:nvPr userDrawn="1"/>
        </p:nvSpPr>
        <p:spPr>
          <a:xfrm>
            <a:off x="0" y="2362200"/>
            <a:ext cx="12191999" cy="213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그림 개체 틀 6">
            <a:extLst>
              <a:ext uri="{FF2B5EF4-FFF2-40B4-BE49-F238E27FC236}">
                <a16:creationId xmlns:a16="http://schemas.microsoft.com/office/drawing/2014/main" id="{0A0D5A86-3F87-4A81-BB86-8F3A92B48B5A}"/>
              </a:ext>
            </a:extLst>
          </p:cNvPr>
          <p:cNvSpPr>
            <a:spLocks noGrp="1"/>
          </p:cNvSpPr>
          <p:nvPr>
            <p:ph type="pic" sz="quarter" idx="65" hasCustomPrompt="1"/>
          </p:nvPr>
        </p:nvSpPr>
        <p:spPr>
          <a:xfrm>
            <a:off x="5534029" y="2"/>
            <a:ext cx="6657973" cy="6857999"/>
          </a:xfrm>
          <a:custGeom>
            <a:avLst/>
            <a:gdLst>
              <a:gd name="connsiteX0" fmla="*/ 2362199 w 6657973"/>
              <a:gd name="connsiteY0" fmla="*/ 0 h 6857999"/>
              <a:gd name="connsiteX1" fmla="*/ 6657973 w 6657973"/>
              <a:gd name="connsiteY1" fmla="*/ 0 h 6857999"/>
              <a:gd name="connsiteX2" fmla="*/ 6657973 w 6657973"/>
              <a:gd name="connsiteY2" fmla="*/ 3630706 h 6857999"/>
              <a:gd name="connsiteX3" fmla="*/ 6657972 w 6657973"/>
              <a:gd name="connsiteY3" fmla="*/ 6857999 h 6857999"/>
              <a:gd name="connsiteX4" fmla="*/ 2362198 w 6657973"/>
              <a:gd name="connsiteY4" fmla="*/ 6857999 h 6857999"/>
              <a:gd name="connsiteX5" fmla="*/ 2362198 w 6657973"/>
              <a:gd name="connsiteY5" fmla="*/ 6857999 h 6857999"/>
              <a:gd name="connsiteX6" fmla="*/ 0 w 6657973"/>
              <a:gd name="connsiteY6" fmla="*/ 343853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7973" h="6857999">
                <a:moveTo>
                  <a:pt x="2362199" y="0"/>
                </a:moveTo>
                <a:lnTo>
                  <a:pt x="6657973" y="0"/>
                </a:lnTo>
                <a:lnTo>
                  <a:pt x="6657973" y="3630706"/>
                </a:lnTo>
                <a:lnTo>
                  <a:pt x="6657972" y="6857999"/>
                </a:lnTo>
                <a:lnTo>
                  <a:pt x="2362198" y="6857999"/>
                </a:lnTo>
                <a:lnTo>
                  <a:pt x="2362198" y="6857999"/>
                </a:lnTo>
                <a:lnTo>
                  <a:pt x="0" y="3438532"/>
                </a:lnTo>
                <a:close/>
              </a:path>
            </a:pathLst>
          </a:custGeom>
          <a:solidFill>
            <a:schemeClr val="bg1">
              <a:lumMod val="95000"/>
            </a:schemeClr>
          </a:solidFill>
          <a:ln w="25400">
            <a:noFill/>
          </a:ln>
          <a:effectLst/>
        </p:spPr>
        <p:txBody>
          <a:bodyPr wrap="square" anchor="ctr">
            <a:noAutofit/>
          </a:bodyP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9188379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C8FE1D-79E2-46F2-A8B6-6C78672F327D}"/>
              </a:ext>
            </a:extLst>
          </p:cNvPr>
          <p:cNvGrpSpPr/>
          <p:nvPr userDrawn="1"/>
        </p:nvGrpSpPr>
        <p:grpSpPr>
          <a:xfrm>
            <a:off x="708173" y="1837593"/>
            <a:ext cx="5265908" cy="2893260"/>
            <a:chOff x="-548507" y="477868"/>
            <a:chExt cx="11570449" cy="6357177"/>
          </a:xfrm>
        </p:grpSpPr>
        <p:sp>
          <p:nvSpPr>
            <p:cNvPr id="3" name="Freeform: Shape 2">
              <a:extLst>
                <a:ext uri="{FF2B5EF4-FFF2-40B4-BE49-F238E27FC236}">
                  <a16:creationId xmlns:a16="http://schemas.microsoft.com/office/drawing/2014/main" id="{F18A6FBC-D138-4F68-8A66-6E140347BA70}"/>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AA9BC29C-363B-4E11-AE59-9B8AAF5C10D0}"/>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dirty="0"/>
            </a:p>
          </p:txBody>
        </p:sp>
        <p:sp>
          <p:nvSpPr>
            <p:cNvPr id="5" name="Freeform: Shape 4">
              <a:extLst>
                <a:ext uri="{FF2B5EF4-FFF2-40B4-BE49-F238E27FC236}">
                  <a16:creationId xmlns:a16="http://schemas.microsoft.com/office/drawing/2014/main" id="{D23A5DD8-C9B2-4827-81BA-376D44C24635}"/>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C04A37AE-39E9-4D86-94AD-C2DF9612C22D}"/>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7" name="Freeform: Shape 6">
              <a:extLst>
                <a:ext uri="{FF2B5EF4-FFF2-40B4-BE49-F238E27FC236}">
                  <a16:creationId xmlns:a16="http://schemas.microsoft.com/office/drawing/2014/main" id="{0AEC3D1B-1190-4201-B038-EDF09CD8289C}"/>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8" name="Group 7">
              <a:extLst>
                <a:ext uri="{FF2B5EF4-FFF2-40B4-BE49-F238E27FC236}">
                  <a16:creationId xmlns:a16="http://schemas.microsoft.com/office/drawing/2014/main" id="{76D3F652-9B66-42B3-B6EC-DAEA0D479657}"/>
                </a:ext>
              </a:extLst>
            </p:cNvPr>
            <p:cNvGrpSpPr/>
            <p:nvPr/>
          </p:nvGrpSpPr>
          <p:grpSpPr>
            <a:xfrm>
              <a:off x="1606" y="6382978"/>
              <a:ext cx="413937" cy="115242"/>
              <a:chOff x="5955" y="6353672"/>
              <a:chExt cx="413937" cy="115242"/>
            </a:xfrm>
          </p:grpSpPr>
          <p:sp>
            <p:nvSpPr>
              <p:cNvPr id="13" name="Rectangle: Rounded Corners 12">
                <a:extLst>
                  <a:ext uri="{FF2B5EF4-FFF2-40B4-BE49-F238E27FC236}">
                    <a16:creationId xmlns:a16="http://schemas.microsoft.com/office/drawing/2014/main" id="{D75A6EA0-151B-4595-A461-6347C38766F9}"/>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768BE3A1-6A36-4CE5-A7E6-FF4ADB32DF5D}"/>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528970F8-1E52-4708-BA1F-38BF455DB26E}"/>
                </a:ext>
              </a:extLst>
            </p:cNvPr>
            <p:cNvGrpSpPr/>
            <p:nvPr/>
          </p:nvGrpSpPr>
          <p:grpSpPr>
            <a:xfrm>
              <a:off x="9855291" y="6381600"/>
              <a:ext cx="885989" cy="115242"/>
              <a:chOff x="5955" y="6353672"/>
              <a:chExt cx="413937" cy="115242"/>
            </a:xfrm>
          </p:grpSpPr>
          <p:sp>
            <p:nvSpPr>
              <p:cNvPr id="11" name="Rectangle: Rounded Corners 10">
                <a:extLst>
                  <a:ext uri="{FF2B5EF4-FFF2-40B4-BE49-F238E27FC236}">
                    <a16:creationId xmlns:a16="http://schemas.microsoft.com/office/drawing/2014/main" id="{0881DEA5-6B95-4385-A6A3-016D173CAE6A}"/>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EB77DDC-56D9-47AB-B71C-B5E868AA0063}"/>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Shape 9">
              <a:extLst>
                <a:ext uri="{FF2B5EF4-FFF2-40B4-BE49-F238E27FC236}">
                  <a16:creationId xmlns:a16="http://schemas.microsoft.com/office/drawing/2014/main" id="{74E28E60-5E1A-43CA-A023-D7251390EE6B}"/>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15" name="그림 개체 틀 2">
            <a:extLst>
              <a:ext uri="{FF2B5EF4-FFF2-40B4-BE49-F238E27FC236}">
                <a16:creationId xmlns:a16="http://schemas.microsoft.com/office/drawing/2014/main" id="{E865A037-79E3-43C4-A726-58CEE97F8CF0}"/>
              </a:ext>
            </a:extLst>
          </p:cNvPr>
          <p:cNvSpPr>
            <a:spLocks noGrp="1"/>
          </p:cNvSpPr>
          <p:nvPr>
            <p:ph type="pic" sz="quarter" idx="14" hasCustomPrompt="1"/>
          </p:nvPr>
        </p:nvSpPr>
        <p:spPr>
          <a:xfrm>
            <a:off x="1454331" y="1976846"/>
            <a:ext cx="3849189" cy="231648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FontTx/>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6" name="Text Placeholder 9">
            <a:extLst>
              <a:ext uri="{FF2B5EF4-FFF2-40B4-BE49-F238E27FC236}">
                <a16:creationId xmlns:a16="http://schemas.microsoft.com/office/drawing/2014/main" id="{BF0C124E-AC53-4C85-B016-940022635993}"/>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7509740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BDC57578-EF98-4A57-8AF7-1C7CC48D72AC}"/>
              </a:ext>
            </a:extLst>
          </p:cNvPr>
          <p:cNvSpPr>
            <a:spLocks noGrp="1"/>
          </p:cNvSpPr>
          <p:nvPr>
            <p:ph type="pic" sz="quarter" idx="14" hasCustomPrompt="1"/>
          </p:nvPr>
        </p:nvSpPr>
        <p:spPr>
          <a:xfrm>
            <a:off x="7843736" y="0"/>
            <a:ext cx="4348264" cy="6858000"/>
          </a:xfrm>
          <a:prstGeom prst="rect">
            <a:avLst/>
          </a:prstGeom>
          <a:solidFill>
            <a:schemeClr val="bg1">
              <a:lumMod val="95000"/>
            </a:schemeClr>
          </a:solidFill>
        </p:spPr>
        <p:txBody>
          <a:bodyPr anchor="ctr"/>
          <a:lstStyle>
            <a:lvl1pPr marL="0" indent="0" algn="ctr">
              <a:buNone/>
              <a:defRPr sz="1800">
                <a:solidFill>
                  <a:schemeClr val="tx1">
                    <a:lumMod val="75000"/>
                    <a:lumOff val="25000"/>
                  </a:schemeClr>
                </a:solidFill>
                <a:latin typeface="+mn-lt"/>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9649280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gradFill>
          <a:gsLst>
            <a:gs pos="0">
              <a:schemeClr val="accent1"/>
            </a:gs>
            <a:gs pos="100000">
              <a:schemeClr val="accent4"/>
            </a:gs>
          </a:gsLst>
          <a:path path="circle">
            <a:fillToRect l="50000" t="50000" r="50000" b="50000"/>
          </a:path>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8BF0D15-4BB1-408E-A5FC-CFF2202284A0}"/>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631463" y="-468065"/>
            <a:ext cx="4110019" cy="3897065"/>
          </a:xfrm>
          <a:prstGeom prst="rect">
            <a:avLst/>
          </a:prstGeom>
        </p:spPr>
      </p:pic>
      <p:sp>
        <p:nvSpPr>
          <p:cNvPr id="3" name="Oval 2">
            <a:extLst>
              <a:ext uri="{FF2B5EF4-FFF2-40B4-BE49-F238E27FC236}">
                <a16:creationId xmlns:a16="http://schemas.microsoft.com/office/drawing/2014/main" id="{E15ECB00-AF83-443E-9AE7-961C16032659}"/>
              </a:ext>
            </a:extLst>
          </p:cNvPr>
          <p:cNvSpPr/>
          <p:nvPr userDrawn="1"/>
        </p:nvSpPr>
        <p:spPr>
          <a:xfrm>
            <a:off x="9342103" y="45555"/>
            <a:ext cx="3003442" cy="3003442"/>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78BED7D0-BE93-4317-824C-6DD1CC483554}"/>
              </a:ext>
            </a:extLst>
          </p:cNvPr>
          <p:cNvSpPr/>
          <p:nvPr userDrawn="1"/>
        </p:nvSpPr>
        <p:spPr>
          <a:xfrm>
            <a:off x="-667824" y="2996005"/>
            <a:ext cx="2393338" cy="239333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4C175114-E625-440B-9D45-C7FECD32D84F}"/>
              </a:ext>
            </a:extLst>
          </p:cNvPr>
          <p:cNvSpPr/>
          <p:nvPr userDrawn="1"/>
        </p:nvSpPr>
        <p:spPr>
          <a:xfrm>
            <a:off x="6138505" y="4931795"/>
            <a:ext cx="1761493" cy="1758422"/>
          </a:xfrm>
          <a:custGeom>
            <a:avLst/>
            <a:gdLst>
              <a:gd name="connsiteX0" fmla="*/ 1196669 w 1761493"/>
              <a:gd name="connsiteY0" fmla="*/ 0 h 1758422"/>
              <a:gd name="connsiteX1" fmla="*/ 1662467 w 1761493"/>
              <a:gd name="connsiteY1" fmla="*/ 94040 h 1758422"/>
              <a:gd name="connsiteX2" fmla="*/ 1761493 w 1761493"/>
              <a:gd name="connsiteY2" fmla="*/ 141744 h 1758422"/>
              <a:gd name="connsiteX3" fmla="*/ 140264 w 1761493"/>
              <a:gd name="connsiteY3" fmla="*/ 1758422 h 1758422"/>
              <a:gd name="connsiteX4" fmla="*/ 94040 w 1761493"/>
              <a:gd name="connsiteY4" fmla="*/ 1662467 h 1758422"/>
              <a:gd name="connsiteX5" fmla="*/ 0 w 1761493"/>
              <a:gd name="connsiteY5" fmla="*/ 1196669 h 1758422"/>
              <a:gd name="connsiteX6" fmla="*/ 1196669 w 1761493"/>
              <a:gd name="connsiteY6" fmla="*/ 0 h 175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1493" h="1758422">
                <a:moveTo>
                  <a:pt x="1196669" y="0"/>
                </a:moveTo>
                <a:cubicBezTo>
                  <a:pt x="1361895" y="0"/>
                  <a:pt x="1519299" y="33486"/>
                  <a:pt x="1662467" y="94040"/>
                </a:cubicBezTo>
                <a:lnTo>
                  <a:pt x="1761493" y="141744"/>
                </a:lnTo>
                <a:lnTo>
                  <a:pt x="140264" y="1758422"/>
                </a:lnTo>
                <a:lnTo>
                  <a:pt x="94040" y="1662467"/>
                </a:lnTo>
                <a:cubicBezTo>
                  <a:pt x="33486" y="1519299"/>
                  <a:pt x="0" y="1361895"/>
                  <a:pt x="0" y="1196669"/>
                </a:cubicBezTo>
                <a:cubicBezTo>
                  <a:pt x="0" y="535767"/>
                  <a:pt x="535767" y="0"/>
                  <a:pt x="1196669"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Rectangle: Rounded Corners 5">
            <a:extLst>
              <a:ext uri="{FF2B5EF4-FFF2-40B4-BE49-F238E27FC236}">
                <a16:creationId xmlns:a16="http://schemas.microsoft.com/office/drawing/2014/main" id="{5FF7B0E0-0A58-4E60-8B37-65D6CF8ACF1E}"/>
              </a:ext>
            </a:extLst>
          </p:cNvPr>
          <p:cNvSpPr/>
          <p:nvPr userDrawn="1"/>
        </p:nvSpPr>
        <p:spPr>
          <a:xfrm rot="13518210" flipH="1">
            <a:off x="9189934" y="1137317"/>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E251486E-3E22-42E9-9265-A62EF3AE4503}"/>
              </a:ext>
            </a:extLst>
          </p:cNvPr>
          <p:cNvSpPr/>
          <p:nvPr userDrawn="1"/>
        </p:nvSpPr>
        <p:spPr>
          <a:xfrm rot="2667893" flipH="1">
            <a:off x="5406738" y="-1762068"/>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CC61999-5F04-4AB2-B1A4-94D813065695}"/>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38810" y="2744694"/>
            <a:ext cx="3734250" cy="3540766"/>
          </a:xfrm>
          <a:prstGeom prst="rect">
            <a:avLst/>
          </a:prstGeom>
        </p:spPr>
      </p:pic>
      <p:pic>
        <p:nvPicPr>
          <p:cNvPr id="10" name="Picture 9">
            <a:extLst>
              <a:ext uri="{FF2B5EF4-FFF2-40B4-BE49-F238E27FC236}">
                <a16:creationId xmlns:a16="http://schemas.microsoft.com/office/drawing/2014/main" id="{FA9635CA-BC26-4AD8-A22E-1ADC79CFE499}"/>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660802" y="-1414282"/>
            <a:ext cx="3734250" cy="3540766"/>
          </a:xfrm>
          <a:prstGeom prst="rect">
            <a:avLst/>
          </a:prstGeom>
        </p:spPr>
      </p:pic>
      <p:pic>
        <p:nvPicPr>
          <p:cNvPr id="11" name="Picture 10">
            <a:extLst>
              <a:ext uri="{FF2B5EF4-FFF2-40B4-BE49-F238E27FC236}">
                <a16:creationId xmlns:a16="http://schemas.microsoft.com/office/drawing/2014/main" id="{D92E4871-F2F2-4806-B2A4-7B4E17D49BA3}"/>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385736" y="3798758"/>
            <a:ext cx="4110019" cy="3897065"/>
          </a:xfrm>
          <a:prstGeom prst="rect">
            <a:avLst/>
          </a:prstGeom>
        </p:spPr>
      </p:pic>
      <p:pic>
        <p:nvPicPr>
          <p:cNvPr id="12" name="Picture 11">
            <a:extLst>
              <a:ext uri="{FF2B5EF4-FFF2-40B4-BE49-F238E27FC236}">
                <a16:creationId xmlns:a16="http://schemas.microsoft.com/office/drawing/2014/main" id="{DA948A5E-2C17-44D0-A274-9C818DA9A249}"/>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64417" y="3798758"/>
            <a:ext cx="3531102" cy="3348144"/>
          </a:xfrm>
          <a:prstGeom prst="rect">
            <a:avLst/>
          </a:prstGeom>
        </p:spPr>
      </p:pic>
      <p:sp>
        <p:nvSpPr>
          <p:cNvPr id="13" name="Rectangle: Rounded Corners 12">
            <a:extLst>
              <a:ext uri="{FF2B5EF4-FFF2-40B4-BE49-F238E27FC236}">
                <a16:creationId xmlns:a16="http://schemas.microsoft.com/office/drawing/2014/main" id="{77988820-EC8E-4E5E-B405-6369C94FB696}"/>
              </a:ext>
            </a:extLst>
          </p:cNvPr>
          <p:cNvSpPr/>
          <p:nvPr userDrawn="1"/>
        </p:nvSpPr>
        <p:spPr>
          <a:xfrm rot="2667893" flipH="1">
            <a:off x="4257628" y="-627022"/>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DB34C216-B859-4332-89DD-FDAB18587912}"/>
              </a:ext>
            </a:extLst>
          </p:cNvPr>
          <p:cNvSpPr/>
          <p:nvPr userDrawn="1"/>
        </p:nvSpPr>
        <p:spPr>
          <a:xfrm rot="2667893" flipH="1">
            <a:off x="10215580" y="2065939"/>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4F8C30EF-40BC-43EA-9DFB-F9D15A22EB5E}"/>
              </a:ext>
            </a:extLst>
          </p:cNvPr>
          <p:cNvSpPr/>
          <p:nvPr userDrawn="1"/>
        </p:nvSpPr>
        <p:spPr>
          <a:xfrm rot="2703270">
            <a:off x="2721962" y="791637"/>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C20E1840-583E-492F-A9C7-78CB38D18A57}"/>
              </a:ext>
            </a:extLst>
          </p:cNvPr>
          <p:cNvSpPr/>
          <p:nvPr userDrawn="1"/>
        </p:nvSpPr>
        <p:spPr>
          <a:xfrm rot="2703270">
            <a:off x="1032398" y="3557778"/>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21B742EA-776C-4729-BC4C-D8246D495CCF}"/>
              </a:ext>
            </a:extLst>
          </p:cNvPr>
          <p:cNvSpPr/>
          <p:nvPr userDrawn="1"/>
        </p:nvSpPr>
        <p:spPr>
          <a:xfrm rot="2703270">
            <a:off x="8580552" y="2784302"/>
            <a:ext cx="47625" cy="219456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20FB9170-ED31-4166-B8AF-844A796082C3}"/>
              </a:ext>
            </a:extLst>
          </p:cNvPr>
          <p:cNvSpPr/>
          <p:nvPr userDrawn="1"/>
        </p:nvSpPr>
        <p:spPr>
          <a:xfrm rot="2703270">
            <a:off x="11184263" y="-197411"/>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0140AEF0-AD3C-429C-8967-68D41060DDA9}"/>
              </a:ext>
            </a:extLst>
          </p:cNvPr>
          <p:cNvSpPr/>
          <p:nvPr userDrawn="1"/>
        </p:nvSpPr>
        <p:spPr>
          <a:xfrm rot="2703270">
            <a:off x="4151900" y="5582175"/>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E7CBDFD1-2932-4D6D-8A90-D0F5DC3C67AE}"/>
              </a:ext>
            </a:extLst>
          </p:cNvPr>
          <p:cNvSpPr/>
          <p:nvPr userDrawn="1"/>
        </p:nvSpPr>
        <p:spPr>
          <a:xfrm rot="2703270">
            <a:off x="7159183" y="218145"/>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CA46355A-3E04-49FD-9F09-AAAB3DB0E418}"/>
              </a:ext>
            </a:extLst>
          </p:cNvPr>
          <p:cNvSpPr/>
          <p:nvPr userDrawn="1"/>
        </p:nvSpPr>
        <p:spPr>
          <a:xfrm rot="2703270">
            <a:off x="10756304" y="4976519"/>
            <a:ext cx="47625" cy="219456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ircle: Hollow 22">
            <a:extLst>
              <a:ext uri="{FF2B5EF4-FFF2-40B4-BE49-F238E27FC236}">
                <a16:creationId xmlns:a16="http://schemas.microsoft.com/office/drawing/2014/main" id="{409C4469-3F84-4E19-A632-E543A5FDD884}"/>
              </a:ext>
            </a:extLst>
          </p:cNvPr>
          <p:cNvSpPr/>
          <p:nvPr userDrawn="1"/>
        </p:nvSpPr>
        <p:spPr>
          <a:xfrm>
            <a:off x="1940747" y="6150690"/>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4" name="Circle: Hollow 23">
            <a:extLst>
              <a:ext uri="{FF2B5EF4-FFF2-40B4-BE49-F238E27FC236}">
                <a16:creationId xmlns:a16="http://schemas.microsoft.com/office/drawing/2014/main" id="{EBF49C44-3383-44DC-8036-8DC2B11ACB1A}"/>
              </a:ext>
            </a:extLst>
          </p:cNvPr>
          <p:cNvSpPr/>
          <p:nvPr userDrawn="1"/>
        </p:nvSpPr>
        <p:spPr>
          <a:xfrm>
            <a:off x="5198769" y="5662761"/>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5" name="Circle: Hollow 24">
            <a:extLst>
              <a:ext uri="{FF2B5EF4-FFF2-40B4-BE49-F238E27FC236}">
                <a16:creationId xmlns:a16="http://schemas.microsoft.com/office/drawing/2014/main" id="{D46346EE-F1B7-4796-AFA9-AAE048AA3364}"/>
              </a:ext>
            </a:extLst>
          </p:cNvPr>
          <p:cNvSpPr/>
          <p:nvPr userDrawn="1"/>
        </p:nvSpPr>
        <p:spPr>
          <a:xfrm>
            <a:off x="9090515" y="378804"/>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6" name="Circle: Hollow 25">
            <a:extLst>
              <a:ext uri="{FF2B5EF4-FFF2-40B4-BE49-F238E27FC236}">
                <a16:creationId xmlns:a16="http://schemas.microsoft.com/office/drawing/2014/main" id="{73E5F236-BD77-4630-A734-050F06B94A2D}"/>
              </a:ext>
            </a:extLst>
          </p:cNvPr>
          <p:cNvSpPr/>
          <p:nvPr userDrawn="1"/>
        </p:nvSpPr>
        <p:spPr>
          <a:xfrm>
            <a:off x="4738389" y="729356"/>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7" name="Circle: Hollow 26">
            <a:extLst>
              <a:ext uri="{FF2B5EF4-FFF2-40B4-BE49-F238E27FC236}">
                <a16:creationId xmlns:a16="http://schemas.microsoft.com/office/drawing/2014/main" id="{C89DEA56-42C4-43A8-B485-A905F2F9EF8D}"/>
              </a:ext>
            </a:extLst>
          </p:cNvPr>
          <p:cNvSpPr/>
          <p:nvPr userDrawn="1"/>
        </p:nvSpPr>
        <p:spPr>
          <a:xfrm>
            <a:off x="10500138" y="3884485"/>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8" name="Circle: Hollow 27">
            <a:extLst>
              <a:ext uri="{FF2B5EF4-FFF2-40B4-BE49-F238E27FC236}">
                <a16:creationId xmlns:a16="http://schemas.microsoft.com/office/drawing/2014/main" id="{841ACCCA-100D-4216-8EA1-A5CC63045609}"/>
              </a:ext>
            </a:extLst>
          </p:cNvPr>
          <p:cNvSpPr/>
          <p:nvPr userDrawn="1"/>
        </p:nvSpPr>
        <p:spPr>
          <a:xfrm>
            <a:off x="9342103" y="6252072"/>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9" name="Circle: Hollow 28">
            <a:extLst>
              <a:ext uri="{FF2B5EF4-FFF2-40B4-BE49-F238E27FC236}">
                <a16:creationId xmlns:a16="http://schemas.microsoft.com/office/drawing/2014/main" id="{35C224AA-96FF-425B-A723-6682BE2E1056}"/>
              </a:ext>
            </a:extLst>
          </p:cNvPr>
          <p:cNvSpPr/>
          <p:nvPr userDrawn="1"/>
        </p:nvSpPr>
        <p:spPr>
          <a:xfrm>
            <a:off x="864565" y="3360093"/>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0" name="Freeform: Shape 29">
            <a:extLst>
              <a:ext uri="{FF2B5EF4-FFF2-40B4-BE49-F238E27FC236}">
                <a16:creationId xmlns:a16="http://schemas.microsoft.com/office/drawing/2014/main" id="{3060D8E5-FE2C-4BE4-8D5F-4E1953E01D04}"/>
              </a:ext>
            </a:extLst>
          </p:cNvPr>
          <p:cNvSpPr/>
          <p:nvPr userDrawn="1"/>
        </p:nvSpPr>
        <p:spPr>
          <a:xfrm>
            <a:off x="3079119" y="-1105386"/>
            <a:ext cx="2413539" cy="2404593"/>
          </a:xfrm>
          <a:custGeom>
            <a:avLst/>
            <a:gdLst>
              <a:gd name="connsiteX0" fmla="*/ 1501721 w 2413539"/>
              <a:gd name="connsiteY0" fmla="*/ 0 h 2404593"/>
              <a:gd name="connsiteX1" fmla="*/ 2341348 w 2413539"/>
              <a:gd name="connsiteY1" fmla="*/ 256470 h 2404593"/>
              <a:gd name="connsiteX2" fmla="*/ 2413539 w 2413539"/>
              <a:gd name="connsiteY2" fmla="*/ 310454 h 2404593"/>
              <a:gd name="connsiteX3" fmla="*/ 303764 w 2413539"/>
              <a:gd name="connsiteY3" fmla="*/ 2404593 h 2404593"/>
              <a:gd name="connsiteX4" fmla="*/ 256470 w 2413539"/>
              <a:gd name="connsiteY4" fmla="*/ 2341348 h 2404593"/>
              <a:gd name="connsiteX5" fmla="*/ 0 w 2413539"/>
              <a:gd name="connsiteY5" fmla="*/ 1501721 h 2404593"/>
              <a:gd name="connsiteX6" fmla="*/ 1501721 w 2413539"/>
              <a:gd name="connsiteY6" fmla="*/ 0 h 24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539" h="2404593">
                <a:moveTo>
                  <a:pt x="1501721" y="0"/>
                </a:moveTo>
                <a:cubicBezTo>
                  <a:pt x="1812738" y="0"/>
                  <a:pt x="2101672" y="94548"/>
                  <a:pt x="2341348" y="256470"/>
                </a:cubicBezTo>
                <a:lnTo>
                  <a:pt x="2413539" y="310454"/>
                </a:lnTo>
                <a:lnTo>
                  <a:pt x="303764" y="2404593"/>
                </a:lnTo>
                <a:lnTo>
                  <a:pt x="256470" y="2341348"/>
                </a:lnTo>
                <a:cubicBezTo>
                  <a:pt x="94548" y="2101672"/>
                  <a:pt x="0" y="1812738"/>
                  <a:pt x="0" y="1501721"/>
                </a:cubicBezTo>
                <a:cubicBezTo>
                  <a:pt x="0" y="672343"/>
                  <a:pt x="672343" y="0"/>
                  <a:pt x="1501721"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2796040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gradFill>
          <a:gsLst>
            <a:gs pos="0">
              <a:schemeClr val="accent1"/>
            </a:gs>
            <a:gs pos="100000">
              <a:schemeClr val="accent4"/>
            </a:gs>
          </a:gsLst>
          <a:path path="circle">
            <a:fillToRect l="50000" t="50000" r="50000" b="50000"/>
          </a:path>
        </a:gradFill>
        <a:effectLst/>
      </p:bgPr>
    </p:bg>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F5C830AA-5FA6-4CD4-AD75-FEFC4B01915A}"/>
              </a:ext>
            </a:extLst>
          </p:cNvPr>
          <p:cNvGrpSpPr/>
          <p:nvPr userDrawn="1"/>
        </p:nvGrpSpPr>
        <p:grpSpPr>
          <a:xfrm flipV="1">
            <a:off x="-1536722" y="-1474805"/>
            <a:ext cx="6967679" cy="9512191"/>
            <a:chOff x="-1484471" y="-860850"/>
            <a:chExt cx="6967679" cy="9512191"/>
          </a:xfrm>
        </p:grpSpPr>
        <p:grpSp>
          <p:nvGrpSpPr>
            <p:cNvPr id="2" name="Group 1">
              <a:extLst>
                <a:ext uri="{FF2B5EF4-FFF2-40B4-BE49-F238E27FC236}">
                  <a16:creationId xmlns:a16="http://schemas.microsoft.com/office/drawing/2014/main" id="{7CA2486D-8BCE-4F5C-8CAA-C5764F13D2C0}"/>
                </a:ext>
              </a:extLst>
            </p:cNvPr>
            <p:cNvGrpSpPr/>
            <p:nvPr userDrawn="1"/>
          </p:nvGrpSpPr>
          <p:grpSpPr>
            <a:xfrm rot="16200000">
              <a:off x="-1510142" y="1657990"/>
              <a:ext cx="7019022" cy="6967679"/>
              <a:chOff x="-1454130" y="-1334460"/>
              <a:chExt cx="7019022" cy="6967679"/>
            </a:xfrm>
          </p:grpSpPr>
          <p:sp>
            <p:nvSpPr>
              <p:cNvPr id="3" name="Oval 2">
                <a:extLst>
                  <a:ext uri="{FF2B5EF4-FFF2-40B4-BE49-F238E27FC236}">
                    <a16:creationId xmlns:a16="http://schemas.microsoft.com/office/drawing/2014/main" id="{BF71EB0B-9497-409F-8497-D05944EED268}"/>
                  </a:ext>
                </a:extLst>
              </p:cNvPr>
              <p:cNvSpPr/>
              <p:nvPr userDrawn="1"/>
            </p:nvSpPr>
            <p:spPr>
              <a:xfrm>
                <a:off x="-1166340" y="2200772"/>
                <a:ext cx="2393338" cy="239333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0DDDF61-AF37-4CDD-91B7-E8FD97EB7F24}"/>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58173" y="2092453"/>
                <a:ext cx="3734250" cy="3540766"/>
              </a:xfrm>
              <a:prstGeom prst="rect">
                <a:avLst/>
              </a:prstGeom>
            </p:spPr>
          </p:pic>
          <p:pic>
            <p:nvPicPr>
              <p:cNvPr id="5" name="Picture 4">
                <a:extLst>
                  <a:ext uri="{FF2B5EF4-FFF2-40B4-BE49-F238E27FC236}">
                    <a16:creationId xmlns:a16="http://schemas.microsoft.com/office/drawing/2014/main" id="{58756FA6-95F9-4A5F-8874-D3AE77F87B6C}"/>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454130" y="126244"/>
                <a:ext cx="3734250" cy="3540766"/>
              </a:xfrm>
              <a:prstGeom prst="rect">
                <a:avLst/>
              </a:prstGeom>
            </p:spPr>
          </p:pic>
          <p:pic>
            <p:nvPicPr>
              <p:cNvPr id="6" name="Picture 5">
                <a:extLst>
                  <a:ext uri="{FF2B5EF4-FFF2-40B4-BE49-F238E27FC236}">
                    <a16:creationId xmlns:a16="http://schemas.microsoft.com/office/drawing/2014/main" id="{652D9175-806D-444B-843C-8D6D1A2B8B48}"/>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830642" y="-1334460"/>
                <a:ext cx="3734250" cy="3540766"/>
              </a:xfrm>
              <a:prstGeom prst="rect">
                <a:avLst/>
              </a:prstGeom>
            </p:spPr>
          </p:pic>
          <p:sp>
            <p:nvSpPr>
              <p:cNvPr id="7" name="Rectangle: Rounded Corners 6">
                <a:extLst>
                  <a:ext uri="{FF2B5EF4-FFF2-40B4-BE49-F238E27FC236}">
                    <a16:creationId xmlns:a16="http://schemas.microsoft.com/office/drawing/2014/main" id="{9EE53EEA-8096-4336-BF8C-013228CF2A7B}"/>
                  </a:ext>
                </a:extLst>
              </p:cNvPr>
              <p:cNvSpPr/>
              <p:nvPr userDrawn="1"/>
            </p:nvSpPr>
            <p:spPr>
              <a:xfrm rot="2667893" flipH="1">
                <a:off x="3776991" y="-1279263"/>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3540C4DE-A5C4-491B-85D8-7A083DE9DB85}"/>
                  </a:ext>
                </a:extLst>
              </p:cNvPr>
              <p:cNvSpPr/>
              <p:nvPr userDrawn="1"/>
            </p:nvSpPr>
            <p:spPr>
              <a:xfrm rot="2703270">
                <a:off x="2139106" y="-351276"/>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3C197359-984C-46D0-8A51-B98CB1D4D2F3}"/>
                  </a:ext>
                </a:extLst>
              </p:cNvPr>
              <p:cNvSpPr/>
              <p:nvPr userDrawn="1"/>
            </p:nvSpPr>
            <p:spPr>
              <a:xfrm rot="2703270">
                <a:off x="533882" y="2762545"/>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0413640F-302A-4F0D-BB79-E28A5E756CB0}"/>
                  </a:ext>
                </a:extLst>
              </p:cNvPr>
              <p:cNvSpPr/>
              <p:nvPr userDrawn="1"/>
            </p:nvSpPr>
            <p:spPr>
              <a:xfrm rot="2703270">
                <a:off x="295353" y="154282"/>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ircle: Hollow 11">
                <a:extLst>
                  <a:ext uri="{FF2B5EF4-FFF2-40B4-BE49-F238E27FC236}">
                    <a16:creationId xmlns:a16="http://schemas.microsoft.com/office/drawing/2014/main" id="{1F0A2C54-CDD2-4AED-8188-711E2B556ED7}"/>
                  </a:ext>
                </a:extLst>
              </p:cNvPr>
              <p:cNvSpPr/>
              <p:nvPr userDrawn="1"/>
            </p:nvSpPr>
            <p:spPr>
              <a:xfrm>
                <a:off x="2747827" y="1763993"/>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3" name="Circle: Hollow 12">
                <a:extLst>
                  <a:ext uri="{FF2B5EF4-FFF2-40B4-BE49-F238E27FC236}">
                    <a16:creationId xmlns:a16="http://schemas.microsoft.com/office/drawing/2014/main" id="{75ED3DF4-C9D6-4BB6-A2B9-E5CA4FA70BFB}"/>
                  </a:ext>
                </a:extLst>
              </p:cNvPr>
              <p:cNvSpPr/>
              <p:nvPr userDrawn="1"/>
            </p:nvSpPr>
            <p:spPr>
              <a:xfrm>
                <a:off x="3350683" y="647436"/>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4" name="Circle: Hollow 13">
                <a:extLst>
                  <a:ext uri="{FF2B5EF4-FFF2-40B4-BE49-F238E27FC236}">
                    <a16:creationId xmlns:a16="http://schemas.microsoft.com/office/drawing/2014/main" id="{6ADB9004-20CC-4775-A94C-01AF85407695}"/>
                  </a:ext>
                </a:extLst>
              </p:cNvPr>
              <p:cNvSpPr/>
              <p:nvPr userDrawn="1"/>
            </p:nvSpPr>
            <p:spPr>
              <a:xfrm>
                <a:off x="366049" y="2564860"/>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5" name="Freeform: Shape 14">
                <a:extLst>
                  <a:ext uri="{FF2B5EF4-FFF2-40B4-BE49-F238E27FC236}">
                    <a16:creationId xmlns:a16="http://schemas.microsoft.com/office/drawing/2014/main" id="{BAE17066-8B58-479D-ADC0-C0AE3E0C1818}"/>
                  </a:ext>
                </a:extLst>
              </p:cNvPr>
              <p:cNvSpPr/>
              <p:nvPr userDrawn="1"/>
            </p:nvSpPr>
            <p:spPr>
              <a:xfrm>
                <a:off x="2248959" y="-1025564"/>
                <a:ext cx="2413539" cy="2404593"/>
              </a:xfrm>
              <a:custGeom>
                <a:avLst/>
                <a:gdLst>
                  <a:gd name="connsiteX0" fmla="*/ 1501721 w 2413539"/>
                  <a:gd name="connsiteY0" fmla="*/ 0 h 2404593"/>
                  <a:gd name="connsiteX1" fmla="*/ 2341348 w 2413539"/>
                  <a:gd name="connsiteY1" fmla="*/ 256470 h 2404593"/>
                  <a:gd name="connsiteX2" fmla="*/ 2413539 w 2413539"/>
                  <a:gd name="connsiteY2" fmla="*/ 310454 h 2404593"/>
                  <a:gd name="connsiteX3" fmla="*/ 303764 w 2413539"/>
                  <a:gd name="connsiteY3" fmla="*/ 2404593 h 2404593"/>
                  <a:gd name="connsiteX4" fmla="*/ 256470 w 2413539"/>
                  <a:gd name="connsiteY4" fmla="*/ 2341348 h 2404593"/>
                  <a:gd name="connsiteX5" fmla="*/ 0 w 2413539"/>
                  <a:gd name="connsiteY5" fmla="*/ 1501721 h 2404593"/>
                  <a:gd name="connsiteX6" fmla="*/ 1501721 w 2413539"/>
                  <a:gd name="connsiteY6" fmla="*/ 0 h 24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539" h="2404593">
                    <a:moveTo>
                      <a:pt x="1501721" y="0"/>
                    </a:moveTo>
                    <a:cubicBezTo>
                      <a:pt x="1812738" y="0"/>
                      <a:pt x="2101672" y="94548"/>
                      <a:pt x="2341348" y="256470"/>
                    </a:cubicBezTo>
                    <a:lnTo>
                      <a:pt x="2413539" y="310454"/>
                    </a:lnTo>
                    <a:lnTo>
                      <a:pt x="303764" y="2404593"/>
                    </a:lnTo>
                    <a:lnTo>
                      <a:pt x="256470" y="2341348"/>
                    </a:lnTo>
                    <a:cubicBezTo>
                      <a:pt x="94548" y="2101672"/>
                      <a:pt x="0" y="1812738"/>
                      <a:pt x="0" y="1501721"/>
                    </a:cubicBezTo>
                    <a:cubicBezTo>
                      <a:pt x="0" y="672343"/>
                      <a:pt x="672343" y="0"/>
                      <a:pt x="1501721"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3" name="Group 22">
              <a:extLst>
                <a:ext uri="{FF2B5EF4-FFF2-40B4-BE49-F238E27FC236}">
                  <a16:creationId xmlns:a16="http://schemas.microsoft.com/office/drawing/2014/main" id="{577B0D4A-E3C1-4B7D-8088-814C22F0A19F}"/>
                </a:ext>
              </a:extLst>
            </p:cNvPr>
            <p:cNvGrpSpPr/>
            <p:nvPr userDrawn="1"/>
          </p:nvGrpSpPr>
          <p:grpSpPr>
            <a:xfrm rot="5400000">
              <a:off x="-325146" y="-952329"/>
              <a:ext cx="3348144" cy="3531102"/>
              <a:chOff x="733347" y="4234870"/>
              <a:chExt cx="3348144" cy="3531102"/>
            </a:xfrm>
          </p:grpSpPr>
          <p:pic>
            <p:nvPicPr>
              <p:cNvPr id="16" name="Picture 15">
                <a:extLst>
                  <a:ext uri="{FF2B5EF4-FFF2-40B4-BE49-F238E27FC236}">
                    <a16:creationId xmlns:a16="http://schemas.microsoft.com/office/drawing/2014/main" id="{91FEE50B-8E3D-46B2-8EA0-62CF7EFC67DF}"/>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641868" y="4326349"/>
                <a:ext cx="3531102" cy="3348144"/>
              </a:xfrm>
              <a:prstGeom prst="rect">
                <a:avLst/>
              </a:prstGeom>
            </p:spPr>
          </p:pic>
          <p:sp>
            <p:nvSpPr>
              <p:cNvPr id="17" name="Circle: Hollow 16">
                <a:extLst>
                  <a:ext uri="{FF2B5EF4-FFF2-40B4-BE49-F238E27FC236}">
                    <a16:creationId xmlns:a16="http://schemas.microsoft.com/office/drawing/2014/main" id="{85B9006B-48FC-4507-B2E2-05BA6E61F230}"/>
                  </a:ext>
                </a:extLst>
              </p:cNvPr>
              <p:cNvSpPr/>
              <p:nvPr userDrawn="1"/>
            </p:nvSpPr>
            <p:spPr>
              <a:xfrm rot="5400000">
                <a:off x="2094522" y="6103468"/>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9" name="Freeform: Shape 18">
                <a:extLst>
                  <a:ext uri="{FF2B5EF4-FFF2-40B4-BE49-F238E27FC236}">
                    <a16:creationId xmlns:a16="http://schemas.microsoft.com/office/drawing/2014/main" id="{F8FD8C2B-CF95-4359-8C9B-66F6DEF41BC2}"/>
                  </a:ext>
                </a:extLst>
              </p:cNvPr>
              <p:cNvSpPr/>
              <p:nvPr userDrawn="1"/>
            </p:nvSpPr>
            <p:spPr>
              <a:xfrm rot="5400000">
                <a:off x="1829106" y="5091582"/>
                <a:ext cx="1761493" cy="1758422"/>
              </a:xfrm>
              <a:custGeom>
                <a:avLst/>
                <a:gdLst>
                  <a:gd name="connsiteX0" fmla="*/ 1196669 w 1761493"/>
                  <a:gd name="connsiteY0" fmla="*/ 0 h 1758422"/>
                  <a:gd name="connsiteX1" fmla="*/ 1662467 w 1761493"/>
                  <a:gd name="connsiteY1" fmla="*/ 94040 h 1758422"/>
                  <a:gd name="connsiteX2" fmla="*/ 1761493 w 1761493"/>
                  <a:gd name="connsiteY2" fmla="*/ 141744 h 1758422"/>
                  <a:gd name="connsiteX3" fmla="*/ 140264 w 1761493"/>
                  <a:gd name="connsiteY3" fmla="*/ 1758422 h 1758422"/>
                  <a:gd name="connsiteX4" fmla="*/ 94040 w 1761493"/>
                  <a:gd name="connsiteY4" fmla="*/ 1662467 h 1758422"/>
                  <a:gd name="connsiteX5" fmla="*/ 0 w 1761493"/>
                  <a:gd name="connsiteY5" fmla="*/ 1196669 h 1758422"/>
                  <a:gd name="connsiteX6" fmla="*/ 1196669 w 1761493"/>
                  <a:gd name="connsiteY6" fmla="*/ 0 h 175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1493" h="1758422">
                    <a:moveTo>
                      <a:pt x="1196669" y="0"/>
                    </a:moveTo>
                    <a:cubicBezTo>
                      <a:pt x="1361895" y="0"/>
                      <a:pt x="1519299" y="33486"/>
                      <a:pt x="1662467" y="94040"/>
                    </a:cubicBezTo>
                    <a:lnTo>
                      <a:pt x="1761493" y="141744"/>
                    </a:lnTo>
                    <a:lnTo>
                      <a:pt x="140264" y="1758422"/>
                    </a:lnTo>
                    <a:lnTo>
                      <a:pt x="94040" y="1662467"/>
                    </a:lnTo>
                    <a:cubicBezTo>
                      <a:pt x="33486" y="1519299"/>
                      <a:pt x="0" y="1361895"/>
                      <a:pt x="0" y="1196669"/>
                    </a:cubicBezTo>
                    <a:cubicBezTo>
                      <a:pt x="0" y="535767"/>
                      <a:pt x="535767" y="0"/>
                      <a:pt x="1196669"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Rectangle: Rounded Corners 20">
                <a:extLst>
                  <a:ext uri="{FF2B5EF4-FFF2-40B4-BE49-F238E27FC236}">
                    <a16:creationId xmlns:a16="http://schemas.microsoft.com/office/drawing/2014/main" id="{B07CB7B1-F420-416D-8B5A-CDA12EF282E8}"/>
                  </a:ext>
                </a:extLst>
              </p:cNvPr>
              <p:cNvSpPr/>
              <p:nvPr userDrawn="1"/>
            </p:nvSpPr>
            <p:spPr>
              <a:xfrm rot="8103270">
                <a:off x="3096259" y="4960806"/>
                <a:ext cx="47625" cy="219456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974830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gradFill>
          <a:gsLst>
            <a:gs pos="0">
              <a:schemeClr val="accent1"/>
            </a:gs>
            <a:gs pos="100000">
              <a:schemeClr val="accent4"/>
            </a:gs>
          </a:gsLst>
          <a:path path="circle">
            <a:fillToRect l="50000" t="50000" r="50000" b="50000"/>
          </a:path>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570153-C99E-4B26-82EA-4D60EBADE709}"/>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631463" y="-468065"/>
            <a:ext cx="4110019" cy="3897065"/>
          </a:xfrm>
          <a:prstGeom prst="rect">
            <a:avLst/>
          </a:prstGeom>
        </p:spPr>
      </p:pic>
      <p:sp>
        <p:nvSpPr>
          <p:cNvPr id="3" name="Oval 2">
            <a:extLst>
              <a:ext uri="{FF2B5EF4-FFF2-40B4-BE49-F238E27FC236}">
                <a16:creationId xmlns:a16="http://schemas.microsoft.com/office/drawing/2014/main" id="{08D842ED-2A50-490F-9D8F-5A7A0BC1BF4E}"/>
              </a:ext>
            </a:extLst>
          </p:cNvPr>
          <p:cNvSpPr/>
          <p:nvPr userDrawn="1"/>
        </p:nvSpPr>
        <p:spPr>
          <a:xfrm>
            <a:off x="9342103" y="45555"/>
            <a:ext cx="3003442" cy="3003442"/>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57B08A64-4846-4840-93E5-978D148692F3}"/>
              </a:ext>
            </a:extLst>
          </p:cNvPr>
          <p:cNvSpPr/>
          <p:nvPr userDrawn="1"/>
        </p:nvSpPr>
        <p:spPr>
          <a:xfrm>
            <a:off x="-667824" y="2996005"/>
            <a:ext cx="2393338" cy="239333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58FF50F6-3501-485B-834A-405857C18273}"/>
              </a:ext>
            </a:extLst>
          </p:cNvPr>
          <p:cNvSpPr/>
          <p:nvPr userDrawn="1"/>
        </p:nvSpPr>
        <p:spPr>
          <a:xfrm>
            <a:off x="5691858" y="1899196"/>
            <a:ext cx="1761493" cy="1758422"/>
          </a:xfrm>
          <a:custGeom>
            <a:avLst/>
            <a:gdLst>
              <a:gd name="connsiteX0" fmla="*/ 1196669 w 1761493"/>
              <a:gd name="connsiteY0" fmla="*/ 0 h 1758422"/>
              <a:gd name="connsiteX1" fmla="*/ 1662467 w 1761493"/>
              <a:gd name="connsiteY1" fmla="*/ 94040 h 1758422"/>
              <a:gd name="connsiteX2" fmla="*/ 1761493 w 1761493"/>
              <a:gd name="connsiteY2" fmla="*/ 141744 h 1758422"/>
              <a:gd name="connsiteX3" fmla="*/ 140264 w 1761493"/>
              <a:gd name="connsiteY3" fmla="*/ 1758422 h 1758422"/>
              <a:gd name="connsiteX4" fmla="*/ 94040 w 1761493"/>
              <a:gd name="connsiteY4" fmla="*/ 1662467 h 1758422"/>
              <a:gd name="connsiteX5" fmla="*/ 0 w 1761493"/>
              <a:gd name="connsiteY5" fmla="*/ 1196669 h 1758422"/>
              <a:gd name="connsiteX6" fmla="*/ 1196669 w 1761493"/>
              <a:gd name="connsiteY6" fmla="*/ 0 h 175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1493" h="1758422">
                <a:moveTo>
                  <a:pt x="1196669" y="0"/>
                </a:moveTo>
                <a:cubicBezTo>
                  <a:pt x="1361895" y="0"/>
                  <a:pt x="1519299" y="33486"/>
                  <a:pt x="1662467" y="94040"/>
                </a:cubicBezTo>
                <a:lnTo>
                  <a:pt x="1761493" y="141744"/>
                </a:lnTo>
                <a:lnTo>
                  <a:pt x="140264" y="1758422"/>
                </a:lnTo>
                <a:lnTo>
                  <a:pt x="94040" y="1662467"/>
                </a:lnTo>
                <a:cubicBezTo>
                  <a:pt x="33486" y="1519299"/>
                  <a:pt x="0" y="1361895"/>
                  <a:pt x="0" y="1196669"/>
                </a:cubicBezTo>
                <a:cubicBezTo>
                  <a:pt x="0" y="535767"/>
                  <a:pt x="535767" y="0"/>
                  <a:pt x="1196669"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Rectangle: Rounded Corners 5">
            <a:extLst>
              <a:ext uri="{FF2B5EF4-FFF2-40B4-BE49-F238E27FC236}">
                <a16:creationId xmlns:a16="http://schemas.microsoft.com/office/drawing/2014/main" id="{1870317B-DB8E-4506-B700-82E6417CBE17}"/>
              </a:ext>
            </a:extLst>
          </p:cNvPr>
          <p:cNvSpPr/>
          <p:nvPr userDrawn="1"/>
        </p:nvSpPr>
        <p:spPr>
          <a:xfrm rot="13518210" flipH="1">
            <a:off x="9189934" y="1137317"/>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1F0E0FC3-6240-4E8C-BFB4-767103E5D4F1}"/>
              </a:ext>
            </a:extLst>
          </p:cNvPr>
          <p:cNvSpPr/>
          <p:nvPr userDrawn="1"/>
        </p:nvSpPr>
        <p:spPr>
          <a:xfrm rot="2667893" flipH="1">
            <a:off x="5236457" y="-1961199"/>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D57DB93-D307-4B5E-A1BC-C10366E34014}"/>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68529" y="2545563"/>
            <a:ext cx="3734250" cy="3540766"/>
          </a:xfrm>
          <a:prstGeom prst="rect">
            <a:avLst/>
          </a:prstGeom>
        </p:spPr>
      </p:pic>
      <p:pic>
        <p:nvPicPr>
          <p:cNvPr id="9" name="Picture 8">
            <a:extLst>
              <a:ext uri="{FF2B5EF4-FFF2-40B4-BE49-F238E27FC236}">
                <a16:creationId xmlns:a16="http://schemas.microsoft.com/office/drawing/2014/main" id="{588DD6B6-D8E9-4A86-A72B-4017D3FD2E3C}"/>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223021" y="768919"/>
            <a:ext cx="3734250" cy="3540766"/>
          </a:xfrm>
          <a:prstGeom prst="rect">
            <a:avLst/>
          </a:prstGeom>
        </p:spPr>
      </p:pic>
      <p:pic>
        <p:nvPicPr>
          <p:cNvPr id="10" name="Picture 9">
            <a:extLst>
              <a:ext uri="{FF2B5EF4-FFF2-40B4-BE49-F238E27FC236}">
                <a16:creationId xmlns:a16="http://schemas.microsoft.com/office/drawing/2014/main" id="{90A258D4-D060-475A-80EE-B57A268FBC80}"/>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660802" y="-1414282"/>
            <a:ext cx="3734250" cy="3540766"/>
          </a:xfrm>
          <a:prstGeom prst="rect">
            <a:avLst/>
          </a:prstGeom>
        </p:spPr>
      </p:pic>
      <p:pic>
        <p:nvPicPr>
          <p:cNvPr id="11" name="Picture 10">
            <a:extLst>
              <a:ext uri="{FF2B5EF4-FFF2-40B4-BE49-F238E27FC236}">
                <a16:creationId xmlns:a16="http://schemas.microsoft.com/office/drawing/2014/main" id="{A7238F26-7F9A-4681-877F-FB59377E43BD}"/>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939089" y="766159"/>
            <a:ext cx="4110019" cy="3897065"/>
          </a:xfrm>
          <a:prstGeom prst="rect">
            <a:avLst/>
          </a:prstGeom>
        </p:spPr>
      </p:pic>
      <p:pic>
        <p:nvPicPr>
          <p:cNvPr id="12" name="Picture 11">
            <a:extLst>
              <a:ext uri="{FF2B5EF4-FFF2-40B4-BE49-F238E27FC236}">
                <a16:creationId xmlns:a16="http://schemas.microsoft.com/office/drawing/2014/main" id="{DE784A2B-59B7-41CB-999A-2503EDC5E0DE}"/>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64417" y="3798758"/>
            <a:ext cx="3531102" cy="3348144"/>
          </a:xfrm>
          <a:prstGeom prst="rect">
            <a:avLst/>
          </a:prstGeom>
        </p:spPr>
      </p:pic>
      <p:sp>
        <p:nvSpPr>
          <p:cNvPr id="13" name="Rectangle: Rounded Corners 12">
            <a:extLst>
              <a:ext uri="{FF2B5EF4-FFF2-40B4-BE49-F238E27FC236}">
                <a16:creationId xmlns:a16="http://schemas.microsoft.com/office/drawing/2014/main" id="{8BEFC76D-A263-423F-A00E-0C2BD735FA57}"/>
              </a:ext>
            </a:extLst>
          </p:cNvPr>
          <p:cNvSpPr/>
          <p:nvPr userDrawn="1"/>
        </p:nvSpPr>
        <p:spPr>
          <a:xfrm rot="2667893" flipH="1">
            <a:off x="4087347" y="-826153"/>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029CF90B-63EC-41A4-A8FB-8591169906A3}"/>
              </a:ext>
            </a:extLst>
          </p:cNvPr>
          <p:cNvSpPr/>
          <p:nvPr userDrawn="1"/>
        </p:nvSpPr>
        <p:spPr>
          <a:xfrm rot="2667893" flipH="1">
            <a:off x="10792037" y="1463790"/>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55923018-100F-48D6-9357-EF6182D4E362}"/>
              </a:ext>
            </a:extLst>
          </p:cNvPr>
          <p:cNvSpPr/>
          <p:nvPr userDrawn="1"/>
        </p:nvSpPr>
        <p:spPr>
          <a:xfrm rot="13518210" flipH="1">
            <a:off x="-709100" y="1818990"/>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AA5C63A5-A956-4975-BE57-E5D2FFC7AAD0}"/>
              </a:ext>
            </a:extLst>
          </p:cNvPr>
          <p:cNvSpPr/>
          <p:nvPr userDrawn="1"/>
        </p:nvSpPr>
        <p:spPr>
          <a:xfrm rot="2703270">
            <a:off x="2969266" y="-431098"/>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427C8725-79DC-46D5-8046-3A2B3D182B97}"/>
              </a:ext>
            </a:extLst>
          </p:cNvPr>
          <p:cNvSpPr/>
          <p:nvPr userDrawn="1"/>
        </p:nvSpPr>
        <p:spPr>
          <a:xfrm rot="2703270">
            <a:off x="1032398" y="3557778"/>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910B0BBE-109E-4BED-87FC-F3E24FBE759A}"/>
              </a:ext>
            </a:extLst>
          </p:cNvPr>
          <p:cNvSpPr/>
          <p:nvPr userDrawn="1"/>
        </p:nvSpPr>
        <p:spPr>
          <a:xfrm rot="2703270">
            <a:off x="8580552" y="2784302"/>
            <a:ext cx="47625" cy="219456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899D944C-A170-4CDA-B15A-2F6BF0E17BA7}"/>
              </a:ext>
            </a:extLst>
          </p:cNvPr>
          <p:cNvSpPr/>
          <p:nvPr userDrawn="1"/>
        </p:nvSpPr>
        <p:spPr>
          <a:xfrm rot="2703270">
            <a:off x="11184263" y="-197411"/>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403DE633-761A-4BAB-93E2-7B600274B848}"/>
              </a:ext>
            </a:extLst>
          </p:cNvPr>
          <p:cNvSpPr/>
          <p:nvPr userDrawn="1"/>
        </p:nvSpPr>
        <p:spPr>
          <a:xfrm rot="2703270">
            <a:off x="526462" y="796957"/>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670AD3B4-CEC8-411F-9D94-877F77DAC9EE}"/>
              </a:ext>
            </a:extLst>
          </p:cNvPr>
          <p:cNvSpPr/>
          <p:nvPr userDrawn="1"/>
        </p:nvSpPr>
        <p:spPr>
          <a:xfrm rot="2703270">
            <a:off x="4151900" y="5582175"/>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0E131EB8-39E4-41BF-98BB-7DB1D831D231}"/>
              </a:ext>
            </a:extLst>
          </p:cNvPr>
          <p:cNvSpPr/>
          <p:nvPr userDrawn="1"/>
        </p:nvSpPr>
        <p:spPr>
          <a:xfrm rot="2703270">
            <a:off x="7159183" y="218145"/>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9440F163-EEBD-45E2-B9CE-AC0895CEBBD7}"/>
              </a:ext>
            </a:extLst>
          </p:cNvPr>
          <p:cNvSpPr/>
          <p:nvPr userDrawn="1"/>
        </p:nvSpPr>
        <p:spPr>
          <a:xfrm rot="2703270">
            <a:off x="10756304" y="4976519"/>
            <a:ext cx="47625" cy="219456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ircle: Hollow 23">
            <a:extLst>
              <a:ext uri="{FF2B5EF4-FFF2-40B4-BE49-F238E27FC236}">
                <a16:creationId xmlns:a16="http://schemas.microsoft.com/office/drawing/2014/main" id="{6EB995D7-7622-4898-A83F-5D49216F330B}"/>
              </a:ext>
            </a:extLst>
          </p:cNvPr>
          <p:cNvSpPr/>
          <p:nvPr userDrawn="1"/>
        </p:nvSpPr>
        <p:spPr>
          <a:xfrm>
            <a:off x="1940747" y="6150690"/>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5" name="Circle: Hollow 24">
            <a:extLst>
              <a:ext uri="{FF2B5EF4-FFF2-40B4-BE49-F238E27FC236}">
                <a16:creationId xmlns:a16="http://schemas.microsoft.com/office/drawing/2014/main" id="{4FEC7A35-C293-4B8B-B17E-834481764110}"/>
              </a:ext>
            </a:extLst>
          </p:cNvPr>
          <p:cNvSpPr/>
          <p:nvPr userDrawn="1"/>
        </p:nvSpPr>
        <p:spPr>
          <a:xfrm>
            <a:off x="5602302" y="3048465"/>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6" name="Circle: Hollow 25">
            <a:extLst>
              <a:ext uri="{FF2B5EF4-FFF2-40B4-BE49-F238E27FC236}">
                <a16:creationId xmlns:a16="http://schemas.microsoft.com/office/drawing/2014/main" id="{733F45E4-764B-4572-8BAB-470999FA8FF9}"/>
              </a:ext>
            </a:extLst>
          </p:cNvPr>
          <p:cNvSpPr/>
          <p:nvPr userDrawn="1"/>
        </p:nvSpPr>
        <p:spPr>
          <a:xfrm>
            <a:off x="9090515" y="378804"/>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7" name="Circle: Hollow 26">
            <a:extLst>
              <a:ext uri="{FF2B5EF4-FFF2-40B4-BE49-F238E27FC236}">
                <a16:creationId xmlns:a16="http://schemas.microsoft.com/office/drawing/2014/main" id="{3088A284-9BB9-41CF-A07D-1F6B3920F6F1}"/>
              </a:ext>
            </a:extLst>
          </p:cNvPr>
          <p:cNvSpPr/>
          <p:nvPr userDrawn="1"/>
        </p:nvSpPr>
        <p:spPr>
          <a:xfrm>
            <a:off x="4738389" y="729356"/>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8" name="Circle: Hollow 27">
            <a:extLst>
              <a:ext uri="{FF2B5EF4-FFF2-40B4-BE49-F238E27FC236}">
                <a16:creationId xmlns:a16="http://schemas.microsoft.com/office/drawing/2014/main" id="{DC4F64F6-FD57-493C-8CE0-5EE42CB91D09}"/>
              </a:ext>
            </a:extLst>
          </p:cNvPr>
          <p:cNvSpPr/>
          <p:nvPr userDrawn="1"/>
        </p:nvSpPr>
        <p:spPr>
          <a:xfrm>
            <a:off x="10500138" y="3884485"/>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9" name="Circle: Hollow 28">
            <a:extLst>
              <a:ext uri="{FF2B5EF4-FFF2-40B4-BE49-F238E27FC236}">
                <a16:creationId xmlns:a16="http://schemas.microsoft.com/office/drawing/2014/main" id="{8D07D33E-FF6F-4B67-B6D1-2202E3A6B746}"/>
              </a:ext>
            </a:extLst>
          </p:cNvPr>
          <p:cNvSpPr/>
          <p:nvPr userDrawn="1"/>
        </p:nvSpPr>
        <p:spPr>
          <a:xfrm>
            <a:off x="9600735" y="6398043"/>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0" name="Circle: Hollow 29">
            <a:extLst>
              <a:ext uri="{FF2B5EF4-FFF2-40B4-BE49-F238E27FC236}">
                <a16:creationId xmlns:a16="http://schemas.microsoft.com/office/drawing/2014/main" id="{28A2FC17-9B72-48D6-BDA4-B1163A48A4FA}"/>
              </a:ext>
            </a:extLst>
          </p:cNvPr>
          <p:cNvSpPr/>
          <p:nvPr userDrawn="1"/>
        </p:nvSpPr>
        <p:spPr>
          <a:xfrm>
            <a:off x="864565" y="3360093"/>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1" name="Freeform: Shape 30">
            <a:extLst>
              <a:ext uri="{FF2B5EF4-FFF2-40B4-BE49-F238E27FC236}">
                <a16:creationId xmlns:a16="http://schemas.microsoft.com/office/drawing/2014/main" id="{EA8ED3B6-D72B-47BE-B445-B08D66212043}"/>
              </a:ext>
            </a:extLst>
          </p:cNvPr>
          <p:cNvSpPr/>
          <p:nvPr userDrawn="1"/>
        </p:nvSpPr>
        <p:spPr>
          <a:xfrm>
            <a:off x="3079119" y="-1105386"/>
            <a:ext cx="2413539" cy="2404593"/>
          </a:xfrm>
          <a:custGeom>
            <a:avLst/>
            <a:gdLst>
              <a:gd name="connsiteX0" fmla="*/ 1501721 w 2413539"/>
              <a:gd name="connsiteY0" fmla="*/ 0 h 2404593"/>
              <a:gd name="connsiteX1" fmla="*/ 2341348 w 2413539"/>
              <a:gd name="connsiteY1" fmla="*/ 256470 h 2404593"/>
              <a:gd name="connsiteX2" fmla="*/ 2413539 w 2413539"/>
              <a:gd name="connsiteY2" fmla="*/ 310454 h 2404593"/>
              <a:gd name="connsiteX3" fmla="*/ 303764 w 2413539"/>
              <a:gd name="connsiteY3" fmla="*/ 2404593 h 2404593"/>
              <a:gd name="connsiteX4" fmla="*/ 256470 w 2413539"/>
              <a:gd name="connsiteY4" fmla="*/ 2341348 h 2404593"/>
              <a:gd name="connsiteX5" fmla="*/ 0 w 2413539"/>
              <a:gd name="connsiteY5" fmla="*/ 1501721 h 2404593"/>
              <a:gd name="connsiteX6" fmla="*/ 1501721 w 2413539"/>
              <a:gd name="connsiteY6" fmla="*/ 0 h 24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539" h="2404593">
                <a:moveTo>
                  <a:pt x="1501721" y="0"/>
                </a:moveTo>
                <a:cubicBezTo>
                  <a:pt x="1812738" y="0"/>
                  <a:pt x="2101672" y="94548"/>
                  <a:pt x="2341348" y="256470"/>
                </a:cubicBezTo>
                <a:lnTo>
                  <a:pt x="2413539" y="310454"/>
                </a:lnTo>
                <a:lnTo>
                  <a:pt x="303764" y="2404593"/>
                </a:lnTo>
                <a:lnTo>
                  <a:pt x="256470" y="2341348"/>
                </a:lnTo>
                <a:cubicBezTo>
                  <a:pt x="94548" y="2101672"/>
                  <a:pt x="0" y="1812738"/>
                  <a:pt x="0" y="1501721"/>
                </a:cubicBezTo>
                <a:cubicBezTo>
                  <a:pt x="0" y="672343"/>
                  <a:pt x="672343" y="0"/>
                  <a:pt x="1501721"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ection Break Slide layout">
    <p:bg>
      <p:bgPr>
        <a:gradFill flip="none" rotWithShape="1">
          <a:gsLst>
            <a:gs pos="0">
              <a:schemeClr val="accent1"/>
            </a:gs>
            <a:gs pos="100000">
              <a:schemeClr val="accent4"/>
            </a:gs>
          </a:gsLst>
          <a:lin ang="10800000" scaled="1"/>
          <a:tileRect/>
        </a:gra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5802C41-163D-4844-9D5C-7285E36EE050}"/>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641868" y="4326349"/>
            <a:ext cx="3531102" cy="3348144"/>
          </a:xfrm>
          <a:prstGeom prst="rect">
            <a:avLst/>
          </a:prstGeom>
        </p:spPr>
      </p:pic>
      <p:sp>
        <p:nvSpPr>
          <p:cNvPr id="27" name="Circle: Hollow 26">
            <a:extLst>
              <a:ext uri="{FF2B5EF4-FFF2-40B4-BE49-F238E27FC236}">
                <a16:creationId xmlns:a16="http://schemas.microsoft.com/office/drawing/2014/main" id="{E1194625-2A02-42BF-985E-CB02981CC3F5}"/>
              </a:ext>
            </a:extLst>
          </p:cNvPr>
          <p:cNvSpPr/>
          <p:nvPr userDrawn="1"/>
        </p:nvSpPr>
        <p:spPr>
          <a:xfrm rot="5400000">
            <a:off x="2094522" y="6103468"/>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2" name="Picture 1">
            <a:extLst>
              <a:ext uri="{FF2B5EF4-FFF2-40B4-BE49-F238E27FC236}">
                <a16:creationId xmlns:a16="http://schemas.microsoft.com/office/drawing/2014/main" id="{EED3AF95-7EEC-4AF2-944F-478E81710132}"/>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651073" y="3601088"/>
            <a:ext cx="4110019" cy="3897065"/>
          </a:xfrm>
          <a:prstGeom prst="rect">
            <a:avLst/>
          </a:prstGeom>
        </p:spPr>
      </p:pic>
      <p:sp>
        <p:nvSpPr>
          <p:cNvPr id="4" name="Oval 3">
            <a:extLst>
              <a:ext uri="{FF2B5EF4-FFF2-40B4-BE49-F238E27FC236}">
                <a16:creationId xmlns:a16="http://schemas.microsoft.com/office/drawing/2014/main" id="{70C67E91-BEE2-4AE6-AD49-3064788AA62C}"/>
              </a:ext>
            </a:extLst>
          </p:cNvPr>
          <p:cNvSpPr/>
          <p:nvPr userDrawn="1"/>
        </p:nvSpPr>
        <p:spPr>
          <a:xfrm>
            <a:off x="-1166340" y="2200772"/>
            <a:ext cx="2393338" cy="239333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863EDB17-8564-401D-92A1-21969EA8E8BF}"/>
              </a:ext>
            </a:extLst>
          </p:cNvPr>
          <p:cNvSpPr/>
          <p:nvPr userDrawn="1"/>
        </p:nvSpPr>
        <p:spPr>
          <a:xfrm rot="5400000">
            <a:off x="1829106" y="5091582"/>
            <a:ext cx="1761493" cy="1758422"/>
          </a:xfrm>
          <a:custGeom>
            <a:avLst/>
            <a:gdLst>
              <a:gd name="connsiteX0" fmla="*/ 1196669 w 1761493"/>
              <a:gd name="connsiteY0" fmla="*/ 0 h 1758422"/>
              <a:gd name="connsiteX1" fmla="*/ 1662467 w 1761493"/>
              <a:gd name="connsiteY1" fmla="*/ 94040 h 1758422"/>
              <a:gd name="connsiteX2" fmla="*/ 1761493 w 1761493"/>
              <a:gd name="connsiteY2" fmla="*/ 141744 h 1758422"/>
              <a:gd name="connsiteX3" fmla="*/ 140264 w 1761493"/>
              <a:gd name="connsiteY3" fmla="*/ 1758422 h 1758422"/>
              <a:gd name="connsiteX4" fmla="*/ 94040 w 1761493"/>
              <a:gd name="connsiteY4" fmla="*/ 1662467 h 1758422"/>
              <a:gd name="connsiteX5" fmla="*/ 0 w 1761493"/>
              <a:gd name="connsiteY5" fmla="*/ 1196669 h 1758422"/>
              <a:gd name="connsiteX6" fmla="*/ 1196669 w 1761493"/>
              <a:gd name="connsiteY6" fmla="*/ 0 h 175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1493" h="1758422">
                <a:moveTo>
                  <a:pt x="1196669" y="0"/>
                </a:moveTo>
                <a:cubicBezTo>
                  <a:pt x="1361895" y="0"/>
                  <a:pt x="1519299" y="33486"/>
                  <a:pt x="1662467" y="94040"/>
                </a:cubicBezTo>
                <a:lnTo>
                  <a:pt x="1761493" y="141744"/>
                </a:lnTo>
                <a:lnTo>
                  <a:pt x="140264" y="1758422"/>
                </a:lnTo>
                <a:lnTo>
                  <a:pt x="94040" y="1662467"/>
                </a:lnTo>
                <a:cubicBezTo>
                  <a:pt x="33486" y="1519299"/>
                  <a:pt x="0" y="1361895"/>
                  <a:pt x="0" y="1196669"/>
                </a:cubicBezTo>
                <a:cubicBezTo>
                  <a:pt x="0" y="535767"/>
                  <a:pt x="535767" y="0"/>
                  <a:pt x="1196669"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Rectangle: Rounded Corners 5">
            <a:extLst>
              <a:ext uri="{FF2B5EF4-FFF2-40B4-BE49-F238E27FC236}">
                <a16:creationId xmlns:a16="http://schemas.microsoft.com/office/drawing/2014/main" id="{6BEA3CCE-2438-4D3A-A346-5006736FBD98}"/>
              </a:ext>
            </a:extLst>
          </p:cNvPr>
          <p:cNvSpPr/>
          <p:nvPr userDrawn="1"/>
        </p:nvSpPr>
        <p:spPr>
          <a:xfrm rot="8100000" flipH="1">
            <a:off x="4799323" y="2717508"/>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69C62ABA-F31E-4507-89F4-65DB297C2F65}"/>
              </a:ext>
            </a:extLst>
          </p:cNvPr>
          <p:cNvSpPr/>
          <p:nvPr userDrawn="1"/>
        </p:nvSpPr>
        <p:spPr>
          <a:xfrm rot="2667893" flipH="1">
            <a:off x="6192724" y="-2202697"/>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9A422A2-A93A-481F-86EB-95A20F5E6CF0}"/>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58173" y="2092453"/>
            <a:ext cx="3734250" cy="3540766"/>
          </a:xfrm>
          <a:prstGeom prst="rect">
            <a:avLst/>
          </a:prstGeom>
        </p:spPr>
      </p:pic>
      <p:pic>
        <p:nvPicPr>
          <p:cNvPr id="9" name="Picture 8">
            <a:extLst>
              <a:ext uri="{FF2B5EF4-FFF2-40B4-BE49-F238E27FC236}">
                <a16:creationId xmlns:a16="http://schemas.microsoft.com/office/drawing/2014/main" id="{5C342D7D-A635-4EED-A135-5639C645499F}"/>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454130" y="126244"/>
            <a:ext cx="3734250" cy="3540766"/>
          </a:xfrm>
          <a:prstGeom prst="rect">
            <a:avLst/>
          </a:prstGeom>
        </p:spPr>
      </p:pic>
      <p:pic>
        <p:nvPicPr>
          <p:cNvPr id="10" name="Picture 9">
            <a:extLst>
              <a:ext uri="{FF2B5EF4-FFF2-40B4-BE49-F238E27FC236}">
                <a16:creationId xmlns:a16="http://schemas.microsoft.com/office/drawing/2014/main" id="{3F9383E9-89D4-4C93-AF22-7F09A37024D4}"/>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830642" y="-1334460"/>
            <a:ext cx="3734250" cy="3540766"/>
          </a:xfrm>
          <a:prstGeom prst="rect">
            <a:avLst/>
          </a:prstGeom>
        </p:spPr>
      </p:pic>
      <p:sp>
        <p:nvSpPr>
          <p:cNvPr id="12" name="Rectangle: Rounded Corners 11">
            <a:extLst>
              <a:ext uri="{FF2B5EF4-FFF2-40B4-BE49-F238E27FC236}">
                <a16:creationId xmlns:a16="http://schemas.microsoft.com/office/drawing/2014/main" id="{933D01D5-159B-4682-BC38-3FC87152F25C}"/>
              </a:ext>
            </a:extLst>
          </p:cNvPr>
          <p:cNvSpPr/>
          <p:nvPr userDrawn="1"/>
        </p:nvSpPr>
        <p:spPr>
          <a:xfrm rot="2667893" flipH="1">
            <a:off x="3776991" y="-1279263"/>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D69C8D3C-C654-4784-82A6-BC44B04649EC}"/>
              </a:ext>
            </a:extLst>
          </p:cNvPr>
          <p:cNvSpPr/>
          <p:nvPr userDrawn="1"/>
        </p:nvSpPr>
        <p:spPr>
          <a:xfrm rot="2703270">
            <a:off x="2139106" y="-351276"/>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E1314CF0-4747-405B-AB6C-2DC40EAC3061}"/>
              </a:ext>
            </a:extLst>
          </p:cNvPr>
          <p:cNvSpPr/>
          <p:nvPr userDrawn="1"/>
        </p:nvSpPr>
        <p:spPr>
          <a:xfrm rot="2703270">
            <a:off x="533882" y="2762545"/>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8BBB0BA9-067C-4FCC-90CE-905A4AE8970C}"/>
              </a:ext>
            </a:extLst>
          </p:cNvPr>
          <p:cNvSpPr/>
          <p:nvPr userDrawn="1"/>
        </p:nvSpPr>
        <p:spPr>
          <a:xfrm rot="2703270">
            <a:off x="295353" y="154282"/>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256A4E2F-8293-4B87-BF73-7A8FBF0E05B4}"/>
              </a:ext>
            </a:extLst>
          </p:cNvPr>
          <p:cNvSpPr/>
          <p:nvPr userDrawn="1"/>
        </p:nvSpPr>
        <p:spPr>
          <a:xfrm rot="2703270">
            <a:off x="4825335" y="723086"/>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ircle: Hollow 21">
            <a:extLst>
              <a:ext uri="{FF2B5EF4-FFF2-40B4-BE49-F238E27FC236}">
                <a16:creationId xmlns:a16="http://schemas.microsoft.com/office/drawing/2014/main" id="{7A8CC623-0084-4053-B628-564CB9189BFB}"/>
              </a:ext>
            </a:extLst>
          </p:cNvPr>
          <p:cNvSpPr/>
          <p:nvPr userDrawn="1"/>
        </p:nvSpPr>
        <p:spPr>
          <a:xfrm>
            <a:off x="2747827" y="1763993"/>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5" name="Circle: Hollow 24">
            <a:extLst>
              <a:ext uri="{FF2B5EF4-FFF2-40B4-BE49-F238E27FC236}">
                <a16:creationId xmlns:a16="http://schemas.microsoft.com/office/drawing/2014/main" id="{A1EBE448-4C63-4F12-B4BF-098CFA49AF34}"/>
              </a:ext>
            </a:extLst>
          </p:cNvPr>
          <p:cNvSpPr/>
          <p:nvPr userDrawn="1"/>
        </p:nvSpPr>
        <p:spPr>
          <a:xfrm>
            <a:off x="3350683" y="647436"/>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3" name="Rectangle: Rounded Corners 12">
            <a:extLst>
              <a:ext uri="{FF2B5EF4-FFF2-40B4-BE49-F238E27FC236}">
                <a16:creationId xmlns:a16="http://schemas.microsoft.com/office/drawing/2014/main" id="{07E3970A-926A-4602-B2CB-329719FA7DF3}"/>
              </a:ext>
            </a:extLst>
          </p:cNvPr>
          <p:cNvSpPr/>
          <p:nvPr userDrawn="1"/>
        </p:nvSpPr>
        <p:spPr>
          <a:xfrm rot="8067893" flipH="1">
            <a:off x="2337025" y="4690041"/>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ircle: Hollow 27">
            <a:extLst>
              <a:ext uri="{FF2B5EF4-FFF2-40B4-BE49-F238E27FC236}">
                <a16:creationId xmlns:a16="http://schemas.microsoft.com/office/drawing/2014/main" id="{787D885D-ED3C-4AAE-AF96-612EC5C03D33}"/>
              </a:ext>
            </a:extLst>
          </p:cNvPr>
          <p:cNvSpPr/>
          <p:nvPr userDrawn="1"/>
        </p:nvSpPr>
        <p:spPr>
          <a:xfrm>
            <a:off x="366049" y="2564860"/>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9" name="Freeform: Shape 28">
            <a:extLst>
              <a:ext uri="{FF2B5EF4-FFF2-40B4-BE49-F238E27FC236}">
                <a16:creationId xmlns:a16="http://schemas.microsoft.com/office/drawing/2014/main" id="{308B6F55-8BDB-4DDF-BDB0-A6025F557FBC}"/>
              </a:ext>
            </a:extLst>
          </p:cNvPr>
          <p:cNvSpPr/>
          <p:nvPr userDrawn="1"/>
        </p:nvSpPr>
        <p:spPr>
          <a:xfrm>
            <a:off x="2248959" y="-1025564"/>
            <a:ext cx="2413539" cy="2404593"/>
          </a:xfrm>
          <a:custGeom>
            <a:avLst/>
            <a:gdLst>
              <a:gd name="connsiteX0" fmla="*/ 1501721 w 2413539"/>
              <a:gd name="connsiteY0" fmla="*/ 0 h 2404593"/>
              <a:gd name="connsiteX1" fmla="*/ 2341348 w 2413539"/>
              <a:gd name="connsiteY1" fmla="*/ 256470 h 2404593"/>
              <a:gd name="connsiteX2" fmla="*/ 2413539 w 2413539"/>
              <a:gd name="connsiteY2" fmla="*/ 310454 h 2404593"/>
              <a:gd name="connsiteX3" fmla="*/ 303764 w 2413539"/>
              <a:gd name="connsiteY3" fmla="*/ 2404593 h 2404593"/>
              <a:gd name="connsiteX4" fmla="*/ 256470 w 2413539"/>
              <a:gd name="connsiteY4" fmla="*/ 2341348 h 2404593"/>
              <a:gd name="connsiteX5" fmla="*/ 0 w 2413539"/>
              <a:gd name="connsiteY5" fmla="*/ 1501721 h 2404593"/>
              <a:gd name="connsiteX6" fmla="*/ 1501721 w 2413539"/>
              <a:gd name="connsiteY6" fmla="*/ 0 h 24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539" h="2404593">
                <a:moveTo>
                  <a:pt x="1501721" y="0"/>
                </a:moveTo>
                <a:cubicBezTo>
                  <a:pt x="1812738" y="0"/>
                  <a:pt x="2101672" y="94548"/>
                  <a:pt x="2341348" y="256470"/>
                </a:cubicBezTo>
                <a:lnTo>
                  <a:pt x="2413539" y="310454"/>
                </a:lnTo>
                <a:lnTo>
                  <a:pt x="303764" y="2404593"/>
                </a:lnTo>
                <a:lnTo>
                  <a:pt x="256470" y="2341348"/>
                </a:lnTo>
                <a:cubicBezTo>
                  <a:pt x="94548" y="2101672"/>
                  <a:pt x="0" y="1812738"/>
                  <a:pt x="0" y="1501721"/>
                </a:cubicBezTo>
                <a:cubicBezTo>
                  <a:pt x="0" y="672343"/>
                  <a:pt x="672343" y="0"/>
                  <a:pt x="1501721"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Rectangle: Rounded Corners 20">
            <a:extLst>
              <a:ext uri="{FF2B5EF4-FFF2-40B4-BE49-F238E27FC236}">
                <a16:creationId xmlns:a16="http://schemas.microsoft.com/office/drawing/2014/main" id="{73BB6E6C-2E77-4E24-89ED-EDB678C30F9E}"/>
              </a:ext>
            </a:extLst>
          </p:cNvPr>
          <p:cNvSpPr/>
          <p:nvPr userDrawn="1"/>
        </p:nvSpPr>
        <p:spPr>
          <a:xfrm rot="8103270">
            <a:off x="3096259" y="4960806"/>
            <a:ext cx="47625" cy="219456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ircle: Hollow 30">
            <a:extLst>
              <a:ext uri="{FF2B5EF4-FFF2-40B4-BE49-F238E27FC236}">
                <a16:creationId xmlns:a16="http://schemas.microsoft.com/office/drawing/2014/main" id="{C295F18F-4230-4FCB-B589-C1201320C08D}"/>
              </a:ext>
            </a:extLst>
          </p:cNvPr>
          <p:cNvSpPr/>
          <p:nvPr userDrawn="1"/>
        </p:nvSpPr>
        <p:spPr>
          <a:xfrm>
            <a:off x="4099415" y="3494611"/>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2" name="Circle: Hollow 31">
            <a:extLst>
              <a:ext uri="{FF2B5EF4-FFF2-40B4-BE49-F238E27FC236}">
                <a16:creationId xmlns:a16="http://schemas.microsoft.com/office/drawing/2014/main" id="{18AA53BD-3380-4C96-9601-0B3E6BC574E0}"/>
              </a:ext>
            </a:extLst>
          </p:cNvPr>
          <p:cNvSpPr/>
          <p:nvPr userDrawn="1"/>
        </p:nvSpPr>
        <p:spPr>
          <a:xfrm>
            <a:off x="5955108" y="1322663"/>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39786734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gradFill flip="none" rotWithShape="1">
          <a:gsLst>
            <a:gs pos="0">
              <a:schemeClr val="accent1"/>
            </a:gs>
            <a:gs pos="100000">
              <a:schemeClr val="accent4"/>
            </a:gs>
          </a:gsLst>
          <a:lin ang="10800000" scaled="1"/>
          <a:tileRect/>
        </a:gra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5802C41-163D-4844-9D5C-7285E36EE050}"/>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641868" y="4326349"/>
            <a:ext cx="3531102" cy="3348144"/>
          </a:xfrm>
          <a:prstGeom prst="rect">
            <a:avLst/>
          </a:prstGeom>
        </p:spPr>
      </p:pic>
      <p:sp>
        <p:nvSpPr>
          <p:cNvPr id="27" name="Circle: Hollow 26">
            <a:extLst>
              <a:ext uri="{FF2B5EF4-FFF2-40B4-BE49-F238E27FC236}">
                <a16:creationId xmlns:a16="http://schemas.microsoft.com/office/drawing/2014/main" id="{E1194625-2A02-42BF-985E-CB02981CC3F5}"/>
              </a:ext>
            </a:extLst>
          </p:cNvPr>
          <p:cNvSpPr/>
          <p:nvPr userDrawn="1"/>
        </p:nvSpPr>
        <p:spPr>
          <a:xfrm rot="5400000">
            <a:off x="2094522" y="6103468"/>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2" name="Picture 1">
            <a:extLst>
              <a:ext uri="{FF2B5EF4-FFF2-40B4-BE49-F238E27FC236}">
                <a16:creationId xmlns:a16="http://schemas.microsoft.com/office/drawing/2014/main" id="{EED3AF95-7EEC-4AF2-944F-478E81710132}"/>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651073" y="3601088"/>
            <a:ext cx="4110019" cy="3897065"/>
          </a:xfrm>
          <a:prstGeom prst="rect">
            <a:avLst/>
          </a:prstGeom>
        </p:spPr>
      </p:pic>
      <p:sp>
        <p:nvSpPr>
          <p:cNvPr id="4" name="Oval 3">
            <a:extLst>
              <a:ext uri="{FF2B5EF4-FFF2-40B4-BE49-F238E27FC236}">
                <a16:creationId xmlns:a16="http://schemas.microsoft.com/office/drawing/2014/main" id="{70C67E91-BEE2-4AE6-AD49-3064788AA62C}"/>
              </a:ext>
            </a:extLst>
          </p:cNvPr>
          <p:cNvSpPr/>
          <p:nvPr userDrawn="1"/>
        </p:nvSpPr>
        <p:spPr>
          <a:xfrm>
            <a:off x="-1166340" y="2200772"/>
            <a:ext cx="2393338" cy="239333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863EDB17-8564-401D-92A1-21969EA8E8BF}"/>
              </a:ext>
            </a:extLst>
          </p:cNvPr>
          <p:cNvSpPr/>
          <p:nvPr userDrawn="1"/>
        </p:nvSpPr>
        <p:spPr>
          <a:xfrm rot="5400000">
            <a:off x="1829106" y="5091582"/>
            <a:ext cx="1761493" cy="1758422"/>
          </a:xfrm>
          <a:custGeom>
            <a:avLst/>
            <a:gdLst>
              <a:gd name="connsiteX0" fmla="*/ 1196669 w 1761493"/>
              <a:gd name="connsiteY0" fmla="*/ 0 h 1758422"/>
              <a:gd name="connsiteX1" fmla="*/ 1662467 w 1761493"/>
              <a:gd name="connsiteY1" fmla="*/ 94040 h 1758422"/>
              <a:gd name="connsiteX2" fmla="*/ 1761493 w 1761493"/>
              <a:gd name="connsiteY2" fmla="*/ 141744 h 1758422"/>
              <a:gd name="connsiteX3" fmla="*/ 140264 w 1761493"/>
              <a:gd name="connsiteY3" fmla="*/ 1758422 h 1758422"/>
              <a:gd name="connsiteX4" fmla="*/ 94040 w 1761493"/>
              <a:gd name="connsiteY4" fmla="*/ 1662467 h 1758422"/>
              <a:gd name="connsiteX5" fmla="*/ 0 w 1761493"/>
              <a:gd name="connsiteY5" fmla="*/ 1196669 h 1758422"/>
              <a:gd name="connsiteX6" fmla="*/ 1196669 w 1761493"/>
              <a:gd name="connsiteY6" fmla="*/ 0 h 175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1493" h="1758422">
                <a:moveTo>
                  <a:pt x="1196669" y="0"/>
                </a:moveTo>
                <a:cubicBezTo>
                  <a:pt x="1361895" y="0"/>
                  <a:pt x="1519299" y="33486"/>
                  <a:pt x="1662467" y="94040"/>
                </a:cubicBezTo>
                <a:lnTo>
                  <a:pt x="1761493" y="141744"/>
                </a:lnTo>
                <a:lnTo>
                  <a:pt x="140264" y="1758422"/>
                </a:lnTo>
                <a:lnTo>
                  <a:pt x="94040" y="1662467"/>
                </a:lnTo>
                <a:cubicBezTo>
                  <a:pt x="33486" y="1519299"/>
                  <a:pt x="0" y="1361895"/>
                  <a:pt x="0" y="1196669"/>
                </a:cubicBezTo>
                <a:cubicBezTo>
                  <a:pt x="0" y="535767"/>
                  <a:pt x="535767" y="0"/>
                  <a:pt x="1196669"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Rectangle: Rounded Corners 5">
            <a:extLst>
              <a:ext uri="{FF2B5EF4-FFF2-40B4-BE49-F238E27FC236}">
                <a16:creationId xmlns:a16="http://schemas.microsoft.com/office/drawing/2014/main" id="{6BEA3CCE-2438-4D3A-A346-5006736FBD98}"/>
              </a:ext>
            </a:extLst>
          </p:cNvPr>
          <p:cNvSpPr/>
          <p:nvPr userDrawn="1"/>
        </p:nvSpPr>
        <p:spPr>
          <a:xfrm rot="8100000" flipH="1">
            <a:off x="4799323" y="2717508"/>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69C62ABA-F31E-4507-89F4-65DB297C2F65}"/>
              </a:ext>
            </a:extLst>
          </p:cNvPr>
          <p:cNvSpPr/>
          <p:nvPr userDrawn="1"/>
        </p:nvSpPr>
        <p:spPr>
          <a:xfrm rot="2667893" flipH="1">
            <a:off x="6192724" y="-2202697"/>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9A422A2-A93A-481F-86EB-95A20F5E6CF0}"/>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58173" y="2092453"/>
            <a:ext cx="3734250" cy="3540766"/>
          </a:xfrm>
          <a:prstGeom prst="rect">
            <a:avLst/>
          </a:prstGeom>
        </p:spPr>
      </p:pic>
      <p:pic>
        <p:nvPicPr>
          <p:cNvPr id="9" name="Picture 8">
            <a:extLst>
              <a:ext uri="{FF2B5EF4-FFF2-40B4-BE49-F238E27FC236}">
                <a16:creationId xmlns:a16="http://schemas.microsoft.com/office/drawing/2014/main" id="{5C342D7D-A635-4EED-A135-5639C645499F}"/>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454130" y="126244"/>
            <a:ext cx="3734250" cy="3540766"/>
          </a:xfrm>
          <a:prstGeom prst="rect">
            <a:avLst/>
          </a:prstGeom>
        </p:spPr>
      </p:pic>
      <p:pic>
        <p:nvPicPr>
          <p:cNvPr id="10" name="Picture 9">
            <a:extLst>
              <a:ext uri="{FF2B5EF4-FFF2-40B4-BE49-F238E27FC236}">
                <a16:creationId xmlns:a16="http://schemas.microsoft.com/office/drawing/2014/main" id="{3F9383E9-89D4-4C93-AF22-7F09A37024D4}"/>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830642" y="-1334460"/>
            <a:ext cx="3734250" cy="3540766"/>
          </a:xfrm>
          <a:prstGeom prst="rect">
            <a:avLst/>
          </a:prstGeom>
        </p:spPr>
      </p:pic>
      <p:sp>
        <p:nvSpPr>
          <p:cNvPr id="12" name="Rectangle: Rounded Corners 11">
            <a:extLst>
              <a:ext uri="{FF2B5EF4-FFF2-40B4-BE49-F238E27FC236}">
                <a16:creationId xmlns:a16="http://schemas.microsoft.com/office/drawing/2014/main" id="{933D01D5-159B-4682-BC38-3FC87152F25C}"/>
              </a:ext>
            </a:extLst>
          </p:cNvPr>
          <p:cNvSpPr/>
          <p:nvPr userDrawn="1"/>
        </p:nvSpPr>
        <p:spPr>
          <a:xfrm rot="2667893" flipH="1">
            <a:off x="3776991" y="-1279263"/>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D69C8D3C-C654-4784-82A6-BC44B04649EC}"/>
              </a:ext>
            </a:extLst>
          </p:cNvPr>
          <p:cNvSpPr/>
          <p:nvPr userDrawn="1"/>
        </p:nvSpPr>
        <p:spPr>
          <a:xfrm rot="2703270">
            <a:off x="2139106" y="-351276"/>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E1314CF0-4747-405B-AB6C-2DC40EAC3061}"/>
              </a:ext>
            </a:extLst>
          </p:cNvPr>
          <p:cNvSpPr/>
          <p:nvPr userDrawn="1"/>
        </p:nvSpPr>
        <p:spPr>
          <a:xfrm rot="2703270">
            <a:off x="533882" y="2762545"/>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8BBB0BA9-067C-4FCC-90CE-905A4AE8970C}"/>
              </a:ext>
            </a:extLst>
          </p:cNvPr>
          <p:cNvSpPr/>
          <p:nvPr userDrawn="1"/>
        </p:nvSpPr>
        <p:spPr>
          <a:xfrm rot="2703270">
            <a:off x="295353" y="154282"/>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256A4E2F-8293-4B87-BF73-7A8FBF0E05B4}"/>
              </a:ext>
            </a:extLst>
          </p:cNvPr>
          <p:cNvSpPr/>
          <p:nvPr userDrawn="1"/>
        </p:nvSpPr>
        <p:spPr>
          <a:xfrm rot="2703270">
            <a:off x="4825335" y="723086"/>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ircle: Hollow 21">
            <a:extLst>
              <a:ext uri="{FF2B5EF4-FFF2-40B4-BE49-F238E27FC236}">
                <a16:creationId xmlns:a16="http://schemas.microsoft.com/office/drawing/2014/main" id="{7A8CC623-0084-4053-B628-564CB9189BFB}"/>
              </a:ext>
            </a:extLst>
          </p:cNvPr>
          <p:cNvSpPr/>
          <p:nvPr userDrawn="1"/>
        </p:nvSpPr>
        <p:spPr>
          <a:xfrm>
            <a:off x="2747827" y="1763993"/>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5" name="Circle: Hollow 24">
            <a:extLst>
              <a:ext uri="{FF2B5EF4-FFF2-40B4-BE49-F238E27FC236}">
                <a16:creationId xmlns:a16="http://schemas.microsoft.com/office/drawing/2014/main" id="{A1EBE448-4C63-4F12-B4BF-098CFA49AF34}"/>
              </a:ext>
            </a:extLst>
          </p:cNvPr>
          <p:cNvSpPr/>
          <p:nvPr userDrawn="1"/>
        </p:nvSpPr>
        <p:spPr>
          <a:xfrm>
            <a:off x="3350683" y="647436"/>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3" name="Rectangle: Rounded Corners 12">
            <a:extLst>
              <a:ext uri="{FF2B5EF4-FFF2-40B4-BE49-F238E27FC236}">
                <a16:creationId xmlns:a16="http://schemas.microsoft.com/office/drawing/2014/main" id="{07E3970A-926A-4602-B2CB-329719FA7DF3}"/>
              </a:ext>
            </a:extLst>
          </p:cNvPr>
          <p:cNvSpPr/>
          <p:nvPr userDrawn="1"/>
        </p:nvSpPr>
        <p:spPr>
          <a:xfrm rot="8067893" flipH="1">
            <a:off x="2337025" y="4690041"/>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ircle: Hollow 27">
            <a:extLst>
              <a:ext uri="{FF2B5EF4-FFF2-40B4-BE49-F238E27FC236}">
                <a16:creationId xmlns:a16="http://schemas.microsoft.com/office/drawing/2014/main" id="{787D885D-ED3C-4AAE-AF96-612EC5C03D33}"/>
              </a:ext>
            </a:extLst>
          </p:cNvPr>
          <p:cNvSpPr/>
          <p:nvPr userDrawn="1"/>
        </p:nvSpPr>
        <p:spPr>
          <a:xfrm>
            <a:off x="366049" y="2564860"/>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9" name="Freeform: Shape 28">
            <a:extLst>
              <a:ext uri="{FF2B5EF4-FFF2-40B4-BE49-F238E27FC236}">
                <a16:creationId xmlns:a16="http://schemas.microsoft.com/office/drawing/2014/main" id="{308B6F55-8BDB-4DDF-BDB0-A6025F557FBC}"/>
              </a:ext>
            </a:extLst>
          </p:cNvPr>
          <p:cNvSpPr/>
          <p:nvPr userDrawn="1"/>
        </p:nvSpPr>
        <p:spPr>
          <a:xfrm>
            <a:off x="2248959" y="-1025564"/>
            <a:ext cx="2413539" cy="2404593"/>
          </a:xfrm>
          <a:custGeom>
            <a:avLst/>
            <a:gdLst>
              <a:gd name="connsiteX0" fmla="*/ 1501721 w 2413539"/>
              <a:gd name="connsiteY0" fmla="*/ 0 h 2404593"/>
              <a:gd name="connsiteX1" fmla="*/ 2341348 w 2413539"/>
              <a:gd name="connsiteY1" fmla="*/ 256470 h 2404593"/>
              <a:gd name="connsiteX2" fmla="*/ 2413539 w 2413539"/>
              <a:gd name="connsiteY2" fmla="*/ 310454 h 2404593"/>
              <a:gd name="connsiteX3" fmla="*/ 303764 w 2413539"/>
              <a:gd name="connsiteY3" fmla="*/ 2404593 h 2404593"/>
              <a:gd name="connsiteX4" fmla="*/ 256470 w 2413539"/>
              <a:gd name="connsiteY4" fmla="*/ 2341348 h 2404593"/>
              <a:gd name="connsiteX5" fmla="*/ 0 w 2413539"/>
              <a:gd name="connsiteY5" fmla="*/ 1501721 h 2404593"/>
              <a:gd name="connsiteX6" fmla="*/ 1501721 w 2413539"/>
              <a:gd name="connsiteY6" fmla="*/ 0 h 24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539" h="2404593">
                <a:moveTo>
                  <a:pt x="1501721" y="0"/>
                </a:moveTo>
                <a:cubicBezTo>
                  <a:pt x="1812738" y="0"/>
                  <a:pt x="2101672" y="94548"/>
                  <a:pt x="2341348" y="256470"/>
                </a:cubicBezTo>
                <a:lnTo>
                  <a:pt x="2413539" y="310454"/>
                </a:lnTo>
                <a:lnTo>
                  <a:pt x="303764" y="2404593"/>
                </a:lnTo>
                <a:lnTo>
                  <a:pt x="256470" y="2341348"/>
                </a:lnTo>
                <a:cubicBezTo>
                  <a:pt x="94548" y="2101672"/>
                  <a:pt x="0" y="1812738"/>
                  <a:pt x="0" y="1501721"/>
                </a:cubicBezTo>
                <a:cubicBezTo>
                  <a:pt x="0" y="672343"/>
                  <a:pt x="672343" y="0"/>
                  <a:pt x="1501721"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Rectangle: Rounded Corners 20">
            <a:extLst>
              <a:ext uri="{FF2B5EF4-FFF2-40B4-BE49-F238E27FC236}">
                <a16:creationId xmlns:a16="http://schemas.microsoft.com/office/drawing/2014/main" id="{73BB6E6C-2E77-4E24-89ED-EDB678C30F9E}"/>
              </a:ext>
            </a:extLst>
          </p:cNvPr>
          <p:cNvSpPr/>
          <p:nvPr userDrawn="1"/>
        </p:nvSpPr>
        <p:spPr>
          <a:xfrm rot="8103270">
            <a:off x="3096259" y="4960806"/>
            <a:ext cx="47625" cy="219456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ircle: Hollow 30">
            <a:extLst>
              <a:ext uri="{FF2B5EF4-FFF2-40B4-BE49-F238E27FC236}">
                <a16:creationId xmlns:a16="http://schemas.microsoft.com/office/drawing/2014/main" id="{C295F18F-4230-4FCB-B589-C1201320C08D}"/>
              </a:ext>
            </a:extLst>
          </p:cNvPr>
          <p:cNvSpPr/>
          <p:nvPr userDrawn="1"/>
        </p:nvSpPr>
        <p:spPr>
          <a:xfrm>
            <a:off x="4099415" y="3494611"/>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2" name="Circle: Hollow 31">
            <a:extLst>
              <a:ext uri="{FF2B5EF4-FFF2-40B4-BE49-F238E27FC236}">
                <a16:creationId xmlns:a16="http://schemas.microsoft.com/office/drawing/2014/main" id="{18AA53BD-3380-4C96-9601-0B3E6BC574E0}"/>
              </a:ext>
            </a:extLst>
          </p:cNvPr>
          <p:cNvSpPr/>
          <p:nvPr userDrawn="1"/>
        </p:nvSpPr>
        <p:spPr>
          <a:xfrm>
            <a:off x="5955108" y="1322663"/>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gradFill>
          <a:gsLst>
            <a:gs pos="0">
              <a:schemeClr val="accent1"/>
            </a:gs>
            <a:gs pos="100000">
              <a:schemeClr val="accent4"/>
            </a:gs>
          </a:gsLst>
          <a:lin ang="10800000" scaled="1"/>
        </a:gra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327D0A9D-21AD-4F16-ABF6-FCEDEAC7CBC3}"/>
              </a:ext>
            </a:extLst>
          </p:cNvPr>
          <p:cNvGrpSpPr/>
          <p:nvPr userDrawn="1"/>
        </p:nvGrpSpPr>
        <p:grpSpPr>
          <a:xfrm rot="16200000">
            <a:off x="-1543328" y="1245980"/>
            <a:ext cx="7033145" cy="6967679"/>
            <a:chOff x="-1454130" y="-1334460"/>
            <a:chExt cx="7033145" cy="6967679"/>
          </a:xfrm>
        </p:grpSpPr>
        <p:sp>
          <p:nvSpPr>
            <p:cNvPr id="2" name="Oval 1">
              <a:extLst>
                <a:ext uri="{FF2B5EF4-FFF2-40B4-BE49-F238E27FC236}">
                  <a16:creationId xmlns:a16="http://schemas.microsoft.com/office/drawing/2014/main" id="{0E3802B7-A996-44D8-8E95-073D460506DD}"/>
                </a:ext>
              </a:extLst>
            </p:cNvPr>
            <p:cNvSpPr/>
            <p:nvPr userDrawn="1"/>
          </p:nvSpPr>
          <p:spPr>
            <a:xfrm>
              <a:off x="-1166340" y="2200772"/>
              <a:ext cx="2393338" cy="239333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1BC23AE-96EE-4D54-A885-39974FAB7636}"/>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58173" y="2092453"/>
              <a:ext cx="3734250" cy="3540766"/>
            </a:xfrm>
            <a:prstGeom prst="rect">
              <a:avLst/>
            </a:prstGeom>
          </p:spPr>
        </p:pic>
        <p:pic>
          <p:nvPicPr>
            <p:cNvPr id="5" name="Picture 4">
              <a:extLst>
                <a:ext uri="{FF2B5EF4-FFF2-40B4-BE49-F238E27FC236}">
                  <a16:creationId xmlns:a16="http://schemas.microsoft.com/office/drawing/2014/main" id="{E79F98EE-38CF-4F42-BBFC-6D904B5931F1}"/>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454130" y="126244"/>
              <a:ext cx="3734250" cy="3540766"/>
            </a:xfrm>
            <a:prstGeom prst="rect">
              <a:avLst/>
            </a:prstGeom>
          </p:spPr>
        </p:pic>
        <p:pic>
          <p:nvPicPr>
            <p:cNvPr id="6" name="Picture 5">
              <a:extLst>
                <a:ext uri="{FF2B5EF4-FFF2-40B4-BE49-F238E27FC236}">
                  <a16:creationId xmlns:a16="http://schemas.microsoft.com/office/drawing/2014/main" id="{8A7D8CCE-DBFD-4E90-8B56-4E1B4E65EA0B}"/>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830642" y="-1334460"/>
              <a:ext cx="3734250" cy="3540766"/>
            </a:xfrm>
            <a:prstGeom prst="rect">
              <a:avLst/>
            </a:prstGeom>
          </p:spPr>
        </p:pic>
        <p:sp>
          <p:nvSpPr>
            <p:cNvPr id="7" name="Rectangle: Rounded Corners 6">
              <a:extLst>
                <a:ext uri="{FF2B5EF4-FFF2-40B4-BE49-F238E27FC236}">
                  <a16:creationId xmlns:a16="http://schemas.microsoft.com/office/drawing/2014/main" id="{6A60227F-0B6A-4822-B1CF-88C8ADB21FAF}"/>
                </a:ext>
              </a:extLst>
            </p:cNvPr>
            <p:cNvSpPr/>
            <p:nvPr userDrawn="1"/>
          </p:nvSpPr>
          <p:spPr>
            <a:xfrm rot="2667893" flipH="1">
              <a:off x="3776991" y="-1279263"/>
              <a:ext cx="821603" cy="5108776"/>
            </a:xfrm>
            <a:prstGeom prst="roundRect">
              <a:avLst>
                <a:gd name="adj" fmla="val 50000"/>
              </a:avLst>
            </a:prstGeom>
            <a:gradFill>
              <a:gsLst>
                <a:gs pos="33000">
                  <a:schemeClr val="accent1">
                    <a:lumMod val="5000"/>
                    <a:lumOff val="95000"/>
                    <a:alpha val="0"/>
                  </a:schemeClr>
                </a:gs>
                <a:gs pos="100000">
                  <a:schemeClr val="bg1">
                    <a:lumMod val="10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32A927CA-2C69-422E-8CDD-1BB98E8110C4}"/>
                </a:ext>
              </a:extLst>
            </p:cNvPr>
            <p:cNvSpPr/>
            <p:nvPr userDrawn="1"/>
          </p:nvSpPr>
          <p:spPr>
            <a:xfrm rot="2703270">
              <a:off x="2139106" y="-351276"/>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31E524A3-8BEF-4311-9C5F-430DE3C1E73B}"/>
                </a:ext>
              </a:extLst>
            </p:cNvPr>
            <p:cNvSpPr/>
            <p:nvPr userDrawn="1"/>
          </p:nvSpPr>
          <p:spPr>
            <a:xfrm rot="2703270">
              <a:off x="533882" y="2762545"/>
              <a:ext cx="47625" cy="2926080"/>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0A3251D-A12D-4E0F-8F70-DEC8DD540973}"/>
                </a:ext>
              </a:extLst>
            </p:cNvPr>
            <p:cNvSpPr/>
            <p:nvPr userDrawn="1"/>
          </p:nvSpPr>
          <p:spPr>
            <a:xfrm rot="2703270">
              <a:off x="295353" y="154282"/>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5070B9DE-E2F6-4515-A0CB-D897C6A83640}"/>
                </a:ext>
              </a:extLst>
            </p:cNvPr>
            <p:cNvSpPr/>
            <p:nvPr userDrawn="1"/>
          </p:nvSpPr>
          <p:spPr>
            <a:xfrm rot="2703270">
              <a:off x="4825335" y="723086"/>
              <a:ext cx="47625" cy="1459734"/>
            </a:xfrm>
            <a:prstGeom prst="roundRect">
              <a:avLst>
                <a:gd name="adj" fmla="val 50000"/>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ircle: Hollow 11">
              <a:extLst>
                <a:ext uri="{FF2B5EF4-FFF2-40B4-BE49-F238E27FC236}">
                  <a16:creationId xmlns:a16="http://schemas.microsoft.com/office/drawing/2014/main" id="{F3D5F4E7-4130-4F71-A905-F23D72D75F36}"/>
                </a:ext>
              </a:extLst>
            </p:cNvPr>
            <p:cNvSpPr/>
            <p:nvPr userDrawn="1"/>
          </p:nvSpPr>
          <p:spPr>
            <a:xfrm>
              <a:off x="2747827" y="1763993"/>
              <a:ext cx="307304" cy="307304"/>
            </a:xfrm>
            <a:prstGeom prst="donut">
              <a:avLst>
                <a:gd name="adj" fmla="val 12398"/>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3" name="Circle: Hollow 12">
              <a:extLst>
                <a:ext uri="{FF2B5EF4-FFF2-40B4-BE49-F238E27FC236}">
                  <a16:creationId xmlns:a16="http://schemas.microsoft.com/office/drawing/2014/main" id="{6043D486-3263-4803-85C1-2F658985FF35}"/>
                </a:ext>
              </a:extLst>
            </p:cNvPr>
            <p:cNvSpPr/>
            <p:nvPr userDrawn="1"/>
          </p:nvSpPr>
          <p:spPr>
            <a:xfrm>
              <a:off x="3350683" y="647436"/>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4" name="Circle: Hollow 13">
              <a:extLst>
                <a:ext uri="{FF2B5EF4-FFF2-40B4-BE49-F238E27FC236}">
                  <a16:creationId xmlns:a16="http://schemas.microsoft.com/office/drawing/2014/main" id="{9258023F-0C38-4A31-9B2A-AA99C3C745C6}"/>
                </a:ext>
              </a:extLst>
            </p:cNvPr>
            <p:cNvSpPr/>
            <p:nvPr userDrawn="1"/>
          </p:nvSpPr>
          <p:spPr>
            <a:xfrm>
              <a:off x="366049" y="2564860"/>
              <a:ext cx="530853" cy="530853"/>
            </a:xfrm>
            <a:prstGeom prst="donut">
              <a:avLst>
                <a:gd name="adj" fmla="val 8809"/>
              </a:avLst>
            </a:prstGeom>
            <a:gradFill flip="none" rotWithShape="1">
              <a:gsLst>
                <a:gs pos="0">
                  <a:schemeClr val="accent1">
                    <a:alpha val="50000"/>
                  </a:schemeClr>
                </a:gs>
                <a:gs pos="100000">
                  <a:schemeClr val="accent1">
                    <a:lumMod val="75000"/>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5" name="Freeform: Shape 14">
              <a:extLst>
                <a:ext uri="{FF2B5EF4-FFF2-40B4-BE49-F238E27FC236}">
                  <a16:creationId xmlns:a16="http://schemas.microsoft.com/office/drawing/2014/main" id="{A0B53E0F-0B02-4B74-91E7-2B670261B8F7}"/>
                </a:ext>
              </a:extLst>
            </p:cNvPr>
            <p:cNvSpPr/>
            <p:nvPr userDrawn="1"/>
          </p:nvSpPr>
          <p:spPr>
            <a:xfrm>
              <a:off x="2248959" y="-1025564"/>
              <a:ext cx="2413539" cy="2404593"/>
            </a:xfrm>
            <a:custGeom>
              <a:avLst/>
              <a:gdLst>
                <a:gd name="connsiteX0" fmla="*/ 1501721 w 2413539"/>
                <a:gd name="connsiteY0" fmla="*/ 0 h 2404593"/>
                <a:gd name="connsiteX1" fmla="*/ 2341348 w 2413539"/>
                <a:gd name="connsiteY1" fmla="*/ 256470 h 2404593"/>
                <a:gd name="connsiteX2" fmla="*/ 2413539 w 2413539"/>
                <a:gd name="connsiteY2" fmla="*/ 310454 h 2404593"/>
                <a:gd name="connsiteX3" fmla="*/ 303764 w 2413539"/>
                <a:gd name="connsiteY3" fmla="*/ 2404593 h 2404593"/>
                <a:gd name="connsiteX4" fmla="*/ 256470 w 2413539"/>
                <a:gd name="connsiteY4" fmla="*/ 2341348 h 2404593"/>
                <a:gd name="connsiteX5" fmla="*/ 0 w 2413539"/>
                <a:gd name="connsiteY5" fmla="*/ 1501721 h 2404593"/>
                <a:gd name="connsiteX6" fmla="*/ 1501721 w 2413539"/>
                <a:gd name="connsiteY6" fmla="*/ 0 h 24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539" h="2404593">
                  <a:moveTo>
                    <a:pt x="1501721" y="0"/>
                  </a:moveTo>
                  <a:cubicBezTo>
                    <a:pt x="1812738" y="0"/>
                    <a:pt x="2101672" y="94548"/>
                    <a:pt x="2341348" y="256470"/>
                  </a:cubicBezTo>
                  <a:lnTo>
                    <a:pt x="2413539" y="310454"/>
                  </a:lnTo>
                  <a:lnTo>
                    <a:pt x="303764" y="2404593"/>
                  </a:lnTo>
                  <a:lnTo>
                    <a:pt x="256470" y="2341348"/>
                  </a:lnTo>
                  <a:cubicBezTo>
                    <a:pt x="94548" y="2101672"/>
                    <a:pt x="0" y="1812738"/>
                    <a:pt x="0" y="1501721"/>
                  </a:cubicBezTo>
                  <a:cubicBezTo>
                    <a:pt x="0" y="672343"/>
                    <a:pt x="672343" y="0"/>
                    <a:pt x="1501721" y="0"/>
                  </a:cubicBezTo>
                  <a:close/>
                </a:path>
              </a:pathLst>
            </a:cu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78232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am slide layout">
    <p:bg>
      <p:bgPr>
        <a:gradFill>
          <a:gsLst>
            <a:gs pos="0">
              <a:schemeClr val="accent1"/>
            </a:gs>
            <a:gs pos="100000">
              <a:schemeClr val="accent4"/>
            </a:gs>
          </a:gsLst>
          <a:lin ang="10800000" scaled="1"/>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699F735-1BC8-4020-A49A-4C037861EEE1}"/>
              </a:ext>
            </a:extLst>
          </p:cNvPr>
          <p:cNvSpPr/>
          <p:nvPr userDrawn="1"/>
        </p:nvSpPr>
        <p:spPr>
          <a:xfrm>
            <a:off x="0" y="0"/>
            <a:ext cx="12192000" cy="2924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Our Team LAYOUT</a:t>
            </a:r>
          </a:p>
        </p:txBody>
      </p:sp>
      <p:sp>
        <p:nvSpPr>
          <p:cNvPr id="5" name="Block Arc 1">
            <a:extLst>
              <a:ext uri="{FF2B5EF4-FFF2-40B4-BE49-F238E27FC236}">
                <a16:creationId xmlns:a16="http://schemas.microsoft.com/office/drawing/2014/main" id="{404008F3-9393-43B1-9EF6-BB73F9083120}"/>
              </a:ext>
            </a:extLst>
          </p:cNvPr>
          <p:cNvSpPr/>
          <p:nvPr userDrawn="1"/>
        </p:nvSpPr>
        <p:spPr>
          <a:xfrm>
            <a:off x="3582255" y="1754355"/>
            <a:ext cx="2340000" cy="2340000"/>
          </a:xfrm>
          <a:prstGeom prst="blockArc">
            <a:avLst>
              <a:gd name="adj1" fmla="val 10800000"/>
              <a:gd name="adj2" fmla="val 117763"/>
              <a:gd name="adj3" fmla="val 671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solidFill>
                <a:schemeClr val="tx1"/>
              </a:solidFill>
              <a:latin typeface="+mn-lt"/>
            </a:endParaRPr>
          </a:p>
        </p:txBody>
      </p:sp>
      <p:sp>
        <p:nvSpPr>
          <p:cNvPr id="6" name="Block Arc 12">
            <a:extLst>
              <a:ext uri="{FF2B5EF4-FFF2-40B4-BE49-F238E27FC236}">
                <a16:creationId xmlns:a16="http://schemas.microsoft.com/office/drawing/2014/main" id="{B94FB787-662A-4C42-A82E-3D2990125567}"/>
              </a:ext>
            </a:extLst>
          </p:cNvPr>
          <p:cNvSpPr/>
          <p:nvPr userDrawn="1"/>
        </p:nvSpPr>
        <p:spPr>
          <a:xfrm>
            <a:off x="893211" y="1754355"/>
            <a:ext cx="2340000" cy="2340000"/>
          </a:xfrm>
          <a:prstGeom prst="blockArc">
            <a:avLst>
              <a:gd name="adj1" fmla="val 10800000"/>
              <a:gd name="adj2" fmla="val 118784"/>
              <a:gd name="adj3" fmla="val 7082"/>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solidFill>
                <a:schemeClr val="tx1"/>
              </a:solidFill>
              <a:latin typeface="+mn-lt"/>
            </a:endParaRPr>
          </a:p>
        </p:txBody>
      </p:sp>
      <p:sp>
        <p:nvSpPr>
          <p:cNvPr id="7" name="Block Arc 13">
            <a:extLst>
              <a:ext uri="{FF2B5EF4-FFF2-40B4-BE49-F238E27FC236}">
                <a16:creationId xmlns:a16="http://schemas.microsoft.com/office/drawing/2014/main" id="{B3104187-2B64-4114-9216-8B72399C3FFB}"/>
              </a:ext>
            </a:extLst>
          </p:cNvPr>
          <p:cNvSpPr/>
          <p:nvPr userDrawn="1"/>
        </p:nvSpPr>
        <p:spPr>
          <a:xfrm>
            <a:off x="6271299" y="1754355"/>
            <a:ext cx="2340000" cy="2340000"/>
          </a:xfrm>
          <a:prstGeom prst="blockArc">
            <a:avLst>
              <a:gd name="adj1" fmla="val 10800000"/>
              <a:gd name="adj2" fmla="val 117763"/>
              <a:gd name="adj3" fmla="val 671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solidFill>
                <a:schemeClr val="tx1"/>
              </a:solidFill>
              <a:latin typeface="+mn-lt"/>
            </a:endParaRPr>
          </a:p>
        </p:txBody>
      </p:sp>
      <p:sp>
        <p:nvSpPr>
          <p:cNvPr id="8" name="Block Arc 15">
            <a:extLst>
              <a:ext uri="{FF2B5EF4-FFF2-40B4-BE49-F238E27FC236}">
                <a16:creationId xmlns:a16="http://schemas.microsoft.com/office/drawing/2014/main" id="{5C6BA25A-D059-41A1-9E12-7E54661C901A}"/>
              </a:ext>
            </a:extLst>
          </p:cNvPr>
          <p:cNvSpPr/>
          <p:nvPr userDrawn="1"/>
        </p:nvSpPr>
        <p:spPr>
          <a:xfrm>
            <a:off x="8946522" y="1754355"/>
            <a:ext cx="2340000" cy="2340000"/>
          </a:xfrm>
          <a:prstGeom prst="blockArc">
            <a:avLst>
              <a:gd name="adj1" fmla="val 10800000"/>
              <a:gd name="adj2" fmla="val 116759"/>
              <a:gd name="adj3" fmla="val 633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solidFill>
                <a:schemeClr val="tx1"/>
              </a:solidFill>
              <a:latin typeface="+mn-lt"/>
            </a:endParaRPr>
          </a:p>
        </p:txBody>
      </p:sp>
      <p:sp>
        <p:nvSpPr>
          <p:cNvPr id="9" name="Picture Placeholder 2">
            <a:extLst>
              <a:ext uri="{FF2B5EF4-FFF2-40B4-BE49-F238E27FC236}">
                <a16:creationId xmlns:a16="http://schemas.microsoft.com/office/drawing/2014/main" id="{F41AE61D-2711-4D27-9E84-9455C81DF8EA}"/>
              </a:ext>
            </a:extLst>
          </p:cNvPr>
          <p:cNvSpPr>
            <a:spLocks noGrp="1"/>
          </p:cNvSpPr>
          <p:nvPr>
            <p:ph type="pic" idx="13" hasCustomPrompt="1"/>
          </p:nvPr>
        </p:nvSpPr>
        <p:spPr>
          <a:xfrm>
            <a:off x="1073211" y="1934789"/>
            <a:ext cx="1980000" cy="1980000"/>
          </a:xfrm>
          <a:prstGeom prst="ellipse">
            <a:avLst/>
          </a:prstGeom>
          <a:solidFill>
            <a:schemeClr val="bg1">
              <a:lumMod val="95000"/>
            </a:schemeClr>
          </a:solidFill>
          <a:ln w="95250">
            <a:solidFill>
              <a:schemeClr val="bg1"/>
            </a:solid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10" name="Picture Placeholder 2">
            <a:extLst>
              <a:ext uri="{FF2B5EF4-FFF2-40B4-BE49-F238E27FC236}">
                <a16:creationId xmlns:a16="http://schemas.microsoft.com/office/drawing/2014/main" id="{FEB96CED-3A89-4E72-AD40-98DAA7DB1E8E}"/>
              </a:ext>
            </a:extLst>
          </p:cNvPr>
          <p:cNvSpPr>
            <a:spLocks noGrp="1"/>
          </p:cNvSpPr>
          <p:nvPr>
            <p:ph type="pic" idx="14" hasCustomPrompt="1"/>
          </p:nvPr>
        </p:nvSpPr>
        <p:spPr>
          <a:xfrm>
            <a:off x="3762255" y="1934789"/>
            <a:ext cx="1980000" cy="1980000"/>
          </a:xfrm>
          <a:prstGeom prst="ellipse">
            <a:avLst/>
          </a:prstGeom>
          <a:solidFill>
            <a:schemeClr val="bg1">
              <a:lumMod val="95000"/>
            </a:schemeClr>
          </a:solidFill>
          <a:ln w="95250">
            <a:solidFill>
              <a:schemeClr val="bg1"/>
            </a:solid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11" name="Picture Placeholder 2">
            <a:extLst>
              <a:ext uri="{FF2B5EF4-FFF2-40B4-BE49-F238E27FC236}">
                <a16:creationId xmlns:a16="http://schemas.microsoft.com/office/drawing/2014/main" id="{168305AF-08C9-4A39-80B8-FD3847826BFC}"/>
              </a:ext>
            </a:extLst>
          </p:cNvPr>
          <p:cNvSpPr>
            <a:spLocks noGrp="1"/>
          </p:cNvSpPr>
          <p:nvPr>
            <p:ph type="pic" idx="15" hasCustomPrompt="1"/>
          </p:nvPr>
        </p:nvSpPr>
        <p:spPr>
          <a:xfrm>
            <a:off x="6451299" y="1934789"/>
            <a:ext cx="1980000" cy="1980000"/>
          </a:xfrm>
          <a:prstGeom prst="ellipse">
            <a:avLst/>
          </a:prstGeom>
          <a:solidFill>
            <a:schemeClr val="bg1">
              <a:lumMod val="95000"/>
            </a:schemeClr>
          </a:solidFill>
          <a:ln w="95250">
            <a:solidFill>
              <a:schemeClr val="bg1"/>
            </a:solid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12" name="Picture Placeholder 2">
            <a:extLst>
              <a:ext uri="{FF2B5EF4-FFF2-40B4-BE49-F238E27FC236}">
                <a16:creationId xmlns:a16="http://schemas.microsoft.com/office/drawing/2014/main" id="{23326DD4-C5BB-4602-9562-F2390EC71C3D}"/>
              </a:ext>
            </a:extLst>
          </p:cNvPr>
          <p:cNvSpPr>
            <a:spLocks noGrp="1"/>
          </p:cNvSpPr>
          <p:nvPr>
            <p:ph type="pic" idx="16" hasCustomPrompt="1"/>
          </p:nvPr>
        </p:nvSpPr>
        <p:spPr>
          <a:xfrm>
            <a:off x="9140343" y="1934789"/>
            <a:ext cx="1980000" cy="1980000"/>
          </a:xfrm>
          <a:prstGeom prst="ellipse">
            <a:avLst/>
          </a:prstGeom>
          <a:solidFill>
            <a:schemeClr val="bg1">
              <a:lumMod val="95000"/>
            </a:schemeClr>
          </a:solidFill>
          <a:ln w="95250">
            <a:solidFill>
              <a:schemeClr val="bg1"/>
            </a:solid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4DB5A378-F106-4996-9559-AD651050100B}"/>
              </a:ext>
            </a:extLst>
          </p:cNvPr>
          <p:cNvSpPr>
            <a:spLocks noGrp="1"/>
          </p:cNvSpPr>
          <p:nvPr>
            <p:ph type="pic" idx="13" hasCustomPrompt="1"/>
          </p:nvPr>
        </p:nvSpPr>
        <p:spPr>
          <a:xfrm>
            <a:off x="5724525" y="0"/>
            <a:ext cx="6467475" cy="685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833295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065FF430-A86A-408D-B4CD-0BDB219BC8FC}"/>
              </a:ext>
            </a:extLst>
          </p:cNvPr>
          <p:cNvGrpSpPr/>
          <p:nvPr userDrawn="1"/>
        </p:nvGrpSpPr>
        <p:grpSpPr>
          <a:xfrm>
            <a:off x="8766546" y="1684865"/>
            <a:ext cx="2664296" cy="4683693"/>
            <a:chOff x="445712" y="1449040"/>
            <a:chExt cx="2113018" cy="3924176"/>
          </a:xfrm>
        </p:grpSpPr>
        <p:sp>
          <p:nvSpPr>
            <p:cNvPr id="3" name="Rounded Rectangle 5">
              <a:extLst>
                <a:ext uri="{FF2B5EF4-FFF2-40B4-BE49-F238E27FC236}">
                  <a16:creationId xmlns:a16="http://schemas.microsoft.com/office/drawing/2014/main" id="{0CA6DF50-6795-474E-9081-6511A6DF797F}"/>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4" name="Rectangle 6">
              <a:extLst>
                <a:ext uri="{FF2B5EF4-FFF2-40B4-BE49-F238E27FC236}">
                  <a16:creationId xmlns:a16="http://schemas.microsoft.com/office/drawing/2014/main" id="{E35AE172-B3BB-4E24-B958-0CB99851C0B0}"/>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5" name="Group 7">
              <a:extLst>
                <a:ext uri="{FF2B5EF4-FFF2-40B4-BE49-F238E27FC236}">
                  <a16:creationId xmlns:a16="http://schemas.microsoft.com/office/drawing/2014/main" id="{3492788A-995F-478E-A5F5-E0A3675E5DFD}"/>
                </a:ext>
              </a:extLst>
            </p:cNvPr>
            <p:cNvGrpSpPr/>
            <p:nvPr userDrawn="1"/>
          </p:nvGrpSpPr>
          <p:grpSpPr>
            <a:xfrm>
              <a:off x="1407705" y="5045834"/>
              <a:ext cx="211967" cy="211967"/>
              <a:chOff x="1549420" y="5712364"/>
              <a:chExt cx="312583" cy="312583"/>
            </a:xfrm>
          </p:grpSpPr>
          <p:sp>
            <p:nvSpPr>
              <p:cNvPr id="6" name="Oval 8">
                <a:extLst>
                  <a:ext uri="{FF2B5EF4-FFF2-40B4-BE49-F238E27FC236}">
                    <a16:creationId xmlns:a16="http://schemas.microsoft.com/office/drawing/2014/main" id="{9A4EEAB5-7A36-43A2-9FDD-A2137FD0C0D2}"/>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7" name="Rounded Rectangle 10">
                <a:extLst>
                  <a:ext uri="{FF2B5EF4-FFF2-40B4-BE49-F238E27FC236}">
                    <a16:creationId xmlns:a16="http://schemas.microsoft.com/office/drawing/2014/main" id="{983787F9-8E6F-4588-9DA5-35FC31554940}"/>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8" name="Picture Placeholder 2">
            <a:extLst>
              <a:ext uri="{FF2B5EF4-FFF2-40B4-BE49-F238E27FC236}">
                <a16:creationId xmlns:a16="http://schemas.microsoft.com/office/drawing/2014/main" id="{3E2B1047-A353-4F69-8E34-66CE0EF65D91}"/>
              </a:ext>
            </a:extLst>
          </p:cNvPr>
          <p:cNvSpPr>
            <a:spLocks noGrp="1"/>
          </p:cNvSpPr>
          <p:nvPr>
            <p:ph type="pic" idx="11" hasCustomPrompt="1"/>
          </p:nvPr>
        </p:nvSpPr>
        <p:spPr>
          <a:xfrm>
            <a:off x="8954464" y="2096435"/>
            <a:ext cx="2288460" cy="3753075"/>
          </a:xfrm>
          <a:prstGeom prst="rect">
            <a:avLst/>
          </a:prstGeom>
          <a:solidFill>
            <a:schemeClr val="bg1">
              <a:lumMod val="95000"/>
            </a:schemeClr>
          </a:solidFill>
          <a:ln w="12700">
            <a:noFill/>
          </a:ln>
        </p:spPr>
        <p:txBody>
          <a:bodyPr anchor="ctr"/>
          <a:lstStyle>
            <a:lvl1pPr marL="0" indent="0" algn="ctr">
              <a:buNone/>
              <a:defRPr sz="1600">
                <a:latin typeface="Arial" pitchFamily="34" charset="0"/>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9" name="Text Placeholder 9">
            <a:extLst>
              <a:ext uri="{FF2B5EF4-FFF2-40B4-BE49-F238E27FC236}">
                <a16:creationId xmlns:a16="http://schemas.microsoft.com/office/drawing/2014/main" id="{F072E626-24D1-4140-9541-74DA99F2F33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1995856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theme" Target="../theme/theme2.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9" r:id="rId15"/>
    <p:sldLayoutId id="2147483688" r:id="rId16"/>
    <p:sldLayoutId id="2147483687" r:id="rId17"/>
    <p:sldLayoutId id="2147483671" r:id="rId18"/>
    <p:sldLayoutId id="2147483672" r:id="rId19"/>
    <p:sldLayoutId id="2147483690" r:id="rId2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3.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6.xml"/><Relationship Id="rId5" Type="http://schemas.openxmlformats.org/officeDocument/2006/relationships/image" Target="../media/image19.jpg"/><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5A84F9E-B494-5647-0EF6-5A30B705316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4689" t="3955" r="4350" b="5085"/>
          <a:stretch>
            <a:fillRect/>
          </a:stretch>
        </p:blipFill>
        <p:spPr bwMode="auto">
          <a:xfrm>
            <a:off x="2788833" y="304799"/>
            <a:ext cx="6336903" cy="633690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20065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643245" y="235523"/>
            <a:ext cx="8144379" cy="724247"/>
          </a:xfrm>
        </p:spPr>
        <p:txBody>
          <a:bodyPr/>
          <a:lstStyle/>
          <a:p>
            <a:r>
              <a:rPr lang="fa-IR" sz="2800" b="1" dirty="0">
                <a:solidFill>
                  <a:schemeClr val="tx2"/>
                </a:solidFill>
                <a:latin typeface="+mn-lt"/>
                <a:cs typeface="2  Titr" panose="00000700000000000000" pitchFamily="2" charset="-78"/>
              </a:rPr>
              <a:t>مراحل اصلی زنجیره ارزش داده</a:t>
            </a:r>
            <a:endParaRPr lang="en-US" sz="2800" b="1" dirty="0">
              <a:solidFill>
                <a:schemeClr val="tx2"/>
              </a:solidFill>
              <a:latin typeface="+mn-lt"/>
              <a:cs typeface="2  Titr" panose="00000700000000000000" pitchFamily="2" charset="-78"/>
            </a:endParaRPr>
          </a:p>
        </p:txBody>
      </p:sp>
      <p:grpSp>
        <p:nvGrpSpPr>
          <p:cNvPr id="3" name="Group 6">
            <a:extLst>
              <a:ext uri="{FF2B5EF4-FFF2-40B4-BE49-F238E27FC236}">
                <a16:creationId xmlns:a16="http://schemas.microsoft.com/office/drawing/2014/main" id="{D839C2B0-68B1-418A-A6DE-865DB3E9F912}"/>
              </a:ext>
            </a:extLst>
          </p:cNvPr>
          <p:cNvGrpSpPr/>
          <p:nvPr/>
        </p:nvGrpSpPr>
        <p:grpSpPr>
          <a:xfrm>
            <a:off x="7441339" y="1408416"/>
            <a:ext cx="2911650" cy="928259"/>
            <a:chOff x="6976472" y="3182199"/>
            <a:chExt cx="2175465" cy="928259"/>
          </a:xfrm>
        </p:grpSpPr>
        <p:sp>
          <p:nvSpPr>
            <p:cNvPr id="4" name="TextBox 3">
              <a:extLst>
                <a:ext uri="{FF2B5EF4-FFF2-40B4-BE49-F238E27FC236}">
                  <a16:creationId xmlns:a16="http://schemas.microsoft.com/office/drawing/2014/main" id="{549A5215-E0F0-439C-BDA9-FCFFF6E8253A}"/>
                </a:ext>
              </a:extLst>
            </p:cNvPr>
            <p:cNvSpPr txBox="1"/>
            <p:nvPr/>
          </p:nvSpPr>
          <p:spPr>
            <a:xfrm>
              <a:off x="6976472" y="3182199"/>
              <a:ext cx="2175465" cy="369332"/>
            </a:xfrm>
            <a:prstGeom prst="rect">
              <a:avLst/>
            </a:prstGeom>
            <a:noFill/>
          </p:spPr>
          <p:txBody>
            <a:bodyPr wrap="square" rtlCol="0" anchor="ctr">
              <a:spAutoFit/>
            </a:bodyPr>
            <a:lstStyle/>
            <a:p>
              <a:pPr algn="ctr"/>
              <a:r>
                <a:rPr lang="fa-IR" altLang="ko-KR" b="1" dirty="0">
                  <a:solidFill>
                    <a:schemeClr val="tx1">
                      <a:lumMod val="75000"/>
                      <a:lumOff val="25000"/>
                    </a:schemeClr>
                  </a:solidFill>
                  <a:cs typeface="2  Titr" panose="00000700000000000000" pitchFamily="2" charset="-78"/>
                </a:rPr>
                <a:t>تولید و جمع آوری</a:t>
              </a:r>
              <a:endParaRPr lang="ko-KR" altLang="en-US" b="1" dirty="0">
                <a:solidFill>
                  <a:schemeClr val="tx1">
                    <a:lumMod val="75000"/>
                    <a:lumOff val="25000"/>
                  </a:schemeClr>
                </a:solidFill>
                <a:cs typeface="2  Titr" panose="00000700000000000000" pitchFamily="2" charset="-78"/>
              </a:endParaRPr>
            </a:p>
          </p:txBody>
        </p:sp>
        <p:sp>
          <p:nvSpPr>
            <p:cNvPr id="5" name="TextBox 4">
              <a:extLst>
                <a:ext uri="{FF2B5EF4-FFF2-40B4-BE49-F238E27FC236}">
                  <a16:creationId xmlns:a16="http://schemas.microsoft.com/office/drawing/2014/main" id="{D1AA6100-2417-4D3B-B277-4D75A92FED51}"/>
                </a:ext>
              </a:extLst>
            </p:cNvPr>
            <p:cNvSpPr txBox="1"/>
            <p:nvPr/>
          </p:nvSpPr>
          <p:spPr>
            <a:xfrm>
              <a:off x="6976473" y="3525683"/>
              <a:ext cx="2175464" cy="584775"/>
            </a:xfrm>
            <a:prstGeom prst="rect">
              <a:avLst/>
            </a:prstGeom>
            <a:noFill/>
          </p:spPr>
          <p:txBody>
            <a:bodyPr wrap="square" rtlCol="0">
              <a:spAutoFit/>
            </a:bodyPr>
            <a:lstStyle/>
            <a:p>
              <a:pPr algn="ctr"/>
              <a:r>
                <a:rPr lang="en-US" altLang="ko-KR" sz="1200" dirty="0">
                  <a:solidFill>
                    <a:schemeClr val="tx1">
                      <a:lumMod val="75000"/>
                      <a:lumOff val="25000"/>
                    </a:schemeClr>
                  </a:solidFill>
                  <a:cs typeface="Arial" pitchFamily="34" charset="0"/>
                </a:rPr>
                <a:t> </a:t>
              </a:r>
              <a:r>
                <a:rPr lang="fa-IR" altLang="ko-KR" sz="1600" b="1" dirty="0">
                  <a:solidFill>
                    <a:schemeClr val="tx1">
                      <a:lumMod val="75000"/>
                      <a:lumOff val="25000"/>
                    </a:schemeClr>
                  </a:solidFill>
                  <a:cs typeface="B Nazanin" panose="00000400000000000000" pitchFamily="2" charset="-78"/>
                </a:rPr>
                <a:t>شناسایی نیاز و گردآوری داده های خام از منابع مختلف</a:t>
              </a:r>
              <a:endParaRPr lang="ko-KR" altLang="en-US" sz="1600" b="1" dirty="0">
                <a:solidFill>
                  <a:schemeClr val="tx1">
                    <a:lumMod val="75000"/>
                    <a:lumOff val="25000"/>
                  </a:schemeClr>
                </a:solidFill>
                <a:cs typeface="B Nazanin" panose="00000400000000000000" pitchFamily="2" charset="-78"/>
              </a:endParaRPr>
            </a:p>
          </p:txBody>
        </p:sp>
      </p:grpSp>
      <p:grpSp>
        <p:nvGrpSpPr>
          <p:cNvPr id="6" name="Group 3">
            <a:extLst>
              <a:ext uri="{FF2B5EF4-FFF2-40B4-BE49-F238E27FC236}">
                <a16:creationId xmlns:a16="http://schemas.microsoft.com/office/drawing/2014/main" id="{401147EA-4C8E-404E-8F4F-9D36058E6901}"/>
              </a:ext>
            </a:extLst>
          </p:cNvPr>
          <p:cNvGrpSpPr/>
          <p:nvPr/>
        </p:nvGrpSpPr>
        <p:grpSpPr>
          <a:xfrm>
            <a:off x="7601142" y="4986065"/>
            <a:ext cx="2911651" cy="928259"/>
            <a:chOff x="-2604" y="3170256"/>
            <a:chExt cx="2175465" cy="928259"/>
          </a:xfrm>
        </p:grpSpPr>
        <p:sp>
          <p:nvSpPr>
            <p:cNvPr id="7" name="TextBox 6">
              <a:extLst>
                <a:ext uri="{FF2B5EF4-FFF2-40B4-BE49-F238E27FC236}">
                  <a16:creationId xmlns:a16="http://schemas.microsoft.com/office/drawing/2014/main" id="{F2F41492-A76F-48BF-906B-B7E0BF73AB34}"/>
                </a:ext>
              </a:extLst>
            </p:cNvPr>
            <p:cNvSpPr txBox="1"/>
            <p:nvPr/>
          </p:nvSpPr>
          <p:spPr>
            <a:xfrm>
              <a:off x="-2604" y="3170256"/>
              <a:ext cx="2175465" cy="369332"/>
            </a:xfrm>
            <a:prstGeom prst="rect">
              <a:avLst/>
            </a:prstGeom>
            <a:noFill/>
          </p:spPr>
          <p:txBody>
            <a:bodyPr wrap="square" rtlCol="0" anchor="ctr">
              <a:spAutoFit/>
            </a:bodyPr>
            <a:lstStyle/>
            <a:p>
              <a:pPr algn="ctr"/>
              <a:r>
                <a:rPr lang="fa-IR" altLang="ko-KR" b="1" dirty="0">
                  <a:solidFill>
                    <a:schemeClr val="tx1">
                      <a:lumMod val="75000"/>
                      <a:lumOff val="25000"/>
                    </a:schemeClr>
                  </a:solidFill>
                  <a:cs typeface="2  Titr" panose="00000700000000000000" pitchFamily="2" charset="-78"/>
                </a:rPr>
                <a:t>ذخیره سازی و مدیریت</a:t>
              </a:r>
              <a:endParaRPr lang="ko-KR" altLang="en-US" b="1" dirty="0">
                <a:solidFill>
                  <a:schemeClr val="tx1">
                    <a:lumMod val="75000"/>
                    <a:lumOff val="25000"/>
                  </a:schemeClr>
                </a:solidFill>
                <a:cs typeface="2  Titr" panose="00000700000000000000" pitchFamily="2" charset="-78"/>
              </a:endParaRPr>
            </a:p>
          </p:txBody>
        </p:sp>
        <p:sp>
          <p:nvSpPr>
            <p:cNvPr id="8" name="TextBox 7">
              <a:extLst>
                <a:ext uri="{FF2B5EF4-FFF2-40B4-BE49-F238E27FC236}">
                  <a16:creationId xmlns:a16="http://schemas.microsoft.com/office/drawing/2014/main" id="{E6D26274-6B5F-44AF-8F04-0D37928239D9}"/>
                </a:ext>
              </a:extLst>
            </p:cNvPr>
            <p:cNvSpPr txBox="1"/>
            <p:nvPr/>
          </p:nvSpPr>
          <p:spPr>
            <a:xfrm>
              <a:off x="-2603" y="3513740"/>
              <a:ext cx="2175464" cy="584775"/>
            </a:xfrm>
            <a:prstGeom prst="rect">
              <a:avLst/>
            </a:prstGeom>
            <a:noFill/>
          </p:spPr>
          <p:txBody>
            <a:bodyPr wrap="square" rtlCol="0">
              <a:spAutoFit/>
            </a:bodyPr>
            <a:lstStyle/>
            <a:p>
              <a:pPr algn="ctr"/>
              <a:r>
                <a:rPr lang="fa-IR" altLang="ko-KR" sz="1600" b="1" dirty="0">
                  <a:solidFill>
                    <a:schemeClr val="tx1">
                      <a:lumMod val="75000"/>
                      <a:lumOff val="25000"/>
                    </a:schemeClr>
                  </a:solidFill>
                  <a:cs typeface="B Nazanin" panose="00000400000000000000" pitchFamily="2" charset="-78"/>
                </a:rPr>
                <a:t>نگهداری امن و کارآمد داده برای دسترسی آسان</a:t>
              </a:r>
              <a:endParaRPr lang="ko-KR" altLang="en-US" sz="1600" b="1" dirty="0">
                <a:solidFill>
                  <a:schemeClr val="tx1">
                    <a:lumMod val="75000"/>
                    <a:lumOff val="25000"/>
                  </a:schemeClr>
                </a:solidFill>
                <a:cs typeface="B Nazanin" panose="00000400000000000000" pitchFamily="2" charset="-78"/>
              </a:endParaRPr>
            </a:p>
          </p:txBody>
        </p:sp>
      </p:grpSp>
      <p:grpSp>
        <p:nvGrpSpPr>
          <p:cNvPr id="12" name="Group 5">
            <a:extLst>
              <a:ext uri="{FF2B5EF4-FFF2-40B4-BE49-F238E27FC236}">
                <a16:creationId xmlns:a16="http://schemas.microsoft.com/office/drawing/2014/main" id="{924C9384-84DB-4924-99E4-434528E6D7A2}"/>
              </a:ext>
            </a:extLst>
          </p:cNvPr>
          <p:cNvGrpSpPr/>
          <p:nvPr/>
        </p:nvGrpSpPr>
        <p:grpSpPr>
          <a:xfrm>
            <a:off x="8467908" y="3102887"/>
            <a:ext cx="2911650" cy="928259"/>
            <a:chOff x="6369928" y="4870970"/>
            <a:chExt cx="2175465" cy="928259"/>
          </a:xfrm>
        </p:grpSpPr>
        <p:sp>
          <p:nvSpPr>
            <p:cNvPr id="13" name="TextBox 12">
              <a:extLst>
                <a:ext uri="{FF2B5EF4-FFF2-40B4-BE49-F238E27FC236}">
                  <a16:creationId xmlns:a16="http://schemas.microsoft.com/office/drawing/2014/main" id="{5A831EF7-DD3C-4CBC-87C9-72835F39906F}"/>
                </a:ext>
              </a:extLst>
            </p:cNvPr>
            <p:cNvSpPr txBox="1"/>
            <p:nvPr/>
          </p:nvSpPr>
          <p:spPr>
            <a:xfrm>
              <a:off x="6369928" y="4870970"/>
              <a:ext cx="2175465" cy="369332"/>
            </a:xfrm>
            <a:prstGeom prst="rect">
              <a:avLst/>
            </a:prstGeom>
            <a:noFill/>
          </p:spPr>
          <p:txBody>
            <a:bodyPr wrap="square" rtlCol="0" anchor="ctr">
              <a:spAutoFit/>
            </a:bodyPr>
            <a:lstStyle/>
            <a:p>
              <a:pPr algn="ctr"/>
              <a:r>
                <a:rPr lang="fa-IR" altLang="ko-KR" b="1" dirty="0">
                  <a:solidFill>
                    <a:schemeClr val="tx1">
                      <a:lumMod val="75000"/>
                      <a:lumOff val="25000"/>
                    </a:schemeClr>
                  </a:solidFill>
                  <a:cs typeface="2  Titr" panose="00000700000000000000" pitchFamily="2" charset="-78"/>
                </a:rPr>
                <a:t>پیش پردازش و پاک سازی</a:t>
              </a:r>
              <a:endParaRPr lang="ko-KR" altLang="en-US" b="1" dirty="0">
                <a:solidFill>
                  <a:schemeClr val="tx1">
                    <a:lumMod val="75000"/>
                    <a:lumOff val="25000"/>
                  </a:schemeClr>
                </a:solidFill>
                <a:cs typeface="2  Titr" panose="00000700000000000000" pitchFamily="2" charset="-78"/>
              </a:endParaRPr>
            </a:p>
          </p:txBody>
        </p:sp>
        <p:sp>
          <p:nvSpPr>
            <p:cNvPr id="14" name="TextBox 13">
              <a:extLst>
                <a:ext uri="{FF2B5EF4-FFF2-40B4-BE49-F238E27FC236}">
                  <a16:creationId xmlns:a16="http://schemas.microsoft.com/office/drawing/2014/main" id="{FFB9A53B-BB43-4342-AB08-B0F35851ECF5}"/>
                </a:ext>
              </a:extLst>
            </p:cNvPr>
            <p:cNvSpPr txBox="1"/>
            <p:nvPr/>
          </p:nvSpPr>
          <p:spPr>
            <a:xfrm>
              <a:off x="6369929" y="5214454"/>
              <a:ext cx="2175464" cy="584775"/>
            </a:xfrm>
            <a:prstGeom prst="rect">
              <a:avLst/>
            </a:prstGeom>
            <a:noFill/>
          </p:spPr>
          <p:txBody>
            <a:bodyPr wrap="square" rtlCol="0">
              <a:spAutoFit/>
            </a:bodyPr>
            <a:lstStyle/>
            <a:p>
              <a:pPr algn="ctr"/>
              <a:r>
                <a:rPr lang="fa-IR" altLang="ko-KR" sz="1600" b="1" dirty="0">
                  <a:solidFill>
                    <a:schemeClr val="tx1">
                      <a:lumMod val="75000"/>
                      <a:lumOff val="25000"/>
                    </a:schemeClr>
                  </a:solidFill>
                  <a:cs typeface="B Nazanin" panose="00000400000000000000" pitchFamily="2" charset="-78"/>
                </a:rPr>
                <a:t>پاک سازی، تبدیل و سازماندهی داده ها برای استفاده های بعدی</a:t>
              </a:r>
              <a:endParaRPr lang="ko-KR" altLang="en-US" sz="1600" b="1" dirty="0">
                <a:solidFill>
                  <a:schemeClr val="tx1">
                    <a:lumMod val="75000"/>
                    <a:lumOff val="25000"/>
                  </a:schemeClr>
                </a:solidFill>
                <a:cs typeface="B Nazanin" panose="00000400000000000000" pitchFamily="2" charset="-78"/>
              </a:endParaRPr>
            </a:p>
          </p:txBody>
        </p:sp>
      </p:grpSp>
      <p:grpSp>
        <p:nvGrpSpPr>
          <p:cNvPr id="15" name="Group 2">
            <a:extLst>
              <a:ext uri="{FF2B5EF4-FFF2-40B4-BE49-F238E27FC236}">
                <a16:creationId xmlns:a16="http://schemas.microsoft.com/office/drawing/2014/main" id="{A6D2BE04-61E6-4694-ABD9-76E02699A156}"/>
              </a:ext>
            </a:extLst>
          </p:cNvPr>
          <p:cNvGrpSpPr/>
          <p:nvPr/>
        </p:nvGrpSpPr>
        <p:grpSpPr>
          <a:xfrm>
            <a:off x="568447" y="2911770"/>
            <a:ext cx="3782058" cy="1163467"/>
            <a:chOff x="680501" y="1465019"/>
            <a:chExt cx="2217619" cy="1163467"/>
          </a:xfrm>
        </p:grpSpPr>
        <p:sp>
          <p:nvSpPr>
            <p:cNvPr id="16" name="TextBox 15">
              <a:extLst>
                <a:ext uri="{FF2B5EF4-FFF2-40B4-BE49-F238E27FC236}">
                  <a16:creationId xmlns:a16="http://schemas.microsoft.com/office/drawing/2014/main" id="{2410D962-B5EB-40AC-A7CA-16C535B93400}"/>
                </a:ext>
              </a:extLst>
            </p:cNvPr>
            <p:cNvSpPr txBox="1"/>
            <p:nvPr/>
          </p:nvSpPr>
          <p:spPr>
            <a:xfrm>
              <a:off x="722655" y="1465019"/>
              <a:ext cx="2175465" cy="369332"/>
            </a:xfrm>
            <a:prstGeom prst="rect">
              <a:avLst/>
            </a:prstGeom>
            <a:noFill/>
          </p:spPr>
          <p:txBody>
            <a:bodyPr wrap="square" rtlCol="0" anchor="ctr">
              <a:spAutoFit/>
            </a:bodyPr>
            <a:lstStyle/>
            <a:p>
              <a:pPr algn="ctr"/>
              <a:r>
                <a:rPr lang="fa-IR" altLang="ko-KR" b="1" dirty="0">
                  <a:solidFill>
                    <a:schemeClr val="tx1">
                      <a:lumMod val="75000"/>
                      <a:lumOff val="25000"/>
                    </a:schemeClr>
                  </a:solidFill>
                  <a:cs typeface="2  Titr" panose="00000700000000000000" pitchFamily="2" charset="-78"/>
                </a:rPr>
                <a:t>بهره برداری و انتشار</a:t>
              </a:r>
              <a:endParaRPr lang="ko-KR" altLang="en-US" b="1" dirty="0">
                <a:solidFill>
                  <a:schemeClr val="tx1">
                    <a:lumMod val="75000"/>
                    <a:lumOff val="25000"/>
                  </a:schemeClr>
                </a:solidFill>
                <a:cs typeface="2  Titr" panose="00000700000000000000" pitchFamily="2" charset="-78"/>
              </a:endParaRPr>
            </a:p>
          </p:txBody>
        </p:sp>
        <p:sp>
          <p:nvSpPr>
            <p:cNvPr id="17" name="TextBox 16">
              <a:extLst>
                <a:ext uri="{FF2B5EF4-FFF2-40B4-BE49-F238E27FC236}">
                  <a16:creationId xmlns:a16="http://schemas.microsoft.com/office/drawing/2014/main" id="{DCCDF207-C0BE-492C-837D-0D29BA930E08}"/>
                </a:ext>
              </a:extLst>
            </p:cNvPr>
            <p:cNvSpPr txBox="1"/>
            <p:nvPr/>
          </p:nvSpPr>
          <p:spPr>
            <a:xfrm>
              <a:off x="680501" y="1797489"/>
              <a:ext cx="2175464" cy="830997"/>
            </a:xfrm>
            <a:prstGeom prst="rect">
              <a:avLst/>
            </a:prstGeom>
            <a:noFill/>
          </p:spPr>
          <p:txBody>
            <a:bodyPr wrap="square" rtlCol="0">
              <a:spAutoFit/>
            </a:bodyPr>
            <a:lstStyle/>
            <a:p>
              <a:r>
                <a:rPr lang="fa-IR" altLang="ko-KR" sz="1600" b="1" dirty="0">
                  <a:solidFill>
                    <a:schemeClr val="tx1">
                      <a:lumMod val="75000"/>
                      <a:lumOff val="25000"/>
                    </a:schemeClr>
                  </a:solidFill>
                  <a:cs typeface="B Nazanin" panose="00000400000000000000" pitchFamily="2" charset="-78"/>
                </a:rPr>
                <a:t>نمایش داده های تحلیلی به شکل قابل فهم و کاربردی برای ذینفعان ( گزارش و داشبورد)</a:t>
              </a:r>
              <a:endParaRPr lang="ko-KR" altLang="en-US" sz="1600" b="1" dirty="0">
                <a:solidFill>
                  <a:schemeClr val="tx1">
                    <a:lumMod val="75000"/>
                    <a:lumOff val="25000"/>
                  </a:schemeClr>
                </a:solidFill>
                <a:cs typeface="B Nazanin" panose="00000400000000000000" pitchFamily="2" charset="-78"/>
              </a:endParaRPr>
            </a:p>
          </p:txBody>
        </p:sp>
      </p:grpSp>
      <p:sp>
        <p:nvSpPr>
          <p:cNvPr id="21" name="Oval 54">
            <a:extLst>
              <a:ext uri="{FF2B5EF4-FFF2-40B4-BE49-F238E27FC236}">
                <a16:creationId xmlns:a16="http://schemas.microsoft.com/office/drawing/2014/main" id="{55A46EB5-AE81-4663-BFF7-6DA4D6E85101}"/>
              </a:ext>
            </a:extLst>
          </p:cNvPr>
          <p:cNvSpPr/>
          <p:nvPr/>
        </p:nvSpPr>
        <p:spPr>
          <a:xfrm>
            <a:off x="4828757" y="2008414"/>
            <a:ext cx="1075283" cy="1075283"/>
          </a:xfrm>
          <a:prstGeom prst="ellipse">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Oval 56">
            <a:extLst>
              <a:ext uri="{FF2B5EF4-FFF2-40B4-BE49-F238E27FC236}">
                <a16:creationId xmlns:a16="http://schemas.microsoft.com/office/drawing/2014/main" id="{DFABB882-2A21-4D41-AB8E-BE18898007D1}"/>
              </a:ext>
            </a:extLst>
          </p:cNvPr>
          <p:cNvSpPr/>
          <p:nvPr/>
        </p:nvSpPr>
        <p:spPr>
          <a:xfrm>
            <a:off x="6553700" y="4775625"/>
            <a:ext cx="1075283" cy="1075283"/>
          </a:xfrm>
          <a:prstGeom prst="ellipse">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5" name="Oval 58">
            <a:extLst>
              <a:ext uri="{FF2B5EF4-FFF2-40B4-BE49-F238E27FC236}">
                <a16:creationId xmlns:a16="http://schemas.microsoft.com/office/drawing/2014/main" id="{6761562E-0C01-49DA-AB94-3E46494AF459}"/>
              </a:ext>
            </a:extLst>
          </p:cNvPr>
          <p:cNvSpPr/>
          <p:nvPr/>
        </p:nvSpPr>
        <p:spPr>
          <a:xfrm>
            <a:off x="3933693" y="3237246"/>
            <a:ext cx="1075283" cy="1075283"/>
          </a:xfrm>
          <a:prstGeom prst="ellipse">
            <a:avLst/>
          </a:prstGeom>
          <a:solidFill>
            <a:schemeClr val="accent3"/>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8" name="Freeform 18">
            <a:extLst>
              <a:ext uri="{FF2B5EF4-FFF2-40B4-BE49-F238E27FC236}">
                <a16:creationId xmlns:a16="http://schemas.microsoft.com/office/drawing/2014/main" id="{BCFC89E9-B5D9-4928-B564-1EE56B2C949D}"/>
              </a:ext>
            </a:extLst>
          </p:cNvPr>
          <p:cNvSpPr/>
          <p:nvPr/>
        </p:nvSpPr>
        <p:spPr>
          <a:xfrm>
            <a:off x="5226567" y="5189606"/>
            <a:ext cx="488868" cy="394553"/>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0" name="Block Arc 10">
            <a:extLst>
              <a:ext uri="{FF2B5EF4-FFF2-40B4-BE49-F238E27FC236}">
                <a16:creationId xmlns:a16="http://schemas.microsoft.com/office/drawing/2014/main" id="{FB0F9E72-42A1-4197-9AC2-4C203448F619}"/>
              </a:ext>
            </a:extLst>
          </p:cNvPr>
          <p:cNvSpPr/>
          <p:nvPr/>
        </p:nvSpPr>
        <p:spPr>
          <a:xfrm>
            <a:off x="7326446" y="4359645"/>
            <a:ext cx="493524" cy="334287"/>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33" name="Oval 56">
            <a:extLst>
              <a:ext uri="{FF2B5EF4-FFF2-40B4-BE49-F238E27FC236}">
                <a16:creationId xmlns:a16="http://schemas.microsoft.com/office/drawing/2014/main" id="{0F4F3661-9A9E-402E-943F-08898563B7EB}"/>
              </a:ext>
            </a:extLst>
          </p:cNvPr>
          <p:cNvSpPr/>
          <p:nvPr/>
        </p:nvSpPr>
        <p:spPr>
          <a:xfrm>
            <a:off x="7227047" y="3207333"/>
            <a:ext cx="1075283" cy="1075283"/>
          </a:xfrm>
          <a:prstGeom prst="ellipse">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4" name="Oval 59">
            <a:extLst>
              <a:ext uri="{FF2B5EF4-FFF2-40B4-BE49-F238E27FC236}">
                <a16:creationId xmlns:a16="http://schemas.microsoft.com/office/drawing/2014/main" id="{406B9DDC-3CBD-44D8-A44C-B33E60964C8B}"/>
              </a:ext>
            </a:extLst>
          </p:cNvPr>
          <p:cNvSpPr/>
          <p:nvPr/>
        </p:nvSpPr>
        <p:spPr>
          <a:xfrm>
            <a:off x="4587220" y="4771161"/>
            <a:ext cx="1075283" cy="1075283"/>
          </a:xfrm>
          <a:prstGeom prst="ellipse">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7" name="Oval 61">
            <a:extLst>
              <a:ext uri="{FF2B5EF4-FFF2-40B4-BE49-F238E27FC236}">
                <a16:creationId xmlns:a16="http://schemas.microsoft.com/office/drawing/2014/main" id="{7EEF1C4E-8AA4-4548-A524-68388A837E82}"/>
              </a:ext>
            </a:extLst>
          </p:cNvPr>
          <p:cNvSpPr/>
          <p:nvPr/>
        </p:nvSpPr>
        <p:spPr>
          <a:xfrm>
            <a:off x="4983015" y="2830377"/>
            <a:ext cx="2225967" cy="2225967"/>
          </a:xfrm>
          <a:prstGeom prst="ellipse">
            <a:avLst/>
          </a:prstGeom>
          <a:solidFill>
            <a:schemeClr val="bg1"/>
          </a:solidFill>
          <a:ln w="1143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41" name="Group 3">
            <a:extLst>
              <a:ext uri="{FF2B5EF4-FFF2-40B4-BE49-F238E27FC236}">
                <a16:creationId xmlns:a16="http://schemas.microsoft.com/office/drawing/2014/main" id="{99115756-E17F-400C-8BC6-A3D8444B1FA7}"/>
              </a:ext>
            </a:extLst>
          </p:cNvPr>
          <p:cNvGrpSpPr/>
          <p:nvPr/>
        </p:nvGrpSpPr>
        <p:grpSpPr>
          <a:xfrm>
            <a:off x="1283410" y="4844672"/>
            <a:ext cx="2911651" cy="928259"/>
            <a:chOff x="-2604" y="3170256"/>
            <a:chExt cx="2175465" cy="928259"/>
          </a:xfrm>
        </p:grpSpPr>
        <p:sp>
          <p:nvSpPr>
            <p:cNvPr id="42" name="TextBox 41">
              <a:extLst>
                <a:ext uri="{FF2B5EF4-FFF2-40B4-BE49-F238E27FC236}">
                  <a16:creationId xmlns:a16="http://schemas.microsoft.com/office/drawing/2014/main" id="{3F7268DD-BD63-44D0-B172-F205A645BE4F}"/>
                </a:ext>
              </a:extLst>
            </p:cNvPr>
            <p:cNvSpPr txBox="1"/>
            <p:nvPr/>
          </p:nvSpPr>
          <p:spPr>
            <a:xfrm>
              <a:off x="-2604" y="3170256"/>
              <a:ext cx="2175465" cy="369332"/>
            </a:xfrm>
            <a:prstGeom prst="rect">
              <a:avLst/>
            </a:prstGeom>
            <a:noFill/>
          </p:spPr>
          <p:txBody>
            <a:bodyPr wrap="square" rtlCol="0" anchor="ctr">
              <a:spAutoFit/>
            </a:bodyPr>
            <a:lstStyle/>
            <a:p>
              <a:pPr algn="ctr"/>
              <a:r>
                <a:rPr lang="fa-IR" altLang="ko-KR" b="1" dirty="0">
                  <a:solidFill>
                    <a:schemeClr val="tx1">
                      <a:lumMod val="75000"/>
                      <a:lumOff val="25000"/>
                    </a:schemeClr>
                  </a:solidFill>
                  <a:cs typeface="2  Titr" panose="00000700000000000000" pitchFamily="2" charset="-78"/>
                </a:rPr>
                <a:t>تحلیل و پردازش</a:t>
              </a:r>
              <a:endParaRPr lang="ko-KR" altLang="en-US" b="1" dirty="0">
                <a:solidFill>
                  <a:schemeClr val="tx1">
                    <a:lumMod val="75000"/>
                    <a:lumOff val="25000"/>
                  </a:schemeClr>
                </a:solidFill>
                <a:cs typeface="2  Titr" panose="00000700000000000000" pitchFamily="2" charset="-78"/>
              </a:endParaRPr>
            </a:p>
          </p:txBody>
        </p:sp>
        <p:sp>
          <p:nvSpPr>
            <p:cNvPr id="43" name="TextBox 42">
              <a:extLst>
                <a:ext uri="{FF2B5EF4-FFF2-40B4-BE49-F238E27FC236}">
                  <a16:creationId xmlns:a16="http://schemas.microsoft.com/office/drawing/2014/main" id="{1C67E45B-07DD-45C8-B2F5-18DA56A29324}"/>
                </a:ext>
              </a:extLst>
            </p:cNvPr>
            <p:cNvSpPr txBox="1"/>
            <p:nvPr/>
          </p:nvSpPr>
          <p:spPr>
            <a:xfrm>
              <a:off x="-2603" y="3513740"/>
              <a:ext cx="2175464" cy="584775"/>
            </a:xfrm>
            <a:prstGeom prst="rect">
              <a:avLst/>
            </a:prstGeom>
            <a:noFill/>
          </p:spPr>
          <p:txBody>
            <a:bodyPr wrap="square" rtlCol="0">
              <a:spAutoFit/>
            </a:bodyPr>
            <a:lstStyle/>
            <a:p>
              <a:r>
                <a:rPr lang="fa-IR" altLang="ko-KR" sz="1600" b="1" dirty="0">
                  <a:solidFill>
                    <a:schemeClr val="tx1">
                      <a:lumMod val="75000"/>
                      <a:lumOff val="25000"/>
                    </a:schemeClr>
                  </a:solidFill>
                  <a:cs typeface="B Nazanin" panose="00000400000000000000" pitchFamily="2" charset="-78"/>
                </a:rPr>
                <a:t>بررسی و تفسیرداده ها، برای استخراج الگوها، روندها و بینش های ارزشمند</a:t>
              </a:r>
              <a:endParaRPr lang="ko-KR" altLang="en-US" sz="1600" b="1" dirty="0">
                <a:solidFill>
                  <a:schemeClr val="tx1">
                    <a:lumMod val="75000"/>
                    <a:lumOff val="25000"/>
                  </a:schemeClr>
                </a:solidFill>
                <a:cs typeface="B Nazanin" panose="00000400000000000000" pitchFamily="2" charset="-78"/>
              </a:endParaRPr>
            </a:p>
          </p:txBody>
        </p:sp>
      </p:grpSp>
      <p:sp>
        <p:nvSpPr>
          <p:cNvPr id="44" name="TextBox 43">
            <a:extLst>
              <a:ext uri="{FF2B5EF4-FFF2-40B4-BE49-F238E27FC236}">
                <a16:creationId xmlns:a16="http://schemas.microsoft.com/office/drawing/2014/main" id="{87FE1877-26F8-4BC1-97D9-EBA412D4AE29}"/>
              </a:ext>
            </a:extLst>
          </p:cNvPr>
          <p:cNvSpPr txBox="1"/>
          <p:nvPr/>
        </p:nvSpPr>
        <p:spPr>
          <a:xfrm>
            <a:off x="5241333" y="3563192"/>
            <a:ext cx="1553260" cy="646331"/>
          </a:xfrm>
          <a:prstGeom prst="rect">
            <a:avLst/>
          </a:prstGeom>
          <a:noFill/>
        </p:spPr>
        <p:txBody>
          <a:bodyPr wrap="square" rtlCol="0">
            <a:spAutoFit/>
          </a:bodyPr>
          <a:lstStyle/>
          <a:p>
            <a:pPr algn="ctr"/>
            <a:r>
              <a:rPr lang="fa-IR" altLang="ko-KR" b="1" dirty="0">
                <a:solidFill>
                  <a:schemeClr val="tx2"/>
                </a:solidFill>
                <a:cs typeface="2  Titr" panose="00000700000000000000" pitchFamily="2" charset="-78"/>
              </a:rPr>
              <a:t>زنجیره ارزش داده</a:t>
            </a:r>
            <a:endParaRPr lang="ko-KR" altLang="en-US" b="1" dirty="0">
              <a:solidFill>
                <a:schemeClr val="tx2"/>
              </a:solidFill>
              <a:cs typeface="2  Titr" panose="00000700000000000000" pitchFamily="2" charset="-78"/>
            </a:endParaRPr>
          </a:p>
        </p:txBody>
      </p:sp>
      <p:sp>
        <p:nvSpPr>
          <p:cNvPr id="46" name="Oval 54">
            <a:extLst>
              <a:ext uri="{FF2B5EF4-FFF2-40B4-BE49-F238E27FC236}">
                <a16:creationId xmlns:a16="http://schemas.microsoft.com/office/drawing/2014/main" id="{55A46EB5-AE81-4663-BFF7-6DA4D6E85101}"/>
              </a:ext>
            </a:extLst>
          </p:cNvPr>
          <p:cNvSpPr/>
          <p:nvPr/>
        </p:nvSpPr>
        <p:spPr>
          <a:xfrm>
            <a:off x="6366056" y="1967343"/>
            <a:ext cx="1075283" cy="1075283"/>
          </a:xfrm>
          <a:prstGeom prst="ellipse">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7" name="Group 2">
            <a:extLst>
              <a:ext uri="{FF2B5EF4-FFF2-40B4-BE49-F238E27FC236}">
                <a16:creationId xmlns:a16="http://schemas.microsoft.com/office/drawing/2014/main" id="{A6D2BE04-61E6-4694-ABD9-76E02699A156}"/>
              </a:ext>
            </a:extLst>
          </p:cNvPr>
          <p:cNvGrpSpPr/>
          <p:nvPr/>
        </p:nvGrpSpPr>
        <p:grpSpPr>
          <a:xfrm>
            <a:off x="1046699" y="1606706"/>
            <a:ext cx="3782058" cy="671024"/>
            <a:chOff x="680501" y="1465019"/>
            <a:chExt cx="2217619" cy="671024"/>
          </a:xfrm>
        </p:grpSpPr>
        <p:sp>
          <p:nvSpPr>
            <p:cNvPr id="48" name="TextBox 47">
              <a:extLst>
                <a:ext uri="{FF2B5EF4-FFF2-40B4-BE49-F238E27FC236}">
                  <a16:creationId xmlns:a16="http://schemas.microsoft.com/office/drawing/2014/main" id="{2410D962-B5EB-40AC-A7CA-16C535B93400}"/>
                </a:ext>
              </a:extLst>
            </p:cNvPr>
            <p:cNvSpPr txBox="1"/>
            <p:nvPr/>
          </p:nvSpPr>
          <p:spPr>
            <a:xfrm>
              <a:off x="722655" y="1465019"/>
              <a:ext cx="2175465" cy="369332"/>
            </a:xfrm>
            <a:prstGeom prst="rect">
              <a:avLst/>
            </a:prstGeom>
            <a:noFill/>
          </p:spPr>
          <p:txBody>
            <a:bodyPr wrap="square" rtlCol="0" anchor="ctr">
              <a:spAutoFit/>
            </a:bodyPr>
            <a:lstStyle/>
            <a:p>
              <a:pPr algn="ctr"/>
              <a:r>
                <a:rPr lang="fa-IR" altLang="ko-KR" b="1" dirty="0">
                  <a:solidFill>
                    <a:schemeClr val="tx1">
                      <a:lumMod val="75000"/>
                      <a:lumOff val="25000"/>
                    </a:schemeClr>
                  </a:solidFill>
                  <a:cs typeface="2  Titr" panose="00000700000000000000" pitchFamily="2" charset="-78"/>
                </a:rPr>
                <a:t>ایجاد تاثیر</a:t>
              </a:r>
              <a:endParaRPr lang="ko-KR" altLang="en-US" b="1" dirty="0">
                <a:solidFill>
                  <a:schemeClr val="tx1">
                    <a:lumMod val="75000"/>
                    <a:lumOff val="25000"/>
                  </a:schemeClr>
                </a:solidFill>
                <a:cs typeface="2  Titr" panose="00000700000000000000" pitchFamily="2" charset="-78"/>
              </a:endParaRPr>
            </a:p>
          </p:txBody>
        </p:sp>
        <p:sp>
          <p:nvSpPr>
            <p:cNvPr id="50" name="TextBox 49">
              <a:extLst>
                <a:ext uri="{FF2B5EF4-FFF2-40B4-BE49-F238E27FC236}">
                  <a16:creationId xmlns:a16="http://schemas.microsoft.com/office/drawing/2014/main" id="{DCCDF207-C0BE-492C-837D-0D29BA930E08}"/>
                </a:ext>
              </a:extLst>
            </p:cNvPr>
            <p:cNvSpPr txBox="1"/>
            <p:nvPr/>
          </p:nvSpPr>
          <p:spPr>
            <a:xfrm>
              <a:off x="680501" y="1797489"/>
              <a:ext cx="2175464" cy="338554"/>
            </a:xfrm>
            <a:prstGeom prst="rect">
              <a:avLst/>
            </a:prstGeom>
            <a:noFill/>
          </p:spPr>
          <p:txBody>
            <a:bodyPr wrap="square" rtlCol="0">
              <a:spAutoFit/>
            </a:bodyPr>
            <a:lstStyle/>
            <a:p>
              <a:r>
                <a:rPr lang="fa-IR" altLang="ko-KR" sz="1600" b="1" dirty="0">
                  <a:solidFill>
                    <a:schemeClr val="tx1">
                      <a:lumMod val="75000"/>
                      <a:lumOff val="25000"/>
                    </a:schemeClr>
                  </a:solidFill>
                  <a:cs typeface="B Nazanin" panose="00000400000000000000" pitchFamily="2" charset="-78"/>
                </a:rPr>
                <a:t>استفاده از نتایج برای تصمیم گیری و حل مسئله</a:t>
              </a:r>
              <a:endParaRPr lang="ko-KR" altLang="en-US" sz="16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382729606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rotWithShape="1">
          <a:blip r:embed="rId2"/>
          <a:srcRect l="31038" t="14957" r="10229" b="6677"/>
          <a:stretch/>
        </p:blipFill>
        <p:spPr>
          <a:xfrm>
            <a:off x="1343025" y="-19792"/>
            <a:ext cx="10163175" cy="6877792"/>
          </a:xfrm>
          <a:prstGeom prst="rect">
            <a:avLst/>
          </a:prstGeom>
          <a:ln>
            <a:solidFill>
              <a:schemeClr val="accent1"/>
            </a:solidFill>
          </a:ln>
        </p:spPr>
      </p:pic>
    </p:spTree>
    <p:extLst>
      <p:ext uri="{BB962C8B-B14F-4D97-AF65-F5344CB8AC3E}">
        <p14:creationId xmlns:p14="http://schemas.microsoft.com/office/powerpoint/2010/main" val="287491940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2"/>
          <a:stretch>
            <a:fillRect/>
          </a:stretch>
        </p:blipFill>
        <p:spPr>
          <a:xfrm>
            <a:off x="153811" y="133350"/>
            <a:ext cx="11838163" cy="6543675"/>
          </a:xfrm>
          <a:prstGeom prst="rect">
            <a:avLst/>
          </a:prstGeom>
        </p:spPr>
      </p:pic>
    </p:spTree>
    <p:extLst>
      <p:ext uri="{BB962C8B-B14F-4D97-AF65-F5344CB8AC3E}">
        <p14:creationId xmlns:p14="http://schemas.microsoft.com/office/powerpoint/2010/main" val="356177733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rotWithShape="1">
          <a:blip r:embed="rId2"/>
          <a:srcRect l="2287" t="13619" r="-172" b="22728"/>
          <a:stretch/>
        </p:blipFill>
        <p:spPr>
          <a:xfrm>
            <a:off x="0" y="-46125"/>
            <a:ext cx="12113203" cy="6827925"/>
          </a:xfrm>
          <a:prstGeom prst="rect">
            <a:avLst/>
          </a:prstGeom>
          <a:ln>
            <a:solidFill>
              <a:schemeClr val="accent1"/>
            </a:solidFill>
          </a:ln>
        </p:spPr>
      </p:pic>
    </p:spTree>
    <p:extLst>
      <p:ext uri="{BB962C8B-B14F-4D97-AF65-F5344CB8AC3E}">
        <p14:creationId xmlns:p14="http://schemas.microsoft.com/office/powerpoint/2010/main" val="4376806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rotWithShape="1">
          <a:blip r:embed="rId2"/>
          <a:srcRect l="8818" t="16765" r="5416" b="16165"/>
          <a:stretch/>
        </p:blipFill>
        <p:spPr>
          <a:xfrm>
            <a:off x="165830" y="365125"/>
            <a:ext cx="11911870" cy="6492875"/>
          </a:xfrm>
          <a:prstGeom prst="rect">
            <a:avLst/>
          </a:prstGeom>
          <a:ln>
            <a:solidFill>
              <a:schemeClr val="accent1"/>
            </a:solidFill>
          </a:ln>
        </p:spPr>
      </p:pic>
    </p:spTree>
    <p:extLst>
      <p:ext uri="{BB962C8B-B14F-4D97-AF65-F5344CB8AC3E}">
        <p14:creationId xmlns:p14="http://schemas.microsoft.com/office/powerpoint/2010/main" val="362670453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rotWithShape="1">
          <a:blip r:embed="rId2"/>
          <a:srcRect l="29631" t="14018" r="869" b="10607"/>
          <a:stretch/>
        </p:blipFill>
        <p:spPr>
          <a:xfrm>
            <a:off x="246185" y="140678"/>
            <a:ext cx="11544300" cy="6552480"/>
          </a:xfrm>
          <a:prstGeom prst="rect">
            <a:avLst/>
          </a:prstGeom>
          <a:ln>
            <a:solidFill>
              <a:schemeClr val="accent1"/>
            </a:solidFill>
          </a:ln>
        </p:spPr>
      </p:pic>
    </p:spTree>
    <p:extLst>
      <p:ext uri="{BB962C8B-B14F-4D97-AF65-F5344CB8AC3E}">
        <p14:creationId xmlns:p14="http://schemas.microsoft.com/office/powerpoint/2010/main" val="40983468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rotWithShape="1">
          <a:blip r:embed="rId2"/>
          <a:srcRect l="28329" t="15177" r="28822" b="33857"/>
          <a:stretch/>
        </p:blipFill>
        <p:spPr>
          <a:xfrm>
            <a:off x="734443" y="209551"/>
            <a:ext cx="10314558" cy="6219824"/>
          </a:xfrm>
          <a:prstGeom prst="rect">
            <a:avLst/>
          </a:prstGeom>
          <a:ln>
            <a:solidFill>
              <a:schemeClr val="accent1"/>
            </a:solidFill>
          </a:ln>
        </p:spPr>
      </p:pic>
    </p:spTree>
    <p:extLst>
      <p:ext uri="{BB962C8B-B14F-4D97-AF65-F5344CB8AC3E}">
        <p14:creationId xmlns:p14="http://schemas.microsoft.com/office/powerpoint/2010/main" val="39600117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765800" cy="6858000"/>
          </a:xfrm>
          <a:prstGeom prst="rect">
            <a:avLst/>
          </a:prstGeom>
        </p:spPr>
      </p:pic>
      <p:sp>
        <p:nvSpPr>
          <p:cNvPr id="4" name="TextBox 3">
            <a:extLst>
              <a:ext uri="{FF2B5EF4-FFF2-40B4-BE49-F238E27FC236}">
                <a16:creationId xmlns:a16="http://schemas.microsoft.com/office/drawing/2014/main" id="{98D6EE7A-674C-4FD1-9C5F-6CA1E5378D35}"/>
              </a:ext>
            </a:extLst>
          </p:cNvPr>
          <p:cNvSpPr txBox="1"/>
          <p:nvPr/>
        </p:nvSpPr>
        <p:spPr>
          <a:xfrm>
            <a:off x="6696054" y="2324993"/>
            <a:ext cx="4347495" cy="769441"/>
          </a:xfrm>
          <a:prstGeom prst="rect">
            <a:avLst/>
          </a:prstGeom>
          <a:noFill/>
        </p:spPr>
        <p:txBody>
          <a:bodyPr wrap="square" rtlCol="0" anchor="ctr">
            <a:spAutoFit/>
          </a:bodyPr>
          <a:lstStyle/>
          <a:p>
            <a:pPr algn="dist"/>
            <a:r>
              <a:rPr lang="fa-IR" altLang="ko-KR" sz="4400" b="1" dirty="0">
                <a:solidFill>
                  <a:schemeClr val="bg1"/>
                </a:solidFill>
                <a:cs typeface="2  Titr" panose="00000700000000000000" pitchFamily="2" charset="-78"/>
              </a:rPr>
              <a:t>سپاس از همراهیتان</a:t>
            </a:r>
            <a:endParaRPr lang="en-US" altLang="ko-KR" sz="4400" b="1" dirty="0">
              <a:solidFill>
                <a:schemeClr val="bg1"/>
              </a:solidFill>
              <a:cs typeface="2  Titr" panose="00000700000000000000" pitchFamily="2" charset="-78"/>
            </a:endParaRPr>
          </a:p>
        </p:txBody>
      </p:sp>
      <p:sp>
        <p:nvSpPr>
          <p:cNvPr id="5" name="TextBox 4">
            <a:extLst>
              <a:ext uri="{FF2B5EF4-FFF2-40B4-BE49-F238E27FC236}">
                <a16:creationId xmlns:a16="http://schemas.microsoft.com/office/drawing/2014/main" id="{2B3DF6C6-9CEF-41C9-A920-58666C066ACE}"/>
              </a:ext>
            </a:extLst>
          </p:cNvPr>
          <p:cNvSpPr txBox="1"/>
          <p:nvPr/>
        </p:nvSpPr>
        <p:spPr>
          <a:xfrm>
            <a:off x="7549129" y="4329899"/>
            <a:ext cx="2759880" cy="769441"/>
          </a:xfrm>
          <a:prstGeom prst="rect">
            <a:avLst/>
          </a:prstGeom>
          <a:noFill/>
        </p:spPr>
        <p:txBody>
          <a:bodyPr wrap="square" rtlCol="0" anchor="ctr">
            <a:spAutoFit/>
          </a:bodyPr>
          <a:lstStyle/>
          <a:p>
            <a:pPr algn="dist"/>
            <a:r>
              <a:rPr lang="fa-IR" altLang="ko-KR" sz="4400" b="1" dirty="0">
                <a:solidFill>
                  <a:schemeClr val="bg1"/>
                </a:solidFill>
                <a:cs typeface="2  Titr" panose="00000700000000000000" pitchFamily="2" charset="-78"/>
              </a:rPr>
              <a:t>خسته نباشید</a:t>
            </a:r>
            <a:endParaRPr lang="ko-KR" altLang="en-US" sz="4400" b="1" dirty="0">
              <a:solidFill>
                <a:schemeClr val="bg1"/>
              </a:solidFill>
              <a:cs typeface="2  Titr" panose="00000700000000000000" pitchFamily="2" charset="-78"/>
            </a:endParaRPr>
          </a:p>
        </p:txBody>
      </p:sp>
    </p:spTree>
    <p:extLst>
      <p:ext uri="{BB962C8B-B14F-4D97-AF65-F5344CB8AC3E}">
        <p14:creationId xmlns:p14="http://schemas.microsoft.com/office/powerpoint/2010/main" val="194117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283462" y="381156"/>
            <a:ext cx="11573197" cy="724247"/>
          </a:xfrm>
        </p:spPr>
        <p:txBody>
          <a:bodyPr/>
          <a:lstStyle/>
          <a:p>
            <a:r>
              <a:rPr lang="fa-IR" sz="2800" b="1" dirty="0">
                <a:solidFill>
                  <a:schemeClr val="tx2"/>
                </a:solidFill>
                <a:latin typeface="+mn-lt"/>
                <a:cs typeface="2  Titr" panose="00000700000000000000" pitchFamily="2" charset="-78"/>
              </a:rPr>
              <a:t>چرا زنجیره ارزش داده مهم است؟</a:t>
            </a:r>
            <a:endParaRPr lang="en-US" sz="2800" b="1" dirty="0">
              <a:solidFill>
                <a:schemeClr val="tx2"/>
              </a:solidFill>
              <a:latin typeface="+mn-lt"/>
              <a:cs typeface="2  Titr" panose="00000700000000000000" pitchFamily="2" charset="-78"/>
            </a:endParaRPr>
          </a:p>
        </p:txBody>
      </p:sp>
      <p:grpSp>
        <p:nvGrpSpPr>
          <p:cNvPr id="3" name="Group 2">
            <a:extLst>
              <a:ext uri="{FF2B5EF4-FFF2-40B4-BE49-F238E27FC236}">
                <a16:creationId xmlns:a16="http://schemas.microsoft.com/office/drawing/2014/main" id="{9531F27D-977F-4DC0-995D-EBB99F908856}"/>
              </a:ext>
            </a:extLst>
          </p:cNvPr>
          <p:cNvGrpSpPr/>
          <p:nvPr/>
        </p:nvGrpSpPr>
        <p:grpSpPr>
          <a:xfrm>
            <a:off x="32294" y="1473567"/>
            <a:ext cx="3450771" cy="2755230"/>
            <a:chOff x="2177069" y="2506721"/>
            <a:chExt cx="2552401" cy="2137656"/>
          </a:xfrm>
        </p:grpSpPr>
        <p:grpSp>
          <p:nvGrpSpPr>
            <p:cNvPr id="4" name="Group 3">
              <a:extLst>
                <a:ext uri="{FF2B5EF4-FFF2-40B4-BE49-F238E27FC236}">
                  <a16:creationId xmlns:a16="http://schemas.microsoft.com/office/drawing/2014/main" id="{E909557A-87E9-4F98-ABFB-0250FE3B7366}"/>
                </a:ext>
              </a:extLst>
            </p:cNvPr>
            <p:cNvGrpSpPr/>
            <p:nvPr/>
          </p:nvGrpSpPr>
          <p:grpSpPr>
            <a:xfrm>
              <a:off x="2715048" y="2506721"/>
              <a:ext cx="1476444" cy="1476444"/>
              <a:chOff x="2715048" y="2506721"/>
              <a:chExt cx="1476444" cy="1476444"/>
            </a:xfrm>
          </p:grpSpPr>
          <p:sp>
            <p:nvSpPr>
              <p:cNvPr id="6" name="Teardrop 14">
                <a:extLst>
                  <a:ext uri="{FF2B5EF4-FFF2-40B4-BE49-F238E27FC236}">
                    <a16:creationId xmlns:a16="http://schemas.microsoft.com/office/drawing/2014/main" id="{EB6F0441-7EDB-4EB7-BC21-1B1CE120CE9B}"/>
                  </a:ext>
                </a:extLst>
              </p:cNvPr>
              <p:cNvSpPr/>
              <p:nvPr/>
            </p:nvSpPr>
            <p:spPr>
              <a:xfrm rot="8100000">
                <a:off x="2715048" y="2506721"/>
                <a:ext cx="1476444" cy="1476444"/>
              </a:xfrm>
              <a:custGeom>
                <a:avLst/>
                <a:gdLst>
                  <a:gd name="connsiteX0" fmla="*/ 0 w 1237749"/>
                  <a:gd name="connsiteY0" fmla="*/ 618875 h 1237749"/>
                  <a:gd name="connsiteX1" fmla="*/ 618875 w 1237749"/>
                  <a:gd name="connsiteY1" fmla="*/ 0 h 1237749"/>
                  <a:gd name="connsiteX2" fmla="*/ 1476443 w 1237749"/>
                  <a:gd name="connsiteY2" fmla="*/ -238694 h 1237749"/>
                  <a:gd name="connsiteX3" fmla="*/ 1237749 w 1237749"/>
                  <a:gd name="connsiteY3" fmla="*/ 618875 h 1237749"/>
                  <a:gd name="connsiteX4" fmla="*/ 618874 w 1237749"/>
                  <a:gd name="connsiteY4" fmla="*/ 1237750 h 1237749"/>
                  <a:gd name="connsiteX5" fmla="*/ -1 w 1237749"/>
                  <a:gd name="connsiteY5" fmla="*/ 618875 h 1237749"/>
                  <a:gd name="connsiteX6" fmla="*/ 0 w 1237749"/>
                  <a:gd name="connsiteY6" fmla="*/ 618875 h 1237749"/>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444" h="1476444">
                    <a:moveTo>
                      <a:pt x="1" y="857569"/>
                    </a:moveTo>
                    <a:cubicBezTo>
                      <a:pt x="1" y="515774"/>
                      <a:pt x="224685" y="327981"/>
                      <a:pt x="618876" y="238694"/>
                    </a:cubicBezTo>
                    <a:cubicBezTo>
                      <a:pt x="900377" y="174932"/>
                      <a:pt x="1148421" y="116962"/>
                      <a:pt x="1476444" y="0"/>
                    </a:cubicBezTo>
                    <a:cubicBezTo>
                      <a:pt x="1359484" y="328024"/>
                      <a:pt x="1322086" y="543600"/>
                      <a:pt x="1237750" y="857569"/>
                    </a:cubicBezTo>
                    <a:cubicBezTo>
                      <a:pt x="1149083" y="1187663"/>
                      <a:pt x="960670" y="1476444"/>
                      <a:pt x="618875" y="1476444"/>
                    </a:cubicBezTo>
                    <a:cubicBezTo>
                      <a:pt x="277080" y="1476444"/>
                      <a:pt x="0" y="1199364"/>
                      <a:pt x="0" y="857569"/>
                    </a:cubicBezTo>
                    <a:lnTo>
                      <a:pt x="1" y="85756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D65A7BE7-9AC1-443C-B1D3-229CC7511104}"/>
                  </a:ext>
                </a:extLst>
              </p:cNvPr>
              <p:cNvSpPr/>
              <p:nvPr/>
            </p:nvSpPr>
            <p:spPr>
              <a:xfrm>
                <a:off x="2946374" y="2558747"/>
                <a:ext cx="1019339" cy="10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 name="Oval 4">
              <a:extLst>
                <a:ext uri="{FF2B5EF4-FFF2-40B4-BE49-F238E27FC236}">
                  <a16:creationId xmlns:a16="http://schemas.microsoft.com/office/drawing/2014/main" id="{F1955F1E-3914-4F1D-9B16-C6DAE4367675}"/>
                </a:ext>
              </a:extLst>
            </p:cNvPr>
            <p:cNvSpPr/>
            <p:nvPr/>
          </p:nvSpPr>
          <p:spPr>
            <a:xfrm flipV="1">
              <a:off x="2177069" y="4257232"/>
              <a:ext cx="2552401" cy="387145"/>
            </a:xfrm>
            <a:prstGeom prst="ellipse">
              <a:avLst/>
            </a:prstGeom>
            <a:solidFill>
              <a:schemeClr val="tx1">
                <a:lumMod val="75000"/>
                <a:lumOff val="25000"/>
                <a:alpha val="58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8" name="Group 7">
            <a:extLst>
              <a:ext uri="{FF2B5EF4-FFF2-40B4-BE49-F238E27FC236}">
                <a16:creationId xmlns:a16="http://schemas.microsoft.com/office/drawing/2014/main" id="{34531794-24A5-4389-B896-CA083C403123}"/>
              </a:ext>
            </a:extLst>
          </p:cNvPr>
          <p:cNvGrpSpPr/>
          <p:nvPr/>
        </p:nvGrpSpPr>
        <p:grpSpPr>
          <a:xfrm>
            <a:off x="2418788" y="1540292"/>
            <a:ext cx="3347404" cy="2569913"/>
            <a:chOff x="2177069" y="2506721"/>
            <a:chExt cx="2552401" cy="2137656"/>
          </a:xfrm>
        </p:grpSpPr>
        <p:grpSp>
          <p:nvGrpSpPr>
            <p:cNvPr id="9" name="Group 8">
              <a:extLst>
                <a:ext uri="{FF2B5EF4-FFF2-40B4-BE49-F238E27FC236}">
                  <a16:creationId xmlns:a16="http://schemas.microsoft.com/office/drawing/2014/main" id="{DE59FE33-A226-4626-B16F-5BEE60207BDC}"/>
                </a:ext>
              </a:extLst>
            </p:cNvPr>
            <p:cNvGrpSpPr/>
            <p:nvPr/>
          </p:nvGrpSpPr>
          <p:grpSpPr>
            <a:xfrm>
              <a:off x="2715048" y="2506721"/>
              <a:ext cx="1476444" cy="1476444"/>
              <a:chOff x="2715048" y="2506721"/>
              <a:chExt cx="1476444" cy="1476444"/>
            </a:xfrm>
          </p:grpSpPr>
          <p:sp>
            <p:nvSpPr>
              <p:cNvPr id="11" name="Teardrop 14">
                <a:extLst>
                  <a:ext uri="{FF2B5EF4-FFF2-40B4-BE49-F238E27FC236}">
                    <a16:creationId xmlns:a16="http://schemas.microsoft.com/office/drawing/2014/main" id="{3B3AF3F8-0441-41E8-B3E7-7E9B45C7B4C9}"/>
                  </a:ext>
                </a:extLst>
              </p:cNvPr>
              <p:cNvSpPr/>
              <p:nvPr/>
            </p:nvSpPr>
            <p:spPr>
              <a:xfrm rot="8100000">
                <a:off x="2715048" y="2506721"/>
                <a:ext cx="1476444" cy="1476444"/>
              </a:xfrm>
              <a:custGeom>
                <a:avLst/>
                <a:gdLst>
                  <a:gd name="connsiteX0" fmla="*/ 0 w 1237749"/>
                  <a:gd name="connsiteY0" fmla="*/ 618875 h 1237749"/>
                  <a:gd name="connsiteX1" fmla="*/ 618875 w 1237749"/>
                  <a:gd name="connsiteY1" fmla="*/ 0 h 1237749"/>
                  <a:gd name="connsiteX2" fmla="*/ 1476443 w 1237749"/>
                  <a:gd name="connsiteY2" fmla="*/ -238694 h 1237749"/>
                  <a:gd name="connsiteX3" fmla="*/ 1237749 w 1237749"/>
                  <a:gd name="connsiteY3" fmla="*/ 618875 h 1237749"/>
                  <a:gd name="connsiteX4" fmla="*/ 618874 w 1237749"/>
                  <a:gd name="connsiteY4" fmla="*/ 1237750 h 1237749"/>
                  <a:gd name="connsiteX5" fmla="*/ -1 w 1237749"/>
                  <a:gd name="connsiteY5" fmla="*/ 618875 h 1237749"/>
                  <a:gd name="connsiteX6" fmla="*/ 0 w 1237749"/>
                  <a:gd name="connsiteY6" fmla="*/ 618875 h 1237749"/>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444" h="1476444">
                    <a:moveTo>
                      <a:pt x="1" y="857569"/>
                    </a:moveTo>
                    <a:cubicBezTo>
                      <a:pt x="1" y="515774"/>
                      <a:pt x="224685" y="327981"/>
                      <a:pt x="618876" y="238694"/>
                    </a:cubicBezTo>
                    <a:cubicBezTo>
                      <a:pt x="900377" y="174932"/>
                      <a:pt x="1148421" y="116962"/>
                      <a:pt x="1476444" y="0"/>
                    </a:cubicBezTo>
                    <a:cubicBezTo>
                      <a:pt x="1359484" y="328024"/>
                      <a:pt x="1322086" y="543600"/>
                      <a:pt x="1237750" y="857569"/>
                    </a:cubicBezTo>
                    <a:cubicBezTo>
                      <a:pt x="1149083" y="1187663"/>
                      <a:pt x="960670" y="1476444"/>
                      <a:pt x="618875" y="1476444"/>
                    </a:cubicBezTo>
                    <a:cubicBezTo>
                      <a:pt x="277080" y="1476444"/>
                      <a:pt x="0" y="1199364"/>
                      <a:pt x="0" y="857569"/>
                    </a:cubicBezTo>
                    <a:lnTo>
                      <a:pt x="1" y="8575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D9D9F98A-8EB2-45FB-95CD-2349D573F01B}"/>
                  </a:ext>
                </a:extLst>
              </p:cNvPr>
              <p:cNvSpPr/>
              <p:nvPr/>
            </p:nvSpPr>
            <p:spPr>
              <a:xfrm>
                <a:off x="2946374" y="2558747"/>
                <a:ext cx="1019339" cy="10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Oval 9">
              <a:extLst>
                <a:ext uri="{FF2B5EF4-FFF2-40B4-BE49-F238E27FC236}">
                  <a16:creationId xmlns:a16="http://schemas.microsoft.com/office/drawing/2014/main" id="{BFC10FA9-7306-43BD-B044-065096F60F08}"/>
                </a:ext>
              </a:extLst>
            </p:cNvPr>
            <p:cNvSpPr/>
            <p:nvPr/>
          </p:nvSpPr>
          <p:spPr>
            <a:xfrm flipV="1">
              <a:off x="2177069" y="4257232"/>
              <a:ext cx="2552401" cy="387145"/>
            </a:xfrm>
            <a:prstGeom prst="ellipse">
              <a:avLst/>
            </a:prstGeom>
            <a:solidFill>
              <a:schemeClr val="tx1">
                <a:lumMod val="75000"/>
                <a:lumOff val="25000"/>
                <a:alpha val="58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3" name="Group 12">
            <a:extLst>
              <a:ext uri="{FF2B5EF4-FFF2-40B4-BE49-F238E27FC236}">
                <a16:creationId xmlns:a16="http://schemas.microsoft.com/office/drawing/2014/main" id="{FDDF7885-CB14-4665-A2C7-BF36D2AB1450}"/>
              </a:ext>
            </a:extLst>
          </p:cNvPr>
          <p:cNvGrpSpPr/>
          <p:nvPr/>
        </p:nvGrpSpPr>
        <p:grpSpPr>
          <a:xfrm>
            <a:off x="4671711" y="1658884"/>
            <a:ext cx="3056482" cy="2535002"/>
            <a:chOff x="2177069" y="2506721"/>
            <a:chExt cx="2552401" cy="2137656"/>
          </a:xfrm>
        </p:grpSpPr>
        <p:grpSp>
          <p:nvGrpSpPr>
            <p:cNvPr id="14" name="Group 13">
              <a:extLst>
                <a:ext uri="{FF2B5EF4-FFF2-40B4-BE49-F238E27FC236}">
                  <a16:creationId xmlns:a16="http://schemas.microsoft.com/office/drawing/2014/main" id="{2E7DB362-D042-4685-B3EB-72AFF3F0B8D9}"/>
                </a:ext>
              </a:extLst>
            </p:cNvPr>
            <p:cNvGrpSpPr/>
            <p:nvPr/>
          </p:nvGrpSpPr>
          <p:grpSpPr>
            <a:xfrm>
              <a:off x="2715048" y="2506721"/>
              <a:ext cx="1476444" cy="1476444"/>
              <a:chOff x="2715048" y="2506721"/>
              <a:chExt cx="1476444" cy="1476444"/>
            </a:xfrm>
          </p:grpSpPr>
          <p:sp>
            <p:nvSpPr>
              <p:cNvPr id="16" name="Teardrop 14">
                <a:extLst>
                  <a:ext uri="{FF2B5EF4-FFF2-40B4-BE49-F238E27FC236}">
                    <a16:creationId xmlns:a16="http://schemas.microsoft.com/office/drawing/2014/main" id="{13D14031-A21E-4DA2-A61C-7CC5B9F70DF3}"/>
                  </a:ext>
                </a:extLst>
              </p:cNvPr>
              <p:cNvSpPr/>
              <p:nvPr/>
            </p:nvSpPr>
            <p:spPr>
              <a:xfrm rot="8100000">
                <a:off x="2715048" y="2506721"/>
                <a:ext cx="1476444" cy="1476444"/>
              </a:xfrm>
              <a:custGeom>
                <a:avLst/>
                <a:gdLst>
                  <a:gd name="connsiteX0" fmla="*/ 0 w 1237749"/>
                  <a:gd name="connsiteY0" fmla="*/ 618875 h 1237749"/>
                  <a:gd name="connsiteX1" fmla="*/ 618875 w 1237749"/>
                  <a:gd name="connsiteY1" fmla="*/ 0 h 1237749"/>
                  <a:gd name="connsiteX2" fmla="*/ 1476443 w 1237749"/>
                  <a:gd name="connsiteY2" fmla="*/ -238694 h 1237749"/>
                  <a:gd name="connsiteX3" fmla="*/ 1237749 w 1237749"/>
                  <a:gd name="connsiteY3" fmla="*/ 618875 h 1237749"/>
                  <a:gd name="connsiteX4" fmla="*/ 618874 w 1237749"/>
                  <a:gd name="connsiteY4" fmla="*/ 1237750 h 1237749"/>
                  <a:gd name="connsiteX5" fmla="*/ -1 w 1237749"/>
                  <a:gd name="connsiteY5" fmla="*/ 618875 h 1237749"/>
                  <a:gd name="connsiteX6" fmla="*/ 0 w 1237749"/>
                  <a:gd name="connsiteY6" fmla="*/ 618875 h 1237749"/>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444" h="1476444">
                    <a:moveTo>
                      <a:pt x="1" y="857569"/>
                    </a:moveTo>
                    <a:cubicBezTo>
                      <a:pt x="1" y="515774"/>
                      <a:pt x="224685" y="327981"/>
                      <a:pt x="618876" y="238694"/>
                    </a:cubicBezTo>
                    <a:cubicBezTo>
                      <a:pt x="900377" y="174932"/>
                      <a:pt x="1148421" y="116962"/>
                      <a:pt x="1476444" y="0"/>
                    </a:cubicBezTo>
                    <a:cubicBezTo>
                      <a:pt x="1359484" y="328024"/>
                      <a:pt x="1322086" y="543600"/>
                      <a:pt x="1237750" y="857569"/>
                    </a:cubicBezTo>
                    <a:cubicBezTo>
                      <a:pt x="1149083" y="1187663"/>
                      <a:pt x="960670" y="1476444"/>
                      <a:pt x="618875" y="1476444"/>
                    </a:cubicBezTo>
                    <a:cubicBezTo>
                      <a:pt x="277080" y="1476444"/>
                      <a:pt x="0" y="1199364"/>
                      <a:pt x="0" y="857569"/>
                    </a:cubicBezTo>
                    <a:lnTo>
                      <a:pt x="1" y="8575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078741B2-B2D0-4732-959F-CC197D0FA56F}"/>
                  </a:ext>
                </a:extLst>
              </p:cNvPr>
              <p:cNvSpPr/>
              <p:nvPr/>
            </p:nvSpPr>
            <p:spPr>
              <a:xfrm>
                <a:off x="2946374" y="2558747"/>
                <a:ext cx="1019339" cy="10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Oval 14">
              <a:extLst>
                <a:ext uri="{FF2B5EF4-FFF2-40B4-BE49-F238E27FC236}">
                  <a16:creationId xmlns:a16="http://schemas.microsoft.com/office/drawing/2014/main" id="{95BE3617-4A61-4271-A842-B9C4B35AEC98}"/>
                </a:ext>
              </a:extLst>
            </p:cNvPr>
            <p:cNvSpPr/>
            <p:nvPr/>
          </p:nvSpPr>
          <p:spPr>
            <a:xfrm flipV="1">
              <a:off x="2177069" y="4257232"/>
              <a:ext cx="2552401" cy="387145"/>
            </a:xfrm>
            <a:prstGeom prst="ellipse">
              <a:avLst/>
            </a:prstGeom>
            <a:solidFill>
              <a:schemeClr val="tx1">
                <a:lumMod val="75000"/>
                <a:lumOff val="25000"/>
                <a:alpha val="58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8" name="Group 17">
            <a:extLst>
              <a:ext uri="{FF2B5EF4-FFF2-40B4-BE49-F238E27FC236}">
                <a16:creationId xmlns:a16="http://schemas.microsoft.com/office/drawing/2014/main" id="{65466195-0958-4EAC-8A1C-E7D3565CC601}"/>
              </a:ext>
            </a:extLst>
          </p:cNvPr>
          <p:cNvGrpSpPr/>
          <p:nvPr/>
        </p:nvGrpSpPr>
        <p:grpSpPr>
          <a:xfrm>
            <a:off x="7413224" y="1750832"/>
            <a:ext cx="4499397" cy="2602675"/>
            <a:chOff x="927811" y="2506721"/>
            <a:chExt cx="3801659" cy="2137656"/>
          </a:xfrm>
        </p:grpSpPr>
        <p:grpSp>
          <p:nvGrpSpPr>
            <p:cNvPr id="19" name="Group 18">
              <a:extLst>
                <a:ext uri="{FF2B5EF4-FFF2-40B4-BE49-F238E27FC236}">
                  <a16:creationId xmlns:a16="http://schemas.microsoft.com/office/drawing/2014/main" id="{36040BFA-3E22-408B-8CB6-F84F8AB14AD6}"/>
                </a:ext>
              </a:extLst>
            </p:cNvPr>
            <p:cNvGrpSpPr/>
            <p:nvPr/>
          </p:nvGrpSpPr>
          <p:grpSpPr>
            <a:xfrm>
              <a:off x="927811" y="2506721"/>
              <a:ext cx="1476444" cy="1476444"/>
              <a:chOff x="927811" y="2506721"/>
              <a:chExt cx="1476444" cy="1476444"/>
            </a:xfrm>
          </p:grpSpPr>
          <p:sp>
            <p:nvSpPr>
              <p:cNvPr id="21" name="Teardrop 14">
                <a:extLst>
                  <a:ext uri="{FF2B5EF4-FFF2-40B4-BE49-F238E27FC236}">
                    <a16:creationId xmlns:a16="http://schemas.microsoft.com/office/drawing/2014/main" id="{9E6CE711-89FA-4B62-A641-5AB8C7797045}"/>
                  </a:ext>
                </a:extLst>
              </p:cNvPr>
              <p:cNvSpPr/>
              <p:nvPr/>
            </p:nvSpPr>
            <p:spPr>
              <a:xfrm rot="8100000">
                <a:off x="927811" y="2506721"/>
                <a:ext cx="1476444" cy="1476444"/>
              </a:xfrm>
              <a:custGeom>
                <a:avLst/>
                <a:gdLst>
                  <a:gd name="connsiteX0" fmla="*/ 0 w 1237749"/>
                  <a:gd name="connsiteY0" fmla="*/ 618875 h 1237749"/>
                  <a:gd name="connsiteX1" fmla="*/ 618875 w 1237749"/>
                  <a:gd name="connsiteY1" fmla="*/ 0 h 1237749"/>
                  <a:gd name="connsiteX2" fmla="*/ 1476443 w 1237749"/>
                  <a:gd name="connsiteY2" fmla="*/ -238694 h 1237749"/>
                  <a:gd name="connsiteX3" fmla="*/ 1237749 w 1237749"/>
                  <a:gd name="connsiteY3" fmla="*/ 618875 h 1237749"/>
                  <a:gd name="connsiteX4" fmla="*/ 618874 w 1237749"/>
                  <a:gd name="connsiteY4" fmla="*/ 1237750 h 1237749"/>
                  <a:gd name="connsiteX5" fmla="*/ -1 w 1237749"/>
                  <a:gd name="connsiteY5" fmla="*/ 618875 h 1237749"/>
                  <a:gd name="connsiteX6" fmla="*/ 0 w 1237749"/>
                  <a:gd name="connsiteY6" fmla="*/ 618875 h 1237749"/>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444" h="1476444">
                    <a:moveTo>
                      <a:pt x="1" y="857569"/>
                    </a:moveTo>
                    <a:cubicBezTo>
                      <a:pt x="1" y="515774"/>
                      <a:pt x="224685" y="327981"/>
                      <a:pt x="618876" y="238694"/>
                    </a:cubicBezTo>
                    <a:cubicBezTo>
                      <a:pt x="900377" y="174932"/>
                      <a:pt x="1148421" y="116962"/>
                      <a:pt x="1476444" y="0"/>
                    </a:cubicBezTo>
                    <a:cubicBezTo>
                      <a:pt x="1359484" y="328024"/>
                      <a:pt x="1322086" y="543600"/>
                      <a:pt x="1237750" y="857569"/>
                    </a:cubicBezTo>
                    <a:cubicBezTo>
                      <a:pt x="1149083" y="1187663"/>
                      <a:pt x="960670" y="1476444"/>
                      <a:pt x="618875" y="1476444"/>
                    </a:cubicBezTo>
                    <a:cubicBezTo>
                      <a:pt x="277080" y="1476444"/>
                      <a:pt x="0" y="1199364"/>
                      <a:pt x="0" y="857569"/>
                    </a:cubicBezTo>
                    <a:lnTo>
                      <a:pt x="1" y="85756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DEFD7F9E-22FB-4C9A-9712-99CCF8106D2F}"/>
                  </a:ext>
                </a:extLst>
              </p:cNvPr>
              <p:cNvSpPr/>
              <p:nvPr/>
            </p:nvSpPr>
            <p:spPr>
              <a:xfrm>
                <a:off x="1159137" y="2558747"/>
                <a:ext cx="1019339" cy="10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Oval 19">
              <a:extLst>
                <a:ext uri="{FF2B5EF4-FFF2-40B4-BE49-F238E27FC236}">
                  <a16:creationId xmlns:a16="http://schemas.microsoft.com/office/drawing/2014/main" id="{D3312B37-0E56-4F3E-B7C2-A6972DBB2BC0}"/>
                </a:ext>
              </a:extLst>
            </p:cNvPr>
            <p:cNvSpPr/>
            <p:nvPr/>
          </p:nvSpPr>
          <p:spPr>
            <a:xfrm flipV="1">
              <a:off x="2177069" y="4257232"/>
              <a:ext cx="2552401" cy="387145"/>
            </a:xfrm>
            <a:prstGeom prst="ellipse">
              <a:avLst/>
            </a:prstGeom>
            <a:solidFill>
              <a:schemeClr val="tx1">
                <a:lumMod val="75000"/>
                <a:lumOff val="25000"/>
                <a:alpha val="58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7" name="Group 26">
            <a:extLst>
              <a:ext uri="{FF2B5EF4-FFF2-40B4-BE49-F238E27FC236}">
                <a16:creationId xmlns:a16="http://schemas.microsoft.com/office/drawing/2014/main" id="{595D9D38-C213-49A8-B5BF-FBB6DDD4B339}"/>
              </a:ext>
            </a:extLst>
          </p:cNvPr>
          <p:cNvGrpSpPr/>
          <p:nvPr/>
        </p:nvGrpSpPr>
        <p:grpSpPr>
          <a:xfrm>
            <a:off x="763569" y="4003913"/>
            <a:ext cx="1871182" cy="634646"/>
            <a:chOff x="862535" y="3510926"/>
            <a:chExt cx="1563024" cy="634646"/>
          </a:xfrm>
        </p:grpSpPr>
        <p:sp>
          <p:nvSpPr>
            <p:cNvPr id="28" name="TextBox 27">
              <a:extLst>
                <a:ext uri="{FF2B5EF4-FFF2-40B4-BE49-F238E27FC236}">
                  <a16:creationId xmlns:a16="http://schemas.microsoft.com/office/drawing/2014/main" id="{DF7E03F3-F218-4EAE-A4A8-676A9DE25FC1}"/>
                </a:ext>
              </a:extLst>
            </p:cNvPr>
            <p:cNvSpPr txBox="1"/>
            <p:nvPr/>
          </p:nvSpPr>
          <p:spPr>
            <a:xfrm>
              <a:off x="862535" y="3510926"/>
              <a:ext cx="1563024" cy="338554"/>
            </a:xfrm>
            <a:prstGeom prst="rect">
              <a:avLst/>
            </a:prstGeom>
            <a:noFill/>
          </p:spPr>
          <p:txBody>
            <a:bodyPr wrap="square" rtlCol="0" anchor="ctr">
              <a:spAutoFit/>
            </a:bodyPr>
            <a:lstStyle/>
            <a:p>
              <a:pPr algn="ctr"/>
              <a:r>
                <a:rPr lang="fa-IR" altLang="ko-KR" sz="1600" b="1" dirty="0">
                  <a:solidFill>
                    <a:schemeClr val="tx1">
                      <a:lumMod val="85000"/>
                      <a:lumOff val="15000"/>
                    </a:schemeClr>
                  </a:solidFill>
                  <a:cs typeface="2  Titr" panose="00000700000000000000" pitchFamily="2" charset="-78"/>
                </a:rPr>
                <a:t>بهبود تصمیم گیری</a:t>
              </a:r>
              <a:endParaRPr lang="ko-KR" altLang="en-US" sz="1600" b="1" dirty="0">
                <a:solidFill>
                  <a:schemeClr val="tx1">
                    <a:lumMod val="85000"/>
                    <a:lumOff val="15000"/>
                  </a:schemeClr>
                </a:solidFill>
                <a:cs typeface="2  Titr" panose="00000700000000000000" pitchFamily="2" charset="-78"/>
              </a:endParaRPr>
            </a:p>
          </p:txBody>
        </p:sp>
        <p:sp>
          <p:nvSpPr>
            <p:cNvPr id="29" name="TextBox 28">
              <a:extLst>
                <a:ext uri="{FF2B5EF4-FFF2-40B4-BE49-F238E27FC236}">
                  <a16:creationId xmlns:a16="http://schemas.microsoft.com/office/drawing/2014/main" id="{48481C66-83FC-4172-8670-67143192CF67}"/>
                </a:ext>
              </a:extLst>
            </p:cNvPr>
            <p:cNvSpPr txBox="1"/>
            <p:nvPr/>
          </p:nvSpPr>
          <p:spPr>
            <a:xfrm>
              <a:off x="862535" y="3837795"/>
              <a:ext cx="1563024" cy="307777"/>
            </a:xfrm>
            <a:prstGeom prst="rect">
              <a:avLst/>
            </a:prstGeom>
            <a:noFill/>
          </p:spPr>
          <p:txBody>
            <a:bodyPr wrap="square" rtlCol="0">
              <a:spAutoFit/>
            </a:bodyPr>
            <a:lstStyle/>
            <a:p>
              <a:pPr algn="ctr"/>
              <a:r>
                <a:rPr lang="fa-IR" altLang="ko-KR" sz="1400" b="1" dirty="0">
                  <a:solidFill>
                    <a:schemeClr val="tx1">
                      <a:lumMod val="85000"/>
                      <a:lumOff val="15000"/>
                    </a:schemeClr>
                  </a:solidFill>
                  <a:cs typeface="B Nazanin" panose="00000400000000000000" pitchFamily="2" charset="-78"/>
                </a:rPr>
                <a:t>با تحلیل دقیق تر داده ها</a:t>
              </a:r>
              <a:endParaRPr lang="ko-KR" altLang="en-US" sz="1400" b="1" dirty="0">
                <a:solidFill>
                  <a:schemeClr val="tx1">
                    <a:lumMod val="85000"/>
                    <a:lumOff val="15000"/>
                  </a:schemeClr>
                </a:solidFill>
                <a:cs typeface="B Nazanin" panose="00000400000000000000" pitchFamily="2" charset="-78"/>
              </a:endParaRPr>
            </a:p>
          </p:txBody>
        </p:sp>
      </p:grpSp>
      <p:grpSp>
        <p:nvGrpSpPr>
          <p:cNvPr id="30" name="Group 29">
            <a:extLst>
              <a:ext uri="{FF2B5EF4-FFF2-40B4-BE49-F238E27FC236}">
                <a16:creationId xmlns:a16="http://schemas.microsoft.com/office/drawing/2014/main" id="{45EB338B-EC77-4E68-B0C8-F0894E0395F5}"/>
              </a:ext>
            </a:extLst>
          </p:cNvPr>
          <p:cNvGrpSpPr/>
          <p:nvPr/>
        </p:nvGrpSpPr>
        <p:grpSpPr>
          <a:xfrm>
            <a:off x="2897648" y="4049080"/>
            <a:ext cx="2015247" cy="850089"/>
            <a:chOff x="862535" y="3510926"/>
            <a:chExt cx="1563024" cy="850089"/>
          </a:xfrm>
        </p:grpSpPr>
        <p:sp>
          <p:nvSpPr>
            <p:cNvPr id="31" name="TextBox 30">
              <a:extLst>
                <a:ext uri="{FF2B5EF4-FFF2-40B4-BE49-F238E27FC236}">
                  <a16:creationId xmlns:a16="http://schemas.microsoft.com/office/drawing/2014/main" id="{D278BCBE-8F08-4468-9670-CC78CE7A8802}"/>
                </a:ext>
              </a:extLst>
            </p:cNvPr>
            <p:cNvSpPr txBox="1"/>
            <p:nvPr/>
          </p:nvSpPr>
          <p:spPr>
            <a:xfrm>
              <a:off x="862535" y="3510926"/>
              <a:ext cx="1563024" cy="338554"/>
            </a:xfrm>
            <a:prstGeom prst="rect">
              <a:avLst/>
            </a:prstGeom>
            <a:noFill/>
          </p:spPr>
          <p:txBody>
            <a:bodyPr wrap="square" rtlCol="0" anchor="ctr">
              <a:spAutoFit/>
            </a:bodyPr>
            <a:lstStyle/>
            <a:p>
              <a:pPr algn="ctr"/>
              <a:r>
                <a:rPr lang="fa-IR" altLang="ko-KR" sz="1600" b="1" dirty="0">
                  <a:solidFill>
                    <a:schemeClr val="tx1">
                      <a:lumMod val="85000"/>
                      <a:lumOff val="15000"/>
                    </a:schemeClr>
                  </a:solidFill>
                  <a:cs typeface="2  Titr" panose="00000700000000000000" pitchFamily="2" charset="-78"/>
                </a:rPr>
                <a:t>کاهش هزینه ها</a:t>
              </a:r>
              <a:endParaRPr lang="ko-KR" altLang="en-US" sz="1600" b="1" dirty="0">
                <a:solidFill>
                  <a:schemeClr val="tx1">
                    <a:lumMod val="85000"/>
                    <a:lumOff val="15000"/>
                  </a:schemeClr>
                </a:solidFill>
                <a:cs typeface="2  Titr" panose="00000700000000000000" pitchFamily="2" charset="-78"/>
              </a:endParaRPr>
            </a:p>
          </p:txBody>
        </p:sp>
        <p:sp>
          <p:nvSpPr>
            <p:cNvPr id="32" name="TextBox 31">
              <a:extLst>
                <a:ext uri="{FF2B5EF4-FFF2-40B4-BE49-F238E27FC236}">
                  <a16:creationId xmlns:a16="http://schemas.microsoft.com/office/drawing/2014/main" id="{989056AB-D50F-4806-8188-30757326E51E}"/>
                </a:ext>
              </a:extLst>
            </p:cNvPr>
            <p:cNvSpPr txBox="1"/>
            <p:nvPr/>
          </p:nvSpPr>
          <p:spPr>
            <a:xfrm>
              <a:off x="862535" y="3837795"/>
              <a:ext cx="1563024" cy="523220"/>
            </a:xfrm>
            <a:prstGeom prst="rect">
              <a:avLst/>
            </a:prstGeom>
            <a:noFill/>
          </p:spPr>
          <p:txBody>
            <a:bodyPr wrap="square" rtlCol="0">
              <a:spAutoFit/>
            </a:bodyPr>
            <a:lstStyle/>
            <a:p>
              <a:pPr algn="ctr"/>
              <a:r>
                <a:rPr lang="fa-IR" altLang="ko-KR" sz="1400" b="1" dirty="0">
                  <a:solidFill>
                    <a:schemeClr val="tx1">
                      <a:lumMod val="85000"/>
                      <a:lumOff val="15000"/>
                    </a:schemeClr>
                  </a:solidFill>
                  <a:cs typeface="B Nazanin" panose="00000400000000000000" pitchFamily="2" charset="-78"/>
                </a:rPr>
                <a:t>از طریق شناسایی نقاط ضعف</a:t>
              </a:r>
              <a:r>
                <a:rPr lang="en-US" altLang="ko-KR" sz="1400" b="1" dirty="0">
                  <a:solidFill>
                    <a:schemeClr val="tx1">
                      <a:lumMod val="85000"/>
                      <a:lumOff val="15000"/>
                    </a:schemeClr>
                  </a:solidFill>
                  <a:cs typeface="B Nazanin" panose="00000400000000000000" pitchFamily="2" charset="-78"/>
                </a:rPr>
                <a:t>         </a:t>
              </a:r>
              <a:endParaRPr lang="ko-KR" altLang="en-US" sz="1400" b="1" dirty="0">
                <a:solidFill>
                  <a:schemeClr val="tx1">
                    <a:lumMod val="85000"/>
                    <a:lumOff val="15000"/>
                  </a:schemeClr>
                </a:solidFill>
                <a:cs typeface="B Nazanin" panose="00000400000000000000" pitchFamily="2" charset="-78"/>
              </a:endParaRPr>
            </a:p>
          </p:txBody>
        </p:sp>
      </p:grpSp>
      <p:grpSp>
        <p:nvGrpSpPr>
          <p:cNvPr id="33" name="Group 32">
            <a:extLst>
              <a:ext uri="{FF2B5EF4-FFF2-40B4-BE49-F238E27FC236}">
                <a16:creationId xmlns:a16="http://schemas.microsoft.com/office/drawing/2014/main" id="{39722789-6D2B-4CEA-900E-A2FAA56F997A}"/>
              </a:ext>
            </a:extLst>
          </p:cNvPr>
          <p:cNvGrpSpPr/>
          <p:nvPr/>
        </p:nvGrpSpPr>
        <p:grpSpPr>
          <a:xfrm>
            <a:off x="5253506" y="4102088"/>
            <a:ext cx="1871182" cy="634646"/>
            <a:chOff x="862535" y="3510926"/>
            <a:chExt cx="1563024" cy="634646"/>
          </a:xfrm>
        </p:grpSpPr>
        <p:sp>
          <p:nvSpPr>
            <p:cNvPr id="34" name="TextBox 33">
              <a:extLst>
                <a:ext uri="{FF2B5EF4-FFF2-40B4-BE49-F238E27FC236}">
                  <a16:creationId xmlns:a16="http://schemas.microsoft.com/office/drawing/2014/main" id="{64119732-52F3-4981-AC59-EBD87F65EE97}"/>
                </a:ext>
              </a:extLst>
            </p:cNvPr>
            <p:cNvSpPr txBox="1"/>
            <p:nvPr/>
          </p:nvSpPr>
          <p:spPr>
            <a:xfrm>
              <a:off x="862535" y="3510926"/>
              <a:ext cx="1563024" cy="338554"/>
            </a:xfrm>
            <a:prstGeom prst="rect">
              <a:avLst/>
            </a:prstGeom>
            <a:noFill/>
          </p:spPr>
          <p:txBody>
            <a:bodyPr wrap="square" rtlCol="0" anchor="ctr">
              <a:spAutoFit/>
            </a:bodyPr>
            <a:lstStyle/>
            <a:p>
              <a:pPr algn="ctr"/>
              <a:r>
                <a:rPr lang="fa-IR" altLang="ko-KR" sz="1600" b="1" dirty="0">
                  <a:solidFill>
                    <a:schemeClr val="tx1">
                      <a:lumMod val="85000"/>
                      <a:lumOff val="15000"/>
                    </a:schemeClr>
                  </a:solidFill>
                  <a:cs typeface="2  Titr" panose="00000700000000000000" pitchFamily="2" charset="-78"/>
                </a:rPr>
                <a:t>خلق خدمات جدید</a:t>
              </a:r>
              <a:endParaRPr lang="ko-KR" altLang="en-US" sz="1600" b="1" dirty="0">
                <a:solidFill>
                  <a:schemeClr val="tx1">
                    <a:lumMod val="85000"/>
                    <a:lumOff val="15000"/>
                  </a:schemeClr>
                </a:solidFill>
                <a:cs typeface="2  Titr" panose="00000700000000000000" pitchFamily="2" charset="-78"/>
              </a:endParaRPr>
            </a:p>
          </p:txBody>
        </p:sp>
        <p:sp>
          <p:nvSpPr>
            <p:cNvPr id="35" name="TextBox 34">
              <a:extLst>
                <a:ext uri="{FF2B5EF4-FFF2-40B4-BE49-F238E27FC236}">
                  <a16:creationId xmlns:a16="http://schemas.microsoft.com/office/drawing/2014/main" id="{470C60A8-39CC-40D2-BFA2-7865E54B637F}"/>
                </a:ext>
              </a:extLst>
            </p:cNvPr>
            <p:cNvSpPr txBox="1"/>
            <p:nvPr/>
          </p:nvSpPr>
          <p:spPr>
            <a:xfrm>
              <a:off x="862535" y="3837795"/>
              <a:ext cx="1563024" cy="307777"/>
            </a:xfrm>
            <a:prstGeom prst="rect">
              <a:avLst/>
            </a:prstGeom>
            <a:noFill/>
          </p:spPr>
          <p:txBody>
            <a:bodyPr wrap="square" rtlCol="0">
              <a:spAutoFit/>
            </a:bodyPr>
            <a:lstStyle/>
            <a:p>
              <a:pPr algn="ctr"/>
              <a:r>
                <a:rPr lang="fa-IR" altLang="ko-KR" sz="1400" b="1" dirty="0">
                  <a:solidFill>
                    <a:schemeClr val="tx1">
                      <a:lumMod val="85000"/>
                      <a:lumOff val="15000"/>
                    </a:schemeClr>
                  </a:solidFill>
                  <a:cs typeface="B Nazanin" panose="00000400000000000000" pitchFamily="2" charset="-78"/>
                </a:rPr>
                <a:t>با ترکیب داده های مختلف</a:t>
              </a:r>
              <a:endParaRPr lang="ko-KR" altLang="en-US" sz="1400" b="1" dirty="0">
                <a:solidFill>
                  <a:schemeClr val="tx1">
                    <a:lumMod val="85000"/>
                    <a:lumOff val="15000"/>
                  </a:schemeClr>
                </a:solidFill>
                <a:cs typeface="B Nazanin" panose="00000400000000000000" pitchFamily="2" charset="-78"/>
              </a:endParaRPr>
            </a:p>
          </p:txBody>
        </p:sp>
      </p:grpSp>
      <p:grpSp>
        <p:nvGrpSpPr>
          <p:cNvPr id="36" name="Group 35">
            <a:extLst>
              <a:ext uri="{FF2B5EF4-FFF2-40B4-BE49-F238E27FC236}">
                <a16:creationId xmlns:a16="http://schemas.microsoft.com/office/drawing/2014/main" id="{4A75BE41-4AB4-492B-A99B-DDDCEB65ADE4}"/>
              </a:ext>
            </a:extLst>
          </p:cNvPr>
          <p:cNvGrpSpPr/>
          <p:nvPr/>
        </p:nvGrpSpPr>
        <p:grpSpPr>
          <a:xfrm>
            <a:off x="7302768" y="4003913"/>
            <a:ext cx="1871182" cy="634646"/>
            <a:chOff x="862535" y="3510926"/>
            <a:chExt cx="1563024" cy="634646"/>
          </a:xfrm>
        </p:grpSpPr>
        <p:sp>
          <p:nvSpPr>
            <p:cNvPr id="37" name="TextBox 36">
              <a:extLst>
                <a:ext uri="{FF2B5EF4-FFF2-40B4-BE49-F238E27FC236}">
                  <a16:creationId xmlns:a16="http://schemas.microsoft.com/office/drawing/2014/main" id="{1D2D4CE1-AFCD-48C9-A2B0-A56931A24F57}"/>
                </a:ext>
              </a:extLst>
            </p:cNvPr>
            <p:cNvSpPr txBox="1"/>
            <p:nvPr/>
          </p:nvSpPr>
          <p:spPr>
            <a:xfrm>
              <a:off x="862535" y="3510926"/>
              <a:ext cx="1563024" cy="338554"/>
            </a:xfrm>
            <a:prstGeom prst="rect">
              <a:avLst/>
            </a:prstGeom>
            <a:noFill/>
          </p:spPr>
          <p:txBody>
            <a:bodyPr wrap="square" rtlCol="0" anchor="ctr">
              <a:spAutoFit/>
            </a:bodyPr>
            <a:lstStyle/>
            <a:p>
              <a:pPr algn="ctr"/>
              <a:r>
                <a:rPr lang="fa-IR" altLang="ko-KR" sz="1600" b="1" dirty="0">
                  <a:solidFill>
                    <a:schemeClr val="tx1">
                      <a:lumMod val="85000"/>
                      <a:lumOff val="15000"/>
                    </a:schemeClr>
                  </a:solidFill>
                  <a:cs typeface="2  Titr" panose="00000700000000000000" pitchFamily="2" charset="-78"/>
                </a:rPr>
                <a:t>افزایش رضایت مشتری</a:t>
              </a:r>
              <a:endParaRPr lang="ko-KR" altLang="en-US" sz="1600" b="1" dirty="0">
                <a:solidFill>
                  <a:schemeClr val="tx1">
                    <a:lumMod val="85000"/>
                    <a:lumOff val="15000"/>
                  </a:schemeClr>
                </a:solidFill>
                <a:cs typeface="2  Titr" panose="00000700000000000000" pitchFamily="2" charset="-78"/>
              </a:endParaRPr>
            </a:p>
          </p:txBody>
        </p:sp>
        <p:sp>
          <p:nvSpPr>
            <p:cNvPr id="38" name="TextBox 37">
              <a:extLst>
                <a:ext uri="{FF2B5EF4-FFF2-40B4-BE49-F238E27FC236}">
                  <a16:creationId xmlns:a16="http://schemas.microsoft.com/office/drawing/2014/main" id="{054331DB-E3F9-4288-A15B-D179C04FCEB3}"/>
                </a:ext>
              </a:extLst>
            </p:cNvPr>
            <p:cNvSpPr txBox="1"/>
            <p:nvPr/>
          </p:nvSpPr>
          <p:spPr>
            <a:xfrm>
              <a:off x="862535" y="3837795"/>
              <a:ext cx="1563024" cy="307777"/>
            </a:xfrm>
            <a:prstGeom prst="rect">
              <a:avLst/>
            </a:prstGeom>
            <a:noFill/>
          </p:spPr>
          <p:txBody>
            <a:bodyPr wrap="square" rtlCol="0">
              <a:spAutoFit/>
            </a:bodyPr>
            <a:lstStyle/>
            <a:p>
              <a:pPr algn="ctr"/>
              <a:r>
                <a:rPr lang="fa-IR" altLang="ko-KR" sz="1400" b="1" dirty="0">
                  <a:solidFill>
                    <a:schemeClr val="tx1">
                      <a:lumMod val="85000"/>
                      <a:lumOff val="15000"/>
                    </a:schemeClr>
                  </a:solidFill>
                  <a:cs typeface="B Nazanin" panose="00000400000000000000" pitchFamily="2" charset="-78"/>
                </a:rPr>
                <a:t>با شخصی سازی خدمات</a:t>
              </a:r>
              <a:endParaRPr lang="ko-KR" altLang="en-US" sz="1400" b="1" dirty="0">
                <a:solidFill>
                  <a:schemeClr val="tx1">
                    <a:lumMod val="85000"/>
                    <a:lumOff val="15000"/>
                  </a:schemeClr>
                </a:solidFill>
                <a:cs typeface="B Nazanin" panose="00000400000000000000" pitchFamily="2" charset="-78"/>
              </a:endParaRPr>
            </a:p>
          </p:txBody>
        </p:sp>
      </p:grpSp>
      <p:grpSp>
        <p:nvGrpSpPr>
          <p:cNvPr id="39" name="Group 38">
            <a:extLst>
              <a:ext uri="{FF2B5EF4-FFF2-40B4-BE49-F238E27FC236}">
                <a16:creationId xmlns:a16="http://schemas.microsoft.com/office/drawing/2014/main" id="{4A75BE41-4AB4-492B-A99B-DDDCEB65ADE4}"/>
              </a:ext>
            </a:extLst>
          </p:cNvPr>
          <p:cNvGrpSpPr/>
          <p:nvPr/>
        </p:nvGrpSpPr>
        <p:grpSpPr>
          <a:xfrm>
            <a:off x="9803292" y="3853240"/>
            <a:ext cx="2053367" cy="757757"/>
            <a:chOff x="862535" y="3387815"/>
            <a:chExt cx="1563024" cy="757757"/>
          </a:xfrm>
        </p:grpSpPr>
        <p:sp>
          <p:nvSpPr>
            <p:cNvPr id="40" name="TextBox 39">
              <a:extLst>
                <a:ext uri="{FF2B5EF4-FFF2-40B4-BE49-F238E27FC236}">
                  <a16:creationId xmlns:a16="http://schemas.microsoft.com/office/drawing/2014/main" id="{1D2D4CE1-AFCD-48C9-A2B0-A56931A24F57}"/>
                </a:ext>
              </a:extLst>
            </p:cNvPr>
            <p:cNvSpPr txBox="1"/>
            <p:nvPr/>
          </p:nvSpPr>
          <p:spPr>
            <a:xfrm>
              <a:off x="862535" y="3387815"/>
              <a:ext cx="1563024" cy="584775"/>
            </a:xfrm>
            <a:prstGeom prst="rect">
              <a:avLst/>
            </a:prstGeom>
            <a:noFill/>
          </p:spPr>
          <p:txBody>
            <a:bodyPr wrap="square" rtlCol="0" anchor="ctr">
              <a:spAutoFit/>
            </a:bodyPr>
            <a:lstStyle/>
            <a:p>
              <a:pPr algn="ctr"/>
              <a:r>
                <a:rPr lang="fa-IR" altLang="ko-KR" sz="1600" b="1" dirty="0">
                  <a:solidFill>
                    <a:schemeClr val="tx1">
                      <a:lumMod val="85000"/>
                      <a:lumOff val="15000"/>
                    </a:schemeClr>
                  </a:solidFill>
                  <a:cs typeface="2  Titr" panose="00000700000000000000" pitchFamily="2" charset="-78"/>
                </a:rPr>
                <a:t>سرعت بخشیدن به نوآوری</a:t>
              </a:r>
              <a:endParaRPr lang="ko-KR" altLang="en-US" sz="1600" b="1" dirty="0">
                <a:solidFill>
                  <a:schemeClr val="tx1">
                    <a:lumMod val="85000"/>
                    <a:lumOff val="15000"/>
                  </a:schemeClr>
                </a:solidFill>
                <a:cs typeface="2  Titr" panose="00000700000000000000" pitchFamily="2" charset="-78"/>
              </a:endParaRPr>
            </a:p>
          </p:txBody>
        </p:sp>
        <p:sp>
          <p:nvSpPr>
            <p:cNvPr id="41" name="TextBox 40">
              <a:extLst>
                <a:ext uri="{FF2B5EF4-FFF2-40B4-BE49-F238E27FC236}">
                  <a16:creationId xmlns:a16="http://schemas.microsoft.com/office/drawing/2014/main" id="{054331DB-E3F9-4288-A15B-D179C04FCEB3}"/>
                </a:ext>
              </a:extLst>
            </p:cNvPr>
            <p:cNvSpPr txBox="1"/>
            <p:nvPr/>
          </p:nvSpPr>
          <p:spPr>
            <a:xfrm>
              <a:off x="862535" y="3837795"/>
              <a:ext cx="1563024" cy="307777"/>
            </a:xfrm>
            <a:prstGeom prst="rect">
              <a:avLst/>
            </a:prstGeom>
            <a:noFill/>
          </p:spPr>
          <p:txBody>
            <a:bodyPr wrap="square" rtlCol="0">
              <a:spAutoFit/>
            </a:bodyPr>
            <a:lstStyle/>
            <a:p>
              <a:pPr algn="ctr"/>
              <a:r>
                <a:rPr lang="fa-IR" altLang="ko-KR" sz="1400" b="1" dirty="0">
                  <a:solidFill>
                    <a:schemeClr val="tx1">
                      <a:lumMod val="85000"/>
                      <a:lumOff val="15000"/>
                    </a:schemeClr>
                  </a:solidFill>
                  <a:cs typeface="B Nazanin" panose="00000400000000000000" pitchFamily="2" charset="-78"/>
                </a:rPr>
                <a:t>با شبیه سازی و پیش بینی</a:t>
              </a:r>
              <a:endParaRPr lang="ko-KR" altLang="en-US" sz="1400" b="1" dirty="0">
                <a:solidFill>
                  <a:schemeClr val="tx1">
                    <a:lumMod val="85000"/>
                    <a:lumOff val="15000"/>
                  </a:schemeClr>
                </a:solidFill>
                <a:cs typeface="B Nazanin" panose="00000400000000000000" pitchFamily="2" charset="-78"/>
              </a:endParaRPr>
            </a:p>
          </p:txBody>
        </p:sp>
      </p:grpSp>
      <p:grpSp>
        <p:nvGrpSpPr>
          <p:cNvPr id="42" name="Group 41">
            <a:extLst>
              <a:ext uri="{FF2B5EF4-FFF2-40B4-BE49-F238E27FC236}">
                <a16:creationId xmlns:a16="http://schemas.microsoft.com/office/drawing/2014/main" id="{FDDF7885-CB14-4665-A2C7-BF36D2AB1450}"/>
              </a:ext>
            </a:extLst>
          </p:cNvPr>
          <p:cNvGrpSpPr/>
          <p:nvPr/>
        </p:nvGrpSpPr>
        <p:grpSpPr>
          <a:xfrm>
            <a:off x="9264769" y="1807476"/>
            <a:ext cx="2831780" cy="2630539"/>
            <a:chOff x="2177069" y="2506721"/>
            <a:chExt cx="2552401" cy="2137656"/>
          </a:xfrm>
        </p:grpSpPr>
        <p:grpSp>
          <p:nvGrpSpPr>
            <p:cNvPr id="43" name="Group 42">
              <a:extLst>
                <a:ext uri="{FF2B5EF4-FFF2-40B4-BE49-F238E27FC236}">
                  <a16:creationId xmlns:a16="http://schemas.microsoft.com/office/drawing/2014/main" id="{2E7DB362-D042-4685-B3EB-72AFF3F0B8D9}"/>
                </a:ext>
              </a:extLst>
            </p:cNvPr>
            <p:cNvGrpSpPr/>
            <p:nvPr/>
          </p:nvGrpSpPr>
          <p:grpSpPr>
            <a:xfrm>
              <a:off x="2715048" y="2506721"/>
              <a:ext cx="1476444" cy="1476444"/>
              <a:chOff x="2715048" y="2506721"/>
              <a:chExt cx="1476444" cy="1476444"/>
            </a:xfrm>
          </p:grpSpPr>
          <p:sp>
            <p:nvSpPr>
              <p:cNvPr id="45" name="Teardrop 14">
                <a:extLst>
                  <a:ext uri="{FF2B5EF4-FFF2-40B4-BE49-F238E27FC236}">
                    <a16:creationId xmlns:a16="http://schemas.microsoft.com/office/drawing/2014/main" id="{13D14031-A21E-4DA2-A61C-7CC5B9F70DF3}"/>
                  </a:ext>
                </a:extLst>
              </p:cNvPr>
              <p:cNvSpPr/>
              <p:nvPr/>
            </p:nvSpPr>
            <p:spPr>
              <a:xfrm rot="8100000">
                <a:off x="2715048" y="2506721"/>
                <a:ext cx="1476444" cy="1476444"/>
              </a:xfrm>
              <a:custGeom>
                <a:avLst/>
                <a:gdLst>
                  <a:gd name="connsiteX0" fmla="*/ 0 w 1237749"/>
                  <a:gd name="connsiteY0" fmla="*/ 618875 h 1237749"/>
                  <a:gd name="connsiteX1" fmla="*/ 618875 w 1237749"/>
                  <a:gd name="connsiteY1" fmla="*/ 0 h 1237749"/>
                  <a:gd name="connsiteX2" fmla="*/ 1476443 w 1237749"/>
                  <a:gd name="connsiteY2" fmla="*/ -238694 h 1237749"/>
                  <a:gd name="connsiteX3" fmla="*/ 1237749 w 1237749"/>
                  <a:gd name="connsiteY3" fmla="*/ 618875 h 1237749"/>
                  <a:gd name="connsiteX4" fmla="*/ 618874 w 1237749"/>
                  <a:gd name="connsiteY4" fmla="*/ 1237750 h 1237749"/>
                  <a:gd name="connsiteX5" fmla="*/ -1 w 1237749"/>
                  <a:gd name="connsiteY5" fmla="*/ 618875 h 1237749"/>
                  <a:gd name="connsiteX6" fmla="*/ 0 w 1237749"/>
                  <a:gd name="connsiteY6" fmla="*/ 618875 h 1237749"/>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444" h="1476444">
                    <a:moveTo>
                      <a:pt x="1" y="857569"/>
                    </a:moveTo>
                    <a:cubicBezTo>
                      <a:pt x="1" y="515774"/>
                      <a:pt x="224685" y="327981"/>
                      <a:pt x="618876" y="238694"/>
                    </a:cubicBezTo>
                    <a:cubicBezTo>
                      <a:pt x="900377" y="174932"/>
                      <a:pt x="1148421" y="116962"/>
                      <a:pt x="1476444" y="0"/>
                    </a:cubicBezTo>
                    <a:cubicBezTo>
                      <a:pt x="1359484" y="328024"/>
                      <a:pt x="1322086" y="543600"/>
                      <a:pt x="1237750" y="857569"/>
                    </a:cubicBezTo>
                    <a:cubicBezTo>
                      <a:pt x="1149083" y="1187663"/>
                      <a:pt x="960670" y="1476444"/>
                      <a:pt x="618875" y="1476444"/>
                    </a:cubicBezTo>
                    <a:cubicBezTo>
                      <a:pt x="277080" y="1476444"/>
                      <a:pt x="0" y="1199364"/>
                      <a:pt x="0" y="857569"/>
                    </a:cubicBezTo>
                    <a:lnTo>
                      <a:pt x="1" y="8575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a:extLst>
                  <a:ext uri="{FF2B5EF4-FFF2-40B4-BE49-F238E27FC236}">
                    <a16:creationId xmlns:a16="http://schemas.microsoft.com/office/drawing/2014/main" id="{078741B2-B2D0-4732-959F-CC197D0FA56F}"/>
                  </a:ext>
                </a:extLst>
              </p:cNvPr>
              <p:cNvSpPr/>
              <p:nvPr/>
            </p:nvSpPr>
            <p:spPr>
              <a:xfrm>
                <a:off x="2946374" y="2558747"/>
                <a:ext cx="1019339" cy="10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4" name="Oval 43">
              <a:extLst>
                <a:ext uri="{FF2B5EF4-FFF2-40B4-BE49-F238E27FC236}">
                  <a16:creationId xmlns:a16="http://schemas.microsoft.com/office/drawing/2014/main" id="{95BE3617-4A61-4271-A842-B9C4B35AEC98}"/>
                </a:ext>
              </a:extLst>
            </p:cNvPr>
            <p:cNvSpPr/>
            <p:nvPr/>
          </p:nvSpPr>
          <p:spPr>
            <a:xfrm flipV="1">
              <a:off x="2177069" y="4257232"/>
              <a:ext cx="2552401" cy="387145"/>
            </a:xfrm>
            <a:prstGeom prst="ellipse">
              <a:avLst/>
            </a:prstGeom>
            <a:solidFill>
              <a:schemeClr val="tx1">
                <a:lumMod val="75000"/>
                <a:lumOff val="25000"/>
                <a:alpha val="58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pic>
        <p:nvPicPr>
          <p:cNvPr id="23" name="Picture 2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83139" y="1417269"/>
            <a:ext cx="1534212" cy="1594236"/>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4947" y="1446974"/>
            <a:ext cx="1469924" cy="1501125"/>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7403" y="1637386"/>
            <a:ext cx="1553140" cy="1328382"/>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7" name="Picture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82481" y="1637386"/>
            <a:ext cx="1608907" cy="1504202"/>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8" name="Pictur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08073" y="1708178"/>
            <a:ext cx="1486488" cy="1476061"/>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548874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sz="2800" b="1" dirty="0">
                <a:solidFill>
                  <a:schemeClr val="tx2"/>
                </a:solidFill>
                <a:latin typeface="+mn-lt"/>
                <a:cs typeface="2  Titr" panose="00000700000000000000" pitchFamily="2" charset="-78"/>
              </a:rPr>
              <a:t>کاربرد های زنجیره ارزش در صنایع مختلف</a:t>
            </a:r>
            <a:endParaRPr lang="en-US" sz="2800" b="1" dirty="0">
              <a:solidFill>
                <a:schemeClr val="tx2"/>
              </a:solidFill>
              <a:latin typeface="+mn-lt"/>
              <a:cs typeface="2  Titr" panose="00000700000000000000" pitchFamily="2" charset="-78"/>
            </a:endParaRPr>
          </a:p>
        </p:txBody>
      </p:sp>
      <p:cxnSp>
        <p:nvCxnSpPr>
          <p:cNvPr id="3" name="Straight Connector 2">
            <a:extLst>
              <a:ext uri="{FF2B5EF4-FFF2-40B4-BE49-F238E27FC236}">
                <a16:creationId xmlns:a16="http://schemas.microsoft.com/office/drawing/2014/main" id="{718E0C7D-11CE-46F6-9DD3-922D524B1112}"/>
              </a:ext>
            </a:extLst>
          </p:cNvPr>
          <p:cNvCxnSpPr/>
          <p:nvPr/>
        </p:nvCxnSpPr>
        <p:spPr>
          <a:xfrm flipV="1">
            <a:off x="7459746" y="2583012"/>
            <a:ext cx="612000" cy="612000"/>
          </a:xfrm>
          <a:prstGeom prst="line">
            <a:avLst/>
          </a:prstGeom>
          <a:ln w="31750" cap="sq">
            <a:solidFill>
              <a:schemeClr val="accent3"/>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8E7F0ECD-8CD5-4BBA-84A4-419963493805}"/>
              </a:ext>
            </a:extLst>
          </p:cNvPr>
          <p:cNvCxnSpPr/>
          <p:nvPr/>
        </p:nvCxnSpPr>
        <p:spPr>
          <a:xfrm>
            <a:off x="7459746" y="3797262"/>
            <a:ext cx="612000" cy="0"/>
          </a:xfrm>
          <a:prstGeom prst="line">
            <a:avLst/>
          </a:prstGeom>
          <a:ln w="31750" cap="sq">
            <a:solidFill>
              <a:schemeClr val="accent4"/>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F9A0F13-3342-4A60-AF90-77F6646C2634}"/>
              </a:ext>
            </a:extLst>
          </p:cNvPr>
          <p:cNvCxnSpPr/>
          <p:nvPr/>
        </p:nvCxnSpPr>
        <p:spPr>
          <a:xfrm>
            <a:off x="7459746" y="4402466"/>
            <a:ext cx="612000" cy="612000"/>
          </a:xfrm>
          <a:prstGeom prst="line">
            <a:avLst/>
          </a:prstGeom>
          <a:ln w="31750" cap="sq">
            <a:solidFill>
              <a:schemeClr val="accent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A8978C1-FEF0-40CC-8AB6-8B34991F88A9}"/>
              </a:ext>
            </a:extLst>
          </p:cNvPr>
          <p:cNvCxnSpPr/>
          <p:nvPr/>
        </p:nvCxnSpPr>
        <p:spPr>
          <a:xfrm flipH="1" flipV="1">
            <a:off x="4137673" y="2583012"/>
            <a:ext cx="612000" cy="612000"/>
          </a:xfrm>
          <a:prstGeom prst="line">
            <a:avLst/>
          </a:prstGeom>
          <a:ln w="31750" cap="sq">
            <a:solidFill>
              <a:schemeClr val="accent2"/>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5A4705C-558D-4266-A14A-C8D52996B3B3}"/>
              </a:ext>
            </a:extLst>
          </p:cNvPr>
          <p:cNvCxnSpPr/>
          <p:nvPr/>
        </p:nvCxnSpPr>
        <p:spPr>
          <a:xfrm flipH="1" flipV="1">
            <a:off x="4137673" y="3780078"/>
            <a:ext cx="612000" cy="17185"/>
          </a:xfrm>
          <a:prstGeom prst="line">
            <a:avLst/>
          </a:prstGeom>
          <a:ln w="31750" cap="sq">
            <a:solidFill>
              <a:schemeClr val="accent5"/>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BF42C39-2BFB-4FD7-801B-44FA115152E4}"/>
              </a:ext>
            </a:extLst>
          </p:cNvPr>
          <p:cNvCxnSpPr/>
          <p:nvPr/>
        </p:nvCxnSpPr>
        <p:spPr>
          <a:xfrm flipH="1">
            <a:off x="4137673" y="4402466"/>
            <a:ext cx="612000" cy="612000"/>
          </a:xfrm>
          <a:prstGeom prst="line">
            <a:avLst/>
          </a:prstGeom>
          <a:ln w="31750" cap="sq">
            <a:solidFill>
              <a:schemeClr val="accent6"/>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6AD3C960-18E4-4823-B725-3B8919AFB112}"/>
              </a:ext>
            </a:extLst>
          </p:cNvPr>
          <p:cNvGrpSpPr/>
          <p:nvPr/>
        </p:nvGrpSpPr>
        <p:grpSpPr>
          <a:xfrm>
            <a:off x="8142404" y="2322886"/>
            <a:ext cx="3433789" cy="668639"/>
            <a:chOff x="910640" y="3014284"/>
            <a:chExt cx="1527408" cy="1672376"/>
          </a:xfrm>
        </p:grpSpPr>
        <p:sp>
          <p:nvSpPr>
            <p:cNvPr id="10" name="TextBox 9">
              <a:extLst>
                <a:ext uri="{FF2B5EF4-FFF2-40B4-BE49-F238E27FC236}">
                  <a16:creationId xmlns:a16="http://schemas.microsoft.com/office/drawing/2014/main" id="{475F2314-DAA0-4E21-A51A-D87C317980F2}"/>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افزایش بهره وری سازمانی</a:t>
              </a:r>
              <a:endParaRPr lang="ko-KR" altLang="en-US" sz="1200" b="1" dirty="0">
                <a:solidFill>
                  <a:schemeClr val="tx1">
                    <a:lumMod val="75000"/>
                    <a:lumOff val="25000"/>
                  </a:schemeClr>
                </a:solidFill>
                <a:cs typeface="2  Titr" panose="00000700000000000000" pitchFamily="2" charset="-78"/>
              </a:endParaRPr>
            </a:p>
          </p:txBody>
        </p:sp>
        <p:sp>
          <p:nvSpPr>
            <p:cNvPr id="11" name="TextBox 10">
              <a:extLst>
                <a:ext uri="{FF2B5EF4-FFF2-40B4-BE49-F238E27FC236}">
                  <a16:creationId xmlns:a16="http://schemas.microsoft.com/office/drawing/2014/main" id="{CD70BB14-A619-4136-9520-DF60C16763B4}"/>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یک رستوران با تحلیل داده های موجودی، ضایعات مواد غذایی را کم می کند</a:t>
              </a:r>
              <a:endParaRPr lang="ko-KR" altLang="en-US" sz="1200" b="1" dirty="0">
                <a:solidFill>
                  <a:schemeClr val="tx1">
                    <a:lumMod val="75000"/>
                    <a:lumOff val="25000"/>
                  </a:schemeClr>
                </a:solidFill>
                <a:cs typeface="B Nazanin" panose="00000400000000000000" pitchFamily="2" charset="-78"/>
              </a:endParaRPr>
            </a:p>
          </p:txBody>
        </p:sp>
      </p:grpSp>
      <p:grpSp>
        <p:nvGrpSpPr>
          <p:cNvPr id="12" name="Group 11">
            <a:extLst>
              <a:ext uri="{FF2B5EF4-FFF2-40B4-BE49-F238E27FC236}">
                <a16:creationId xmlns:a16="http://schemas.microsoft.com/office/drawing/2014/main" id="{5C5D40C4-84AE-4529-B537-6D10B76A21AB}"/>
              </a:ext>
            </a:extLst>
          </p:cNvPr>
          <p:cNvGrpSpPr/>
          <p:nvPr/>
        </p:nvGrpSpPr>
        <p:grpSpPr>
          <a:xfrm>
            <a:off x="8071746" y="4860894"/>
            <a:ext cx="3575106" cy="668639"/>
            <a:chOff x="910640" y="3014284"/>
            <a:chExt cx="1527408" cy="1672376"/>
          </a:xfrm>
        </p:grpSpPr>
        <p:sp>
          <p:nvSpPr>
            <p:cNvPr id="13" name="TextBox 12">
              <a:extLst>
                <a:ext uri="{FF2B5EF4-FFF2-40B4-BE49-F238E27FC236}">
                  <a16:creationId xmlns:a16="http://schemas.microsoft.com/office/drawing/2014/main" id="{A7A1F309-DD6D-4D4F-9E1C-C442303A1D34}"/>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آموزش و ساده سازی مفاهیم پیچیده</a:t>
              </a:r>
              <a:endParaRPr lang="ko-KR" altLang="en-US" sz="1200" b="1" dirty="0">
                <a:solidFill>
                  <a:schemeClr val="tx1">
                    <a:lumMod val="75000"/>
                    <a:lumOff val="25000"/>
                  </a:schemeClr>
                </a:solidFill>
                <a:cs typeface="2  Titr" panose="00000700000000000000" pitchFamily="2" charset="-78"/>
              </a:endParaRPr>
            </a:p>
          </p:txBody>
        </p:sp>
        <p:sp>
          <p:nvSpPr>
            <p:cNvPr id="14" name="TextBox 13">
              <a:extLst>
                <a:ext uri="{FF2B5EF4-FFF2-40B4-BE49-F238E27FC236}">
                  <a16:creationId xmlns:a16="http://schemas.microsoft.com/office/drawing/2014/main" id="{3543FEBC-53A6-4F38-B1B8-1F5F62234C0B}"/>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یک اینفو گرافیک که نشان می دهد چگونه داده های آب و هوا به پیش بینی دقیق تر منجر می شود</a:t>
              </a:r>
              <a:endParaRPr lang="ko-KR" altLang="en-US" sz="1200" b="1" dirty="0">
                <a:solidFill>
                  <a:schemeClr val="tx1">
                    <a:lumMod val="75000"/>
                    <a:lumOff val="25000"/>
                  </a:schemeClr>
                </a:solidFill>
                <a:cs typeface="B Nazanin" panose="00000400000000000000" pitchFamily="2" charset="-78"/>
              </a:endParaRPr>
            </a:p>
          </p:txBody>
        </p:sp>
      </p:grpSp>
      <p:grpSp>
        <p:nvGrpSpPr>
          <p:cNvPr id="27" name="Group 26">
            <a:extLst>
              <a:ext uri="{FF2B5EF4-FFF2-40B4-BE49-F238E27FC236}">
                <a16:creationId xmlns:a16="http://schemas.microsoft.com/office/drawing/2014/main" id="{3ED09165-651D-4849-BC60-80BDCBF9337F}"/>
              </a:ext>
            </a:extLst>
          </p:cNvPr>
          <p:cNvGrpSpPr/>
          <p:nvPr/>
        </p:nvGrpSpPr>
        <p:grpSpPr>
          <a:xfrm>
            <a:off x="5104729" y="1389354"/>
            <a:ext cx="1741136" cy="5117859"/>
            <a:chOff x="7013832" y="2122467"/>
            <a:chExt cx="1741136" cy="5117859"/>
          </a:xfrm>
        </p:grpSpPr>
        <p:sp>
          <p:nvSpPr>
            <p:cNvPr id="28" name="Freeform 13">
              <a:extLst>
                <a:ext uri="{FF2B5EF4-FFF2-40B4-BE49-F238E27FC236}">
                  <a16:creationId xmlns:a16="http://schemas.microsoft.com/office/drawing/2014/main" id="{AAC2BE1F-825D-4CE7-9F72-E977537AA863}"/>
                </a:ext>
              </a:extLst>
            </p:cNvPr>
            <p:cNvSpPr/>
            <p:nvPr/>
          </p:nvSpPr>
          <p:spPr>
            <a:xfrm>
              <a:off x="8412262" y="4660678"/>
              <a:ext cx="213927" cy="439042"/>
            </a:xfrm>
            <a:custGeom>
              <a:avLst/>
              <a:gdLst/>
              <a:ahLst/>
              <a:cxnLst/>
              <a:rect l="l" t="t" r="r" b="b"/>
              <a:pathLst>
                <a:path w="221335" h="493253">
                  <a:moveTo>
                    <a:pt x="77834" y="328437"/>
                  </a:moveTo>
                  <a:cubicBezTo>
                    <a:pt x="65239" y="329495"/>
                    <a:pt x="52963" y="333729"/>
                    <a:pt x="50846" y="340502"/>
                  </a:cubicBezTo>
                  <a:cubicBezTo>
                    <a:pt x="46613" y="354049"/>
                    <a:pt x="50846" y="372675"/>
                    <a:pt x="50846" y="386222"/>
                  </a:cubicBezTo>
                  <a:cubicBezTo>
                    <a:pt x="50846" y="386222"/>
                    <a:pt x="44073" y="417549"/>
                    <a:pt x="50846" y="421782"/>
                  </a:cubicBezTo>
                  <a:cubicBezTo>
                    <a:pt x="57619" y="426015"/>
                    <a:pt x="82173" y="426015"/>
                    <a:pt x="91486" y="411622"/>
                  </a:cubicBezTo>
                  <a:cubicBezTo>
                    <a:pt x="100799" y="397229"/>
                    <a:pt x="113499" y="347275"/>
                    <a:pt x="106726" y="335422"/>
                  </a:cubicBezTo>
                  <a:cubicBezTo>
                    <a:pt x="103340" y="329496"/>
                    <a:pt x="90428" y="327379"/>
                    <a:pt x="77834" y="328437"/>
                  </a:cubicBezTo>
                  <a:close/>
                  <a:moveTo>
                    <a:pt x="121966" y="142"/>
                  </a:moveTo>
                  <a:cubicBezTo>
                    <a:pt x="139746" y="4375"/>
                    <a:pt x="172766" y="90735"/>
                    <a:pt x="188006" y="132222"/>
                  </a:cubicBezTo>
                  <a:cubicBezTo>
                    <a:pt x="203246" y="173709"/>
                    <a:pt x="208326" y="212655"/>
                    <a:pt x="213406" y="249062"/>
                  </a:cubicBezTo>
                  <a:cubicBezTo>
                    <a:pt x="218486" y="285469"/>
                    <a:pt x="225259" y="315102"/>
                    <a:pt x="218486" y="350662"/>
                  </a:cubicBezTo>
                  <a:cubicBezTo>
                    <a:pt x="211713" y="386222"/>
                    <a:pt x="186313" y="438715"/>
                    <a:pt x="172766" y="462422"/>
                  </a:cubicBezTo>
                  <a:cubicBezTo>
                    <a:pt x="159219" y="486129"/>
                    <a:pt x="154139" y="490362"/>
                    <a:pt x="137206" y="492902"/>
                  </a:cubicBezTo>
                  <a:cubicBezTo>
                    <a:pt x="120273" y="495442"/>
                    <a:pt x="88946" y="483589"/>
                    <a:pt x="71166" y="477662"/>
                  </a:cubicBezTo>
                  <a:cubicBezTo>
                    <a:pt x="53386" y="471735"/>
                    <a:pt x="39839" y="466655"/>
                    <a:pt x="30526" y="457342"/>
                  </a:cubicBezTo>
                  <a:cubicBezTo>
                    <a:pt x="21213" y="448029"/>
                    <a:pt x="20366" y="428555"/>
                    <a:pt x="15286" y="421782"/>
                  </a:cubicBezTo>
                  <a:cubicBezTo>
                    <a:pt x="10206" y="415009"/>
                    <a:pt x="-801" y="425169"/>
                    <a:pt x="46" y="416702"/>
                  </a:cubicBezTo>
                  <a:cubicBezTo>
                    <a:pt x="893" y="408235"/>
                    <a:pt x="16133" y="391302"/>
                    <a:pt x="20366" y="370982"/>
                  </a:cubicBezTo>
                  <a:cubicBezTo>
                    <a:pt x="24599" y="350662"/>
                    <a:pt x="22059" y="316795"/>
                    <a:pt x="25446" y="294782"/>
                  </a:cubicBezTo>
                  <a:cubicBezTo>
                    <a:pt x="28833" y="272769"/>
                    <a:pt x="29679" y="266842"/>
                    <a:pt x="40686" y="238902"/>
                  </a:cubicBezTo>
                  <a:cubicBezTo>
                    <a:pt x="51693" y="210962"/>
                    <a:pt x="77939" y="166935"/>
                    <a:pt x="91486" y="127142"/>
                  </a:cubicBezTo>
                  <a:cubicBezTo>
                    <a:pt x="105033" y="87349"/>
                    <a:pt x="104186" y="-4091"/>
                    <a:pt x="121966" y="142"/>
                  </a:cubicBezTo>
                  <a:close/>
                </a:path>
              </a:pathLst>
            </a:custGeom>
            <a:solidFill>
              <a:srgbClr val="FDD3A2"/>
            </a:solidFill>
            <a:ln w="4594" cap="flat">
              <a:noFill/>
              <a:prstDash val="solid"/>
              <a:miter/>
            </a:ln>
          </p:spPr>
          <p:txBody>
            <a:bodyPr rtlCol="0" anchor="ctr"/>
            <a:lstStyle/>
            <a:p>
              <a:endParaRPr lang="ko-KR" altLang="en-US" dirty="0">
                <a:solidFill>
                  <a:schemeClr val="tx1"/>
                </a:solidFill>
              </a:endParaRPr>
            </a:p>
          </p:txBody>
        </p:sp>
        <p:sp>
          <p:nvSpPr>
            <p:cNvPr id="29" name="Freeform 21">
              <a:extLst>
                <a:ext uri="{FF2B5EF4-FFF2-40B4-BE49-F238E27FC236}">
                  <a16:creationId xmlns:a16="http://schemas.microsoft.com/office/drawing/2014/main" id="{BBBAF21B-EB01-41D3-87BA-B8FDF1FC33BE}"/>
                </a:ext>
              </a:extLst>
            </p:cNvPr>
            <p:cNvSpPr/>
            <p:nvPr/>
          </p:nvSpPr>
          <p:spPr>
            <a:xfrm>
              <a:off x="8458534" y="4749059"/>
              <a:ext cx="171275" cy="85000"/>
            </a:xfrm>
            <a:custGeom>
              <a:avLst/>
              <a:gdLst>
                <a:gd name="connsiteX0" fmla="*/ 176546 w 188144"/>
                <a:gd name="connsiteY0" fmla="*/ 11816 h 101390"/>
                <a:gd name="connsiteX1" fmla="*/ 181626 w 188144"/>
                <a:gd name="connsiteY1" fmla="*/ 98176 h 101390"/>
                <a:gd name="connsiteX2" fmla="*/ 156226 w 188144"/>
                <a:gd name="connsiteY2" fmla="*/ 82936 h 101390"/>
                <a:gd name="connsiteX3" fmla="*/ 105426 w 188144"/>
                <a:gd name="connsiteY3" fmla="*/ 82936 h 101390"/>
                <a:gd name="connsiteX4" fmla="*/ 49546 w 188144"/>
                <a:gd name="connsiteY4" fmla="*/ 88016 h 101390"/>
                <a:gd name="connsiteX5" fmla="*/ 3826 w 188144"/>
                <a:gd name="connsiteY5" fmla="*/ 98176 h 101390"/>
                <a:gd name="connsiteX6" fmla="*/ 8906 w 188144"/>
                <a:gd name="connsiteY6" fmla="*/ 52456 h 101390"/>
                <a:gd name="connsiteX7" fmla="*/ 59706 w 188144"/>
                <a:gd name="connsiteY7" fmla="*/ 6736 h 101390"/>
                <a:gd name="connsiteX8" fmla="*/ 176546 w 188144"/>
                <a:gd name="connsiteY8" fmla="*/ 11816 h 10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144" h="101390">
                  <a:moveTo>
                    <a:pt x="176546" y="11816"/>
                  </a:moveTo>
                  <a:cubicBezTo>
                    <a:pt x="196866" y="27056"/>
                    <a:pt x="185013" y="86323"/>
                    <a:pt x="181626" y="98176"/>
                  </a:cubicBezTo>
                  <a:cubicBezTo>
                    <a:pt x="178239" y="110029"/>
                    <a:pt x="168926" y="85476"/>
                    <a:pt x="156226" y="82936"/>
                  </a:cubicBezTo>
                  <a:cubicBezTo>
                    <a:pt x="143526" y="80396"/>
                    <a:pt x="123206" y="82089"/>
                    <a:pt x="105426" y="82936"/>
                  </a:cubicBezTo>
                  <a:cubicBezTo>
                    <a:pt x="87646" y="83783"/>
                    <a:pt x="66479" y="85476"/>
                    <a:pt x="49546" y="88016"/>
                  </a:cubicBezTo>
                  <a:cubicBezTo>
                    <a:pt x="32613" y="90556"/>
                    <a:pt x="10599" y="104103"/>
                    <a:pt x="3826" y="98176"/>
                  </a:cubicBezTo>
                  <a:cubicBezTo>
                    <a:pt x="-2947" y="92249"/>
                    <a:pt x="-407" y="67696"/>
                    <a:pt x="8906" y="52456"/>
                  </a:cubicBezTo>
                  <a:cubicBezTo>
                    <a:pt x="18219" y="37216"/>
                    <a:pt x="39386" y="16049"/>
                    <a:pt x="59706" y="6736"/>
                  </a:cubicBezTo>
                  <a:cubicBezTo>
                    <a:pt x="80026" y="-2577"/>
                    <a:pt x="156226" y="-3424"/>
                    <a:pt x="176546" y="118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0" name="Oval 29">
              <a:extLst>
                <a:ext uri="{FF2B5EF4-FFF2-40B4-BE49-F238E27FC236}">
                  <a16:creationId xmlns:a16="http://schemas.microsoft.com/office/drawing/2014/main" id="{6B80EBEE-3813-4221-886B-91101B974624}"/>
                </a:ext>
              </a:extLst>
            </p:cNvPr>
            <p:cNvSpPr/>
            <p:nvPr/>
          </p:nvSpPr>
          <p:spPr>
            <a:xfrm rot="1887332">
              <a:off x="7013832" y="6205716"/>
              <a:ext cx="1741136" cy="1034610"/>
            </a:xfrm>
            <a:prstGeom prst="ellipse">
              <a:avLst/>
            </a:prstGeom>
            <a:solidFill>
              <a:schemeClr val="tx1">
                <a:lumMod val="75000"/>
                <a:lumOff val="25000"/>
                <a:alpha val="48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1" name="Freeform 10">
              <a:extLst>
                <a:ext uri="{FF2B5EF4-FFF2-40B4-BE49-F238E27FC236}">
                  <a16:creationId xmlns:a16="http://schemas.microsoft.com/office/drawing/2014/main" id="{B6EAB2F9-2BDE-4BBF-AC90-F052DDD3CDAC}"/>
                </a:ext>
              </a:extLst>
            </p:cNvPr>
            <p:cNvSpPr/>
            <p:nvPr/>
          </p:nvSpPr>
          <p:spPr>
            <a:xfrm>
              <a:off x="7871492" y="6511811"/>
              <a:ext cx="338819" cy="383243"/>
            </a:xfrm>
            <a:custGeom>
              <a:avLst/>
              <a:gdLst>
                <a:gd name="connsiteX0" fmla="*/ 295625 w 372189"/>
                <a:gd name="connsiteY0" fmla="*/ 926 h 457140"/>
                <a:gd name="connsiteX1" fmla="*/ 147988 w 372189"/>
                <a:gd name="connsiteY1" fmla="*/ 53313 h 457140"/>
                <a:gd name="connsiteX2" fmla="*/ 114650 w 372189"/>
                <a:gd name="connsiteY2" fmla="*/ 91413 h 457140"/>
                <a:gd name="connsiteX3" fmla="*/ 100363 w 372189"/>
                <a:gd name="connsiteY3" fmla="*/ 134276 h 457140"/>
                <a:gd name="connsiteX4" fmla="*/ 67025 w 372189"/>
                <a:gd name="connsiteY4" fmla="*/ 181901 h 457140"/>
                <a:gd name="connsiteX5" fmla="*/ 81313 w 372189"/>
                <a:gd name="connsiteY5" fmla="*/ 239051 h 457140"/>
                <a:gd name="connsiteX6" fmla="*/ 57500 w 372189"/>
                <a:gd name="connsiteY6" fmla="*/ 286676 h 457140"/>
                <a:gd name="connsiteX7" fmla="*/ 38450 w 372189"/>
                <a:gd name="connsiteY7" fmla="*/ 310488 h 457140"/>
                <a:gd name="connsiteX8" fmla="*/ 24163 w 372189"/>
                <a:gd name="connsiteY8" fmla="*/ 348588 h 457140"/>
                <a:gd name="connsiteX9" fmla="*/ 5113 w 372189"/>
                <a:gd name="connsiteY9" fmla="*/ 391451 h 457140"/>
                <a:gd name="connsiteX10" fmla="*/ 14638 w 372189"/>
                <a:gd name="connsiteY10" fmla="*/ 453363 h 457140"/>
                <a:gd name="connsiteX11" fmla="*/ 152750 w 372189"/>
                <a:gd name="connsiteY11" fmla="*/ 448601 h 457140"/>
                <a:gd name="connsiteX12" fmla="*/ 276575 w 372189"/>
                <a:gd name="connsiteY12" fmla="*/ 434313 h 457140"/>
                <a:gd name="connsiteX13" fmla="*/ 333725 w 372189"/>
                <a:gd name="connsiteY13" fmla="*/ 391451 h 457140"/>
                <a:gd name="connsiteX14" fmla="*/ 338488 w 372189"/>
                <a:gd name="connsiteY14" fmla="*/ 320013 h 457140"/>
                <a:gd name="connsiteX15" fmla="*/ 357538 w 372189"/>
                <a:gd name="connsiteY15" fmla="*/ 339063 h 457140"/>
                <a:gd name="connsiteX16" fmla="*/ 371825 w 372189"/>
                <a:gd name="connsiteY16" fmla="*/ 310488 h 457140"/>
                <a:gd name="connsiteX17" fmla="*/ 367063 w 372189"/>
                <a:gd name="connsiteY17" fmla="*/ 229526 h 457140"/>
                <a:gd name="connsiteX18" fmla="*/ 357538 w 372189"/>
                <a:gd name="connsiteY18" fmla="*/ 177138 h 457140"/>
                <a:gd name="connsiteX19" fmla="*/ 343250 w 372189"/>
                <a:gd name="connsiteY19" fmla="*/ 100938 h 457140"/>
                <a:gd name="connsiteX20" fmla="*/ 295625 w 372189"/>
                <a:gd name="connsiteY20" fmla="*/ 926 h 45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2189" h="457140">
                  <a:moveTo>
                    <a:pt x="295625" y="926"/>
                  </a:moveTo>
                  <a:cubicBezTo>
                    <a:pt x="263081" y="-7012"/>
                    <a:pt x="178150" y="38232"/>
                    <a:pt x="147988" y="53313"/>
                  </a:cubicBezTo>
                  <a:cubicBezTo>
                    <a:pt x="117826" y="68394"/>
                    <a:pt x="122587" y="77919"/>
                    <a:pt x="114650" y="91413"/>
                  </a:cubicBezTo>
                  <a:cubicBezTo>
                    <a:pt x="106713" y="104907"/>
                    <a:pt x="108300" y="119195"/>
                    <a:pt x="100363" y="134276"/>
                  </a:cubicBezTo>
                  <a:cubicBezTo>
                    <a:pt x="92425" y="149357"/>
                    <a:pt x="70200" y="164439"/>
                    <a:pt x="67025" y="181901"/>
                  </a:cubicBezTo>
                  <a:cubicBezTo>
                    <a:pt x="63850" y="199364"/>
                    <a:pt x="82900" y="221589"/>
                    <a:pt x="81313" y="239051"/>
                  </a:cubicBezTo>
                  <a:cubicBezTo>
                    <a:pt x="79726" y="256513"/>
                    <a:pt x="64644" y="274770"/>
                    <a:pt x="57500" y="286676"/>
                  </a:cubicBezTo>
                  <a:cubicBezTo>
                    <a:pt x="50356" y="298582"/>
                    <a:pt x="44006" y="300169"/>
                    <a:pt x="38450" y="310488"/>
                  </a:cubicBezTo>
                  <a:cubicBezTo>
                    <a:pt x="32894" y="320807"/>
                    <a:pt x="29719" y="335094"/>
                    <a:pt x="24163" y="348588"/>
                  </a:cubicBezTo>
                  <a:cubicBezTo>
                    <a:pt x="18607" y="362082"/>
                    <a:pt x="6700" y="373989"/>
                    <a:pt x="5113" y="391451"/>
                  </a:cubicBezTo>
                  <a:cubicBezTo>
                    <a:pt x="3526" y="408913"/>
                    <a:pt x="-9968" y="443838"/>
                    <a:pt x="14638" y="453363"/>
                  </a:cubicBezTo>
                  <a:cubicBezTo>
                    <a:pt x="39244" y="462888"/>
                    <a:pt x="109094" y="451776"/>
                    <a:pt x="152750" y="448601"/>
                  </a:cubicBezTo>
                  <a:cubicBezTo>
                    <a:pt x="196406" y="445426"/>
                    <a:pt x="246413" y="443838"/>
                    <a:pt x="276575" y="434313"/>
                  </a:cubicBezTo>
                  <a:cubicBezTo>
                    <a:pt x="306737" y="424788"/>
                    <a:pt x="323406" y="410501"/>
                    <a:pt x="333725" y="391451"/>
                  </a:cubicBezTo>
                  <a:cubicBezTo>
                    <a:pt x="344044" y="372401"/>
                    <a:pt x="334519" y="328744"/>
                    <a:pt x="338488" y="320013"/>
                  </a:cubicBezTo>
                  <a:cubicBezTo>
                    <a:pt x="342457" y="311282"/>
                    <a:pt x="351982" y="340650"/>
                    <a:pt x="357538" y="339063"/>
                  </a:cubicBezTo>
                  <a:cubicBezTo>
                    <a:pt x="363094" y="337476"/>
                    <a:pt x="370238" y="328744"/>
                    <a:pt x="371825" y="310488"/>
                  </a:cubicBezTo>
                  <a:cubicBezTo>
                    <a:pt x="373413" y="292232"/>
                    <a:pt x="369444" y="251751"/>
                    <a:pt x="367063" y="229526"/>
                  </a:cubicBezTo>
                  <a:cubicBezTo>
                    <a:pt x="364682" y="207301"/>
                    <a:pt x="361507" y="198569"/>
                    <a:pt x="357538" y="177138"/>
                  </a:cubicBezTo>
                  <a:cubicBezTo>
                    <a:pt x="353569" y="155707"/>
                    <a:pt x="353569" y="130307"/>
                    <a:pt x="343250" y="100938"/>
                  </a:cubicBezTo>
                  <a:cubicBezTo>
                    <a:pt x="332931" y="71569"/>
                    <a:pt x="328169" y="8864"/>
                    <a:pt x="295625" y="92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700" dirty="0"/>
                <a:t> </a:t>
              </a:r>
              <a:endParaRPr lang="ko-KR" altLang="en-US" sz="2700" dirty="0"/>
            </a:p>
          </p:txBody>
        </p:sp>
        <p:sp>
          <p:nvSpPr>
            <p:cNvPr id="32" name="Freeform 11">
              <a:extLst>
                <a:ext uri="{FF2B5EF4-FFF2-40B4-BE49-F238E27FC236}">
                  <a16:creationId xmlns:a16="http://schemas.microsoft.com/office/drawing/2014/main" id="{6FD064A4-37C3-424F-825E-1A94E4E055EA}"/>
                </a:ext>
              </a:extLst>
            </p:cNvPr>
            <p:cNvSpPr/>
            <p:nvPr/>
          </p:nvSpPr>
          <p:spPr>
            <a:xfrm>
              <a:off x="7527368" y="6114256"/>
              <a:ext cx="318048" cy="522103"/>
            </a:xfrm>
            <a:custGeom>
              <a:avLst/>
              <a:gdLst>
                <a:gd name="connsiteX0" fmla="*/ 245016 w 349372"/>
                <a:gd name="connsiteY0" fmla="*/ 3649 h 622774"/>
                <a:gd name="connsiteX1" fmla="*/ 325979 w 349372"/>
                <a:gd name="connsiteY1" fmla="*/ 32224 h 622774"/>
                <a:gd name="connsiteX2" fmla="*/ 345029 w 349372"/>
                <a:gd name="connsiteY2" fmla="*/ 136999 h 622774"/>
                <a:gd name="connsiteX3" fmla="*/ 345029 w 349372"/>
                <a:gd name="connsiteY3" fmla="*/ 160812 h 622774"/>
                <a:gd name="connsiteX4" fmla="*/ 297404 w 349372"/>
                <a:gd name="connsiteY4" fmla="*/ 251299 h 622774"/>
                <a:gd name="connsiteX5" fmla="*/ 283116 w 349372"/>
                <a:gd name="connsiteY5" fmla="*/ 256062 h 622774"/>
                <a:gd name="connsiteX6" fmla="*/ 273591 w 349372"/>
                <a:gd name="connsiteY6" fmla="*/ 313212 h 622774"/>
                <a:gd name="connsiteX7" fmla="*/ 273591 w 349372"/>
                <a:gd name="connsiteY7" fmla="*/ 360837 h 622774"/>
                <a:gd name="connsiteX8" fmla="*/ 278354 w 349372"/>
                <a:gd name="connsiteY8" fmla="*/ 413224 h 622774"/>
                <a:gd name="connsiteX9" fmla="*/ 259304 w 349372"/>
                <a:gd name="connsiteY9" fmla="*/ 498949 h 622774"/>
                <a:gd name="connsiteX10" fmla="*/ 235491 w 349372"/>
                <a:gd name="connsiteY10" fmla="*/ 551337 h 622774"/>
                <a:gd name="connsiteX11" fmla="*/ 168816 w 349372"/>
                <a:gd name="connsiteY11" fmla="*/ 598962 h 622774"/>
                <a:gd name="connsiteX12" fmla="*/ 92616 w 349372"/>
                <a:gd name="connsiteY12" fmla="*/ 622774 h 622774"/>
                <a:gd name="connsiteX13" fmla="*/ 21179 w 349372"/>
                <a:gd name="connsiteY13" fmla="*/ 598962 h 622774"/>
                <a:gd name="connsiteX14" fmla="*/ 2129 w 349372"/>
                <a:gd name="connsiteY14" fmla="*/ 556099 h 622774"/>
                <a:gd name="connsiteX15" fmla="*/ 6891 w 349372"/>
                <a:gd name="connsiteY15" fmla="*/ 465612 h 622774"/>
                <a:gd name="connsiteX16" fmla="*/ 59279 w 349372"/>
                <a:gd name="connsiteY16" fmla="*/ 346549 h 622774"/>
                <a:gd name="connsiteX17" fmla="*/ 106904 w 349372"/>
                <a:gd name="connsiteY17" fmla="*/ 227487 h 622774"/>
                <a:gd name="connsiteX18" fmla="*/ 130716 w 349372"/>
                <a:gd name="connsiteY18" fmla="*/ 151287 h 622774"/>
                <a:gd name="connsiteX19" fmla="*/ 168816 w 349372"/>
                <a:gd name="connsiteY19" fmla="*/ 17937 h 622774"/>
                <a:gd name="connsiteX20" fmla="*/ 245016 w 349372"/>
                <a:gd name="connsiteY20" fmla="*/ 3649 h 62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372" h="622774">
                  <a:moveTo>
                    <a:pt x="245016" y="3649"/>
                  </a:moveTo>
                  <a:cubicBezTo>
                    <a:pt x="271210" y="6030"/>
                    <a:pt x="309310" y="9999"/>
                    <a:pt x="325979" y="32224"/>
                  </a:cubicBezTo>
                  <a:cubicBezTo>
                    <a:pt x="342648" y="54449"/>
                    <a:pt x="341854" y="115568"/>
                    <a:pt x="345029" y="136999"/>
                  </a:cubicBezTo>
                  <a:cubicBezTo>
                    <a:pt x="348204" y="158430"/>
                    <a:pt x="352966" y="141762"/>
                    <a:pt x="345029" y="160812"/>
                  </a:cubicBezTo>
                  <a:cubicBezTo>
                    <a:pt x="337092" y="179862"/>
                    <a:pt x="307723" y="235424"/>
                    <a:pt x="297404" y="251299"/>
                  </a:cubicBezTo>
                  <a:cubicBezTo>
                    <a:pt x="287085" y="267174"/>
                    <a:pt x="287085" y="245743"/>
                    <a:pt x="283116" y="256062"/>
                  </a:cubicBezTo>
                  <a:cubicBezTo>
                    <a:pt x="279147" y="266381"/>
                    <a:pt x="275178" y="295750"/>
                    <a:pt x="273591" y="313212"/>
                  </a:cubicBezTo>
                  <a:cubicBezTo>
                    <a:pt x="272004" y="330674"/>
                    <a:pt x="272797" y="344168"/>
                    <a:pt x="273591" y="360837"/>
                  </a:cubicBezTo>
                  <a:cubicBezTo>
                    <a:pt x="274385" y="377506"/>
                    <a:pt x="280735" y="390205"/>
                    <a:pt x="278354" y="413224"/>
                  </a:cubicBezTo>
                  <a:cubicBezTo>
                    <a:pt x="275973" y="436243"/>
                    <a:pt x="266448" y="475930"/>
                    <a:pt x="259304" y="498949"/>
                  </a:cubicBezTo>
                  <a:cubicBezTo>
                    <a:pt x="252160" y="521968"/>
                    <a:pt x="250572" y="534668"/>
                    <a:pt x="235491" y="551337"/>
                  </a:cubicBezTo>
                  <a:cubicBezTo>
                    <a:pt x="220410" y="568006"/>
                    <a:pt x="192628" y="587056"/>
                    <a:pt x="168816" y="598962"/>
                  </a:cubicBezTo>
                  <a:cubicBezTo>
                    <a:pt x="145004" y="610868"/>
                    <a:pt x="117222" y="622774"/>
                    <a:pt x="92616" y="622774"/>
                  </a:cubicBezTo>
                  <a:cubicBezTo>
                    <a:pt x="68010" y="622774"/>
                    <a:pt x="36260" y="610075"/>
                    <a:pt x="21179" y="598962"/>
                  </a:cubicBezTo>
                  <a:cubicBezTo>
                    <a:pt x="6098" y="587849"/>
                    <a:pt x="4510" y="578324"/>
                    <a:pt x="2129" y="556099"/>
                  </a:cubicBezTo>
                  <a:cubicBezTo>
                    <a:pt x="-252" y="533874"/>
                    <a:pt x="-2634" y="500537"/>
                    <a:pt x="6891" y="465612"/>
                  </a:cubicBezTo>
                  <a:cubicBezTo>
                    <a:pt x="16416" y="430687"/>
                    <a:pt x="42610" y="386236"/>
                    <a:pt x="59279" y="346549"/>
                  </a:cubicBezTo>
                  <a:cubicBezTo>
                    <a:pt x="75948" y="306862"/>
                    <a:pt x="94998" y="260031"/>
                    <a:pt x="106904" y="227487"/>
                  </a:cubicBezTo>
                  <a:cubicBezTo>
                    <a:pt x="118810" y="194943"/>
                    <a:pt x="120397" y="186212"/>
                    <a:pt x="130716" y="151287"/>
                  </a:cubicBezTo>
                  <a:cubicBezTo>
                    <a:pt x="141035" y="116362"/>
                    <a:pt x="150560" y="44131"/>
                    <a:pt x="168816" y="17937"/>
                  </a:cubicBezTo>
                  <a:cubicBezTo>
                    <a:pt x="187072" y="-8257"/>
                    <a:pt x="218822" y="1268"/>
                    <a:pt x="245016" y="364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 name="Freeform 12">
              <a:extLst>
                <a:ext uri="{FF2B5EF4-FFF2-40B4-BE49-F238E27FC236}">
                  <a16:creationId xmlns:a16="http://schemas.microsoft.com/office/drawing/2014/main" id="{8528C769-768D-4614-82A8-6100068ED41A}"/>
                </a:ext>
              </a:extLst>
            </p:cNvPr>
            <p:cNvSpPr/>
            <p:nvPr/>
          </p:nvSpPr>
          <p:spPr>
            <a:xfrm>
              <a:off x="7555077" y="4361350"/>
              <a:ext cx="899136" cy="2260582"/>
            </a:xfrm>
            <a:custGeom>
              <a:avLst/>
              <a:gdLst>
                <a:gd name="connsiteX0" fmla="*/ 905141 w 987690"/>
                <a:gd name="connsiteY0" fmla="*/ 46672 h 2696464"/>
                <a:gd name="connsiteX1" fmla="*/ 786078 w 987690"/>
                <a:gd name="connsiteY1" fmla="*/ 3810 h 2696464"/>
                <a:gd name="connsiteX2" fmla="*/ 409841 w 987690"/>
                <a:gd name="connsiteY2" fmla="*/ 8572 h 2696464"/>
                <a:gd name="connsiteX3" fmla="*/ 166953 w 987690"/>
                <a:gd name="connsiteY3" fmla="*/ 60960 h 2696464"/>
                <a:gd name="connsiteX4" fmla="*/ 52653 w 987690"/>
                <a:gd name="connsiteY4" fmla="*/ 137160 h 2696464"/>
                <a:gd name="connsiteX5" fmla="*/ 28841 w 987690"/>
                <a:gd name="connsiteY5" fmla="*/ 284797 h 2696464"/>
                <a:gd name="connsiteX6" fmla="*/ 266 w 987690"/>
                <a:gd name="connsiteY6" fmla="*/ 513397 h 2696464"/>
                <a:gd name="connsiteX7" fmla="*/ 14553 w 987690"/>
                <a:gd name="connsiteY7" fmla="*/ 589597 h 2696464"/>
                <a:gd name="connsiteX8" fmla="*/ 14553 w 987690"/>
                <a:gd name="connsiteY8" fmla="*/ 661035 h 2696464"/>
                <a:gd name="connsiteX9" fmla="*/ 28841 w 987690"/>
                <a:gd name="connsiteY9" fmla="*/ 761047 h 2696464"/>
                <a:gd name="connsiteX10" fmla="*/ 38366 w 987690"/>
                <a:gd name="connsiteY10" fmla="*/ 861060 h 2696464"/>
                <a:gd name="connsiteX11" fmla="*/ 43128 w 987690"/>
                <a:gd name="connsiteY11" fmla="*/ 956310 h 2696464"/>
                <a:gd name="connsiteX12" fmla="*/ 52653 w 987690"/>
                <a:gd name="connsiteY12" fmla="*/ 1046797 h 2696464"/>
                <a:gd name="connsiteX13" fmla="*/ 38366 w 987690"/>
                <a:gd name="connsiteY13" fmla="*/ 1122997 h 2696464"/>
                <a:gd name="connsiteX14" fmla="*/ 66941 w 987690"/>
                <a:gd name="connsiteY14" fmla="*/ 1175385 h 2696464"/>
                <a:gd name="connsiteX15" fmla="*/ 76466 w 987690"/>
                <a:gd name="connsiteY15" fmla="*/ 1265872 h 2696464"/>
                <a:gd name="connsiteX16" fmla="*/ 43128 w 987690"/>
                <a:gd name="connsiteY16" fmla="*/ 1389697 h 2696464"/>
                <a:gd name="connsiteX17" fmla="*/ 47891 w 987690"/>
                <a:gd name="connsiteY17" fmla="*/ 1442085 h 2696464"/>
                <a:gd name="connsiteX18" fmla="*/ 28841 w 987690"/>
                <a:gd name="connsiteY18" fmla="*/ 1537335 h 2696464"/>
                <a:gd name="connsiteX19" fmla="*/ 19316 w 987690"/>
                <a:gd name="connsiteY19" fmla="*/ 1642110 h 2696464"/>
                <a:gd name="connsiteX20" fmla="*/ 38366 w 987690"/>
                <a:gd name="connsiteY20" fmla="*/ 1780222 h 2696464"/>
                <a:gd name="connsiteX21" fmla="*/ 38366 w 987690"/>
                <a:gd name="connsiteY21" fmla="*/ 1942147 h 2696464"/>
                <a:gd name="connsiteX22" fmla="*/ 52653 w 987690"/>
                <a:gd name="connsiteY22" fmla="*/ 2042160 h 2696464"/>
                <a:gd name="connsiteX23" fmla="*/ 43128 w 987690"/>
                <a:gd name="connsiteY23" fmla="*/ 2085022 h 2696464"/>
                <a:gd name="connsiteX24" fmla="*/ 76466 w 987690"/>
                <a:gd name="connsiteY24" fmla="*/ 2189797 h 2696464"/>
                <a:gd name="connsiteX25" fmla="*/ 109803 w 987690"/>
                <a:gd name="connsiteY25" fmla="*/ 2299335 h 2696464"/>
                <a:gd name="connsiteX26" fmla="*/ 166953 w 987690"/>
                <a:gd name="connsiteY26" fmla="*/ 2337435 h 2696464"/>
                <a:gd name="connsiteX27" fmla="*/ 243153 w 987690"/>
                <a:gd name="connsiteY27" fmla="*/ 2246947 h 2696464"/>
                <a:gd name="connsiteX28" fmla="*/ 300303 w 987690"/>
                <a:gd name="connsiteY28" fmla="*/ 2142172 h 2696464"/>
                <a:gd name="connsiteX29" fmla="*/ 295541 w 987690"/>
                <a:gd name="connsiteY29" fmla="*/ 2032635 h 2696464"/>
                <a:gd name="connsiteX30" fmla="*/ 319353 w 987690"/>
                <a:gd name="connsiteY30" fmla="*/ 1842135 h 2696464"/>
                <a:gd name="connsiteX31" fmla="*/ 328878 w 987690"/>
                <a:gd name="connsiteY31" fmla="*/ 1723072 h 2696464"/>
                <a:gd name="connsiteX32" fmla="*/ 328878 w 987690"/>
                <a:gd name="connsiteY32" fmla="*/ 1604010 h 2696464"/>
                <a:gd name="connsiteX33" fmla="*/ 343166 w 987690"/>
                <a:gd name="connsiteY33" fmla="*/ 1503997 h 2696464"/>
                <a:gd name="connsiteX34" fmla="*/ 362216 w 987690"/>
                <a:gd name="connsiteY34" fmla="*/ 1475422 h 2696464"/>
                <a:gd name="connsiteX35" fmla="*/ 366978 w 987690"/>
                <a:gd name="connsiteY35" fmla="*/ 1432560 h 2696464"/>
                <a:gd name="connsiteX36" fmla="*/ 381266 w 987690"/>
                <a:gd name="connsiteY36" fmla="*/ 1418272 h 2696464"/>
                <a:gd name="connsiteX37" fmla="*/ 362216 w 987690"/>
                <a:gd name="connsiteY37" fmla="*/ 1337310 h 2696464"/>
                <a:gd name="connsiteX38" fmla="*/ 390791 w 987690"/>
                <a:gd name="connsiteY38" fmla="*/ 1237297 h 2696464"/>
                <a:gd name="connsiteX39" fmla="*/ 419366 w 987690"/>
                <a:gd name="connsiteY39" fmla="*/ 1199197 h 2696464"/>
                <a:gd name="connsiteX40" fmla="*/ 419366 w 987690"/>
                <a:gd name="connsiteY40" fmla="*/ 1046797 h 2696464"/>
                <a:gd name="connsiteX41" fmla="*/ 438416 w 987690"/>
                <a:gd name="connsiteY41" fmla="*/ 994410 h 2696464"/>
                <a:gd name="connsiteX42" fmla="*/ 443178 w 987690"/>
                <a:gd name="connsiteY42" fmla="*/ 899160 h 2696464"/>
                <a:gd name="connsiteX43" fmla="*/ 462228 w 987690"/>
                <a:gd name="connsiteY43" fmla="*/ 822960 h 2696464"/>
                <a:gd name="connsiteX44" fmla="*/ 481278 w 987690"/>
                <a:gd name="connsiteY44" fmla="*/ 784860 h 2696464"/>
                <a:gd name="connsiteX45" fmla="*/ 486041 w 987690"/>
                <a:gd name="connsiteY45" fmla="*/ 913447 h 2696464"/>
                <a:gd name="connsiteX46" fmla="*/ 509853 w 987690"/>
                <a:gd name="connsiteY46" fmla="*/ 1027747 h 2696464"/>
                <a:gd name="connsiteX47" fmla="*/ 519378 w 987690"/>
                <a:gd name="connsiteY47" fmla="*/ 1127760 h 2696464"/>
                <a:gd name="connsiteX48" fmla="*/ 500328 w 987690"/>
                <a:gd name="connsiteY48" fmla="*/ 1284922 h 2696464"/>
                <a:gd name="connsiteX49" fmla="*/ 519378 w 987690"/>
                <a:gd name="connsiteY49" fmla="*/ 1323022 h 2696464"/>
                <a:gd name="connsiteX50" fmla="*/ 514616 w 987690"/>
                <a:gd name="connsiteY50" fmla="*/ 1437322 h 2696464"/>
                <a:gd name="connsiteX51" fmla="*/ 509853 w 987690"/>
                <a:gd name="connsiteY51" fmla="*/ 1503997 h 2696464"/>
                <a:gd name="connsiteX52" fmla="*/ 538428 w 987690"/>
                <a:gd name="connsiteY52" fmla="*/ 1556385 h 2696464"/>
                <a:gd name="connsiteX53" fmla="*/ 524141 w 987690"/>
                <a:gd name="connsiteY53" fmla="*/ 1637347 h 2696464"/>
                <a:gd name="connsiteX54" fmla="*/ 543191 w 987690"/>
                <a:gd name="connsiteY54" fmla="*/ 1718310 h 2696464"/>
                <a:gd name="connsiteX55" fmla="*/ 519378 w 987690"/>
                <a:gd name="connsiteY55" fmla="*/ 1799272 h 2696464"/>
                <a:gd name="connsiteX56" fmla="*/ 514616 w 987690"/>
                <a:gd name="connsiteY56" fmla="*/ 2004060 h 2696464"/>
                <a:gd name="connsiteX57" fmla="*/ 486041 w 987690"/>
                <a:gd name="connsiteY57" fmla="*/ 2170747 h 2696464"/>
                <a:gd name="connsiteX58" fmla="*/ 481278 w 987690"/>
                <a:gd name="connsiteY58" fmla="*/ 2256472 h 2696464"/>
                <a:gd name="connsiteX59" fmla="*/ 514616 w 987690"/>
                <a:gd name="connsiteY59" fmla="*/ 2351722 h 2696464"/>
                <a:gd name="connsiteX60" fmla="*/ 524141 w 987690"/>
                <a:gd name="connsiteY60" fmla="*/ 2385060 h 2696464"/>
                <a:gd name="connsiteX61" fmla="*/ 462228 w 987690"/>
                <a:gd name="connsiteY61" fmla="*/ 2475547 h 2696464"/>
                <a:gd name="connsiteX62" fmla="*/ 428891 w 987690"/>
                <a:gd name="connsiteY62" fmla="*/ 2513647 h 2696464"/>
                <a:gd name="connsiteX63" fmla="*/ 457466 w 987690"/>
                <a:gd name="connsiteY63" fmla="*/ 2570797 h 2696464"/>
                <a:gd name="connsiteX64" fmla="*/ 438416 w 987690"/>
                <a:gd name="connsiteY64" fmla="*/ 2642235 h 2696464"/>
                <a:gd name="connsiteX65" fmla="*/ 505091 w 987690"/>
                <a:gd name="connsiteY65" fmla="*/ 2651760 h 2696464"/>
                <a:gd name="connsiteX66" fmla="*/ 614628 w 987690"/>
                <a:gd name="connsiteY66" fmla="*/ 2675572 h 2696464"/>
                <a:gd name="connsiteX67" fmla="*/ 690828 w 987690"/>
                <a:gd name="connsiteY67" fmla="*/ 2694622 h 2696464"/>
                <a:gd name="connsiteX68" fmla="*/ 743216 w 987690"/>
                <a:gd name="connsiteY68" fmla="*/ 2627947 h 2696464"/>
                <a:gd name="connsiteX69" fmla="*/ 757503 w 987690"/>
                <a:gd name="connsiteY69" fmla="*/ 2532697 h 2696464"/>
                <a:gd name="connsiteX70" fmla="*/ 743216 w 987690"/>
                <a:gd name="connsiteY70" fmla="*/ 2485072 h 2696464"/>
                <a:gd name="connsiteX71" fmla="*/ 743216 w 987690"/>
                <a:gd name="connsiteY71" fmla="*/ 2437447 h 2696464"/>
                <a:gd name="connsiteX72" fmla="*/ 795603 w 987690"/>
                <a:gd name="connsiteY72" fmla="*/ 2356485 h 2696464"/>
                <a:gd name="connsiteX73" fmla="*/ 809891 w 987690"/>
                <a:gd name="connsiteY73" fmla="*/ 2223135 h 2696464"/>
                <a:gd name="connsiteX74" fmla="*/ 819416 w 987690"/>
                <a:gd name="connsiteY74" fmla="*/ 2094547 h 2696464"/>
                <a:gd name="connsiteX75" fmla="*/ 838466 w 987690"/>
                <a:gd name="connsiteY75" fmla="*/ 1913572 h 2696464"/>
                <a:gd name="connsiteX76" fmla="*/ 862278 w 987690"/>
                <a:gd name="connsiteY76" fmla="*/ 1699260 h 2696464"/>
                <a:gd name="connsiteX77" fmla="*/ 857516 w 987690"/>
                <a:gd name="connsiteY77" fmla="*/ 1608772 h 2696464"/>
                <a:gd name="connsiteX78" fmla="*/ 871803 w 987690"/>
                <a:gd name="connsiteY78" fmla="*/ 1484947 h 2696464"/>
                <a:gd name="connsiteX79" fmla="*/ 895616 w 987690"/>
                <a:gd name="connsiteY79" fmla="*/ 1170622 h 2696464"/>
                <a:gd name="connsiteX80" fmla="*/ 924191 w 987690"/>
                <a:gd name="connsiteY80" fmla="*/ 908685 h 2696464"/>
                <a:gd name="connsiteX81" fmla="*/ 914666 w 987690"/>
                <a:gd name="connsiteY81" fmla="*/ 780097 h 2696464"/>
                <a:gd name="connsiteX82" fmla="*/ 948003 w 987690"/>
                <a:gd name="connsiteY82" fmla="*/ 613410 h 2696464"/>
                <a:gd name="connsiteX83" fmla="*/ 981341 w 987690"/>
                <a:gd name="connsiteY83" fmla="*/ 441960 h 2696464"/>
                <a:gd name="connsiteX84" fmla="*/ 981341 w 987690"/>
                <a:gd name="connsiteY84" fmla="*/ 337185 h 2696464"/>
                <a:gd name="connsiteX85" fmla="*/ 981341 w 987690"/>
                <a:gd name="connsiteY85" fmla="*/ 137160 h 2696464"/>
                <a:gd name="connsiteX86" fmla="*/ 905141 w 987690"/>
                <a:gd name="connsiteY86" fmla="*/ 46672 h 269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987690" h="2696464">
                  <a:moveTo>
                    <a:pt x="905141" y="46672"/>
                  </a:moveTo>
                  <a:cubicBezTo>
                    <a:pt x="872597" y="24447"/>
                    <a:pt x="868628" y="10160"/>
                    <a:pt x="786078" y="3810"/>
                  </a:cubicBezTo>
                  <a:cubicBezTo>
                    <a:pt x="703528" y="-2540"/>
                    <a:pt x="513028" y="-953"/>
                    <a:pt x="409841" y="8572"/>
                  </a:cubicBezTo>
                  <a:cubicBezTo>
                    <a:pt x="306654" y="18097"/>
                    <a:pt x="226484" y="39529"/>
                    <a:pt x="166953" y="60960"/>
                  </a:cubicBezTo>
                  <a:cubicBezTo>
                    <a:pt x="107422" y="82391"/>
                    <a:pt x="75672" y="99854"/>
                    <a:pt x="52653" y="137160"/>
                  </a:cubicBezTo>
                  <a:cubicBezTo>
                    <a:pt x="29634" y="174466"/>
                    <a:pt x="37572" y="222091"/>
                    <a:pt x="28841" y="284797"/>
                  </a:cubicBezTo>
                  <a:cubicBezTo>
                    <a:pt x="20110" y="347503"/>
                    <a:pt x="2647" y="462597"/>
                    <a:pt x="266" y="513397"/>
                  </a:cubicBezTo>
                  <a:cubicBezTo>
                    <a:pt x="-2115" y="564197"/>
                    <a:pt x="12172" y="564991"/>
                    <a:pt x="14553" y="589597"/>
                  </a:cubicBezTo>
                  <a:cubicBezTo>
                    <a:pt x="16934" y="614203"/>
                    <a:pt x="12172" y="632460"/>
                    <a:pt x="14553" y="661035"/>
                  </a:cubicBezTo>
                  <a:cubicBezTo>
                    <a:pt x="16934" y="689610"/>
                    <a:pt x="24872" y="727710"/>
                    <a:pt x="28841" y="761047"/>
                  </a:cubicBezTo>
                  <a:cubicBezTo>
                    <a:pt x="32810" y="794384"/>
                    <a:pt x="35985" y="828516"/>
                    <a:pt x="38366" y="861060"/>
                  </a:cubicBezTo>
                  <a:cubicBezTo>
                    <a:pt x="40747" y="893604"/>
                    <a:pt x="40747" y="925354"/>
                    <a:pt x="43128" y="956310"/>
                  </a:cubicBezTo>
                  <a:cubicBezTo>
                    <a:pt x="45509" y="987266"/>
                    <a:pt x="53447" y="1019016"/>
                    <a:pt x="52653" y="1046797"/>
                  </a:cubicBezTo>
                  <a:cubicBezTo>
                    <a:pt x="51859" y="1074578"/>
                    <a:pt x="35985" y="1101566"/>
                    <a:pt x="38366" y="1122997"/>
                  </a:cubicBezTo>
                  <a:cubicBezTo>
                    <a:pt x="40747" y="1144428"/>
                    <a:pt x="60591" y="1151573"/>
                    <a:pt x="66941" y="1175385"/>
                  </a:cubicBezTo>
                  <a:cubicBezTo>
                    <a:pt x="73291" y="1199197"/>
                    <a:pt x="80435" y="1230153"/>
                    <a:pt x="76466" y="1265872"/>
                  </a:cubicBezTo>
                  <a:cubicBezTo>
                    <a:pt x="72497" y="1301591"/>
                    <a:pt x="47890" y="1360328"/>
                    <a:pt x="43128" y="1389697"/>
                  </a:cubicBezTo>
                  <a:cubicBezTo>
                    <a:pt x="38366" y="1419066"/>
                    <a:pt x="50272" y="1417479"/>
                    <a:pt x="47891" y="1442085"/>
                  </a:cubicBezTo>
                  <a:cubicBezTo>
                    <a:pt x="45510" y="1466691"/>
                    <a:pt x="33603" y="1503998"/>
                    <a:pt x="28841" y="1537335"/>
                  </a:cubicBezTo>
                  <a:cubicBezTo>
                    <a:pt x="24079" y="1570672"/>
                    <a:pt x="17729" y="1601629"/>
                    <a:pt x="19316" y="1642110"/>
                  </a:cubicBezTo>
                  <a:cubicBezTo>
                    <a:pt x="20903" y="1682591"/>
                    <a:pt x="35191" y="1730216"/>
                    <a:pt x="38366" y="1780222"/>
                  </a:cubicBezTo>
                  <a:cubicBezTo>
                    <a:pt x="41541" y="1830228"/>
                    <a:pt x="35985" y="1898491"/>
                    <a:pt x="38366" y="1942147"/>
                  </a:cubicBezTo>
                  <a:cubicBezTo>
                    <a:pt x="40747" y="1985803"/>
                    <a:pt x="51859" y="2018348"/>
                    <a:pt x="52653" y="2042160"/>
                  </a:cubicBezTo>
                  <a:cubicBezTo>
                    <a:pt x="53447" y="2065972"/>
                    <a:pt x="39159" y="2060416"/>
                    <a:pt x="43128" y="2085022"/>
                  </a:cubicBezTo>
                  <a:cubicBezTo>
                    <a:pt x="47097" y="2109628"/>
                    <a:pt x="65353" y="2154078"/>
                    <a:pt x="76466" y="2189797"/>
                  </a:cubicBezTo>
                  <a:cubicBezTo>
                    <a:pt x="87578" y="2225516"/>
                    <a:pt x="94722" y="2274729"/>
                    <a:pt x="109803" y="2299335"/>
                  </a:cubicBezTo>
                  <a:cubicBezTo>
                    <a:pt x="124884" y="2323941"/>
                    <a:pt x="144728" y="2346166"/>
                    <a:pt x="166953" y="2337435"/>
                  </a:cubicBezTo>
                  <a:cubicBezTo>
                    <a:pt x="189178" y="2328704"/>
                    <a:pt x="220928" y="2279491"/>
                    <a:pt x="243153" y="2246947"/>
                  </a:cubicBezTo>
                  <a:cubicBezTo>
                    <a:pt x="265378" y="2214403"/>
                    <a:pt x="291572" y="2177891"/>
                    <a:pt x="300303" y="2142172"/>
                  </a:cubicBezTo>
                  <a:cubicBezTo>
                    <a:pt x="309034" y="2106453"/>
                    <a:pt x="292366" y="2082641"/>
                    <a:pt x="295541" y="2032635"/>
                  </a:cubicBezTo>
                  <a:cubicBezTo>
                    <a:pt x="298716" y="1982629"/>
                    <a:pt x="313797" y="1893729"/>
                    <a:pt x="319353" y="1842135"/>
                  </a:cubicBezTo>
                  <a:cubicBezTo>
                    <a:pt x="324909" y="1790541"/>
                    <a:pt x="327291" y="1762759"/>
                    <a:pt x="328878" y="1723072"/>
                  </a:cubicBezTo>
                  <a:cubicBezTo>
                    <a:pt x="330465" y="1683385"/>
                    <a:pt x="326497" y="1640522"/>
                    <a:pt x="328878" y="1604010"/>
                  </a:cubicBezTo>
                  <a:cubicBezTo>
                    <a:pt x="331259" y="1567498"/>
                    <a:pt x="337610" y="1525428"/>
                    <a:pt x="343166" y="1503997"/>
                  </a:cubicBezTo>
                  <a:cubicBezTo>
                    <a:pt x="348722" y="1482566"/>
                    <a:pt x="358247" y="1487328"/>
                    <a:pt x="362216" y="1475422"/>
                  </a:cubicBezTo>
                  <a:cubicBezTo>
                    <a:pt x="366185" y="1463516"/>
                    <a:pt x="363803" y="1442085"/>
                    <a:pt x="366978" y="1432560"/>
                  </a:cubicBezTo>
                  <a:cubicBezTo>
                    <a:pt x="370153" y="1423035"/>
                    <a:pt x="382060" y="1434147"/>
                    <a:pt x="381266" y="1418272"/>
                  </a:cubicBezTo>
                  <a:cubicBezTo>
                    <a:pt x="380472" y="1402397"/>
                    <a:pt x="360629" y="1367472"/>
                    <a:pt x="362216" y="1337310"/>
                  </a:cubicBezTo>
                  <a:cubicBezTo>
                    <a:pt x="363803" y="1307148"/>
                    <a:pt x="381266" y="1260316"/>
                    <a:pt x="390791" y="1237297"/>
                  </a:cubicBezTo>
                  <a:cubicBezTo>
                    <a:pt x="400316" y="1214278"/>
                    <a:pt x="414604" y="1230947"/>
                    <a:pt x="419366" y="1199197"/>
                  </a:cubicBezTo>
                  <a:cubicBezTo>
                    <a:pt x="424128" y="1167447"/>
                    <a:pt x="416191" y="1080928"/>
                    <a:pt x="419366" y="1046797"/>
                  </a:cubicBezTo>
                  <a:cubicBezTo>
                    <a:pt x="422541" y="1012666"/>
                    <a:pt x="434447" y="1019016"/>
                    <a:pt x="438416" y="994410"/>
                  </a:cubicBezTo>
                  <a:cubicBezTo>
                    <a:pt x="442385" y="969804"/>
                    <a:pt x="439209" y="927735"/>
                    <a:pt x="443178" y="899160"/>
                  </a:cubicBezTo>
                  <a:cubicBezTo>
                    <a:pt x="447147" y="870585"/>
                    <a:pt x="455878" y="842010"/>
                    <a:pt x="462228" y="822960"/>
                  </a:cubicBezTo>
                  <a:cubicBezTo>
                    <a:pt x="468578" y="803910"/>
                    <a:pt x="477309" y="769779"/>
                    <a:pt x="481278" y="784860"/>
                  </a:cubicBezTo>
                  <a:cubicBezTo>
                    <a:pt x="485247" y="799941"/>
                    <a:pt x="481279" y="872966"/>
                    <a:pt x="486041" y="913447"/>
                  </a:cubicBezTo>
                  <a:cubicBezTo>
                    <a:pt x="490803" y="953928"/>
                    <a:pt x="504297" y="992028"/>
                    <a:pt x="509853" y="1027747"/>
                  </a:cubicBezTo>
                  <a:cubicBezTo>
                    <a:pt x="515409" y="1063466"/>
                    <a:pt x="520965" y="1084898"/>
                    <a:pt x="519378" y="1127760"/>
                  </a:cubicBezTo>
                  <a:cubicBezTo>
                    <a:pt x="517791" y="1170622"/>
                    <a:pt x="500328" y="1252378"/>
                    <a:pt x="500328" y="1284922"/>
                  </a:cubicBezTo>
                  <a:cubicBezTo>
                    <a:pt x="500328" y="1317466"/>
                    <a:pt x="516997" y="1297622"/>
                    <a:pt x="519378" y="1323022"/>
                  </a:cubicBezTo>
                  <a:cubicBezTo>
                    <a:pt x="521759" y="1348422"/>
                    <a:pt x="516203" y="1407160"/>
                    <a:pt x="514616" y="1437322"/>
                  </a:cubicBezTo>
                  <a:cubicBezTo>
                    <a:pt x="513029" y="1467484"/>
                    <a:pt x="505884" y="1484153"/>
                    <a:pt x="509853" y="1503997"/>
                  </a:cubicBezTo>
                  <a:cubicBezTo>
                    <a:pt x="513822" y="1523841"/>
                    <a:pt x="536047" y="1534160"/>
                    <a:pt x="538428" y="1556385"/>
                  </a:cubicBezTo>
                  <a:cubicBezTo>
                    <a:pt x="540809" y="1578610"/>
                    <a:pt x="523347" y="1610360"/>
                    <a:pt x="524141" y="1637347"/>
                  </a:cubicBezTo>
                  <a:cubicBezTo>
                    <a:pt x="524935" y="1664334"/>
                    <a:pt x="543985" y="1691323"/>
                    <a:pt x="543191" y="1718310"/>
                  </a:cubicBezTo>
                  <a:cubicBezTo>
                    <a:pt x="542397" y="1745297"/>
                    <a:pt x="524140" y="1751647"/>
                    <a:pt x="519378" y="1799272"/>
                  </a:cubicBezTo>
                  <a:cubicBezTo>
                    <a:pt x="514616" y="1846897"/>
                    <a:pt x="520172" y="1942147"/>
                    <a:pt x="514616" y="2004060"/>
                  </a:cubicBezTo>
                  <a:cubicBezTo>
                    <a:pt x="509060" y="2065973"/>
                    <a:pt x="491597" y="2128678"/>
                    <a:pt x="486041" y="2170747"/>
                  </a:cubicBezTo>
                  <a:cubicBezTo>
                    <a:pt x="480485" y="2212816"/>
                    <a:pt x="476515" y="2226310"/>
                    <a:pt x="481278" y="2256472"/>
                  </a:cubicBezTo>
                  <a:cubicBezTo>
                    <a:pt x="486040" y="2286635"/>
                    <a:pt x="507472" y="2330291"/>
                    <a:pt x="514616" y="2351722"/>
                  </a:cubicBezTo>
                  <a:cubicBezTo>
                    <a:pt x="521760" y="2373153"/>
                    <a:pt x="532872" y="2364422"/>
                    <a:pt x="524141" y="2385060"/>
                  </a:cubicBezTo>
                  <a:cubicBezTo>
                    <a:pt x="515410" y="2405698"/>
                    <a:pt x="478103" y="2454116"/>
                    <a:pt x="462228" y="2475547"/>
                  </a:cubicBezTo>
                  <a:cubicBezTo>
                    <a:pt x="446353" y="2496978"/>
                    <a:pt x="429685" y="2497772"/>
                    <a:pt x="428891" y="2513647"/>
                  </a:cubicBezTo>
                  <a:cubicBezTo>
                    <a:pt x="428097" y="2529522"/>
                    <a:pt x="455878" y="2549366"/>
                    <a:pt x="457466" y="2570797"/>
                  </a:cubicBezTo>
                  <a:cubicBezTo>
                    <a:pt x="459054" y="2592228"/>
                    <a:pt x="430479" y="2628741"/>
                    <a:pt x="438416" y="2642235"/>
                  </a:cubicBezTo>
                  <a:cubicBezTo>
                    <a:pt x="446353" y="2655729"/>
                    <a:pt x="475722" y="2646204"/>
                    <a:pt x="505091" y="2651760"/>
                  </a:cubicBezTo>
                  <a:cubicBezTo>
                    <a:pt x="534460" y="2657316"/>
                    <a:pt x="583672" y="2668428"/>
                    <a:pt x="614628" y="2675572"/>
                  </a:cubicBezTo>
                  <a:cubicBezTo>
                    <a:pt x="645584" y="2682716"/>
                    <a:pt x="669397" y="2702559"/>
                    <a:pt x="690828" y="2694622"/>
                  </a:cubicBezTo>
                  <a:cubicBezTo>
                    <a:pt x="712259" y="2686685"/>
                    <a:pt x="732104" y="2654934"/>
                    <a:pt x="743216" y="2627947"/>
                  </a:cubicBezTo>
                  <a:cubicBezTo>
                    <a:pt x="754328" y="2600960"/>
                    <a:pt x="757503" y="2556509"/>
                    <a:pt x="757503" y="2532697"/>
                  </a:cubicBezTo>
                  <a:cubicBezTo>
                    <a:pt x="757503" y="2508885"/>
                    <a:pt x="745597" y="2500947"/>
                    <a:pt x="743216" y="2485072"/>
                  </a:cubicBezTo>
                  <a:cubicBezTo>
                    <a:pt x="740835" y="2469197"/>
                    <a:pt x="734485" y="2458878"/>
                    <a:pt x="743216" y="2437447"/>
                  </a:cubicBezTo>
                  <a:cubicBezTo>
                    <a:pt x="751947" y="2416016"/>
                    <a:pt x="784490" y="2392204"/>
                    <a:pt x="795603" y="2356485"/>
                  </a:cubicBezTo>
                  <a:cubicBezTo>
                    <a:pt x="806715" y="2320766"/>
                    <a:pt x="805922" y="2266791"/>
                    <a:pt x="809891" y="2223135"/>
                  </a:cubicBezTo>
                  <a:cubicBezTo>
                    <a:pt x="813860" y="2179479"/>
                    <a:pt x="814654" y="2146141"/>
                    <a:pt x="819416" y="2094547"/>
                  </a:cubicBezTo>
                  <a:cubicBezTo>
                    <a:pt x="824178" y="2042953"/>
                    <a:pt x="831322" y="1979453"/>
                    <a:pt x="838466" y="1913572"/>
                  </a:cubicBezTo>
                  <a:cubicBezTo>
                    <a:pt x="845610" y="1847691"/>
                    <a:pt x="859103" y="1750060"/>
                    <a:pt x="862278" y="1699260"/>
                  </a:cubicBezTo>
                  <a:cubicBezTo>
                    <a:pt x="865453" y="1648460"/>
                    <a:pt x="855929" y="1644491"/>
                    <a:pt x="857516" y="1608772"/>
                  </a:cubicBezTo>
                  <a:cubicBezTo>
                    <a:pt x="859103" y="1573053"/>
                    <a:pt x="865453" y="1557972"/>
                    <a:pt x="871803" y="1484947"/>
                  </a:cubicBezTo>
                  <a:cubicBezTo>
                    <a:pt x="878153" y="1411922"/>
                    <a:pt x="886885" y="1266665"/>
                    <a:pt x="895616" y="1170622"/>
                  </a:cubicBezTo>
                  <a:cubicBezTo>
                    <a:pt x="904347" y="1074579"/>
                    <a:pt x="921016" y="973773"/>
                    <a:pt x="924191" y="908685"/>
                  </a:cubicBezTo>
                  <a:cubicBezTo>
                    <a:pt x="927366" y="843598"/>
                    <a:pt x="910697" y="829309"/>
                    <a:pt x="914666" y="780097"/>
                  </a:cubicBezTo>
                  <a:cubicBezTo>
                    <a:pt x="918635" y="730885"/>
                    <a:pt x="936891" y="669766"/>
                    <a:pt x="948003" y="613410"/>
                  </a:cubicBezTo>
                  <a:cubicBezTo>
                    <a:pt x="959115" y="557054"/>
                    <a:pt x="975785" y="487998"/>
                    <a:pt x="981341" y="441960"/>
                  </a:cubicBezTo>
                  <a:cubicBezTo>
                    <a:pt x="986897" y="395923"/>
                    <a:pt x="981341" y="337185"/>
                    <a:pt x="981341" y="337185"/>
                  </a:cubicBezTo>
                  <a:cubicBezTo>
                    <a:pt x="981341" y="286385"/>
                    <a:pt x="995628" y="189547"/>
                    <a:pt x="981341" y="137160"/>
                  </a:cubicBezTo>
                  <a:cubicBezTo>
                    <a:pt x="967054" y="84773"/>
                    <a:pt x="937685" y="68897"/>
                    <a:pt x="905141" y="46672"/>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 name="Freeform 14">
              <a:extLst>
                <a:ext uri="{FF2B5EF4-FFF2-40B4-BE49-F238E27FC236}">
                  <a16:creationId xmlns:a16="http://schemas.microsoft.com/office/drawing/2014/main" id="{9624E019-43D0-487B-9AD0-6319DD0B4528}"/>
                </a:ext>
              </a:extLst>
            </p:cNvPr>
            <p:cNvSpPr/>
            <p:nvPr/>
          </p:nvSpPr>
          <p:spPr>
            <a:xfrm>
              <a:off x="7222050" y="2122467"/>
              <a:ext cx="311628" cy="627483"/>
            </a:xfrm>
            <a:custGeom>
              <a:avLst/>
              <a:gdLst>
                <a:gd name="connsiteX0" fmla="*/ 108599 w 342320"/>
                <a:gd name="connsiteY0" fmla="*/ 748119 h 748473"/>
                <a:gd name="connsiteX1" fmla="*/ 154319 w 342320"/>
                <a:gd name="connsiteY1" fmla="*/ 529679 h 748473"/>
                <a:gd name="connsiteX2" fmla="*/ 149239 w 342320"/>
                <a:gd name="connsiteY2" fmla="*/ 443319 h 748473"/>
                <a:gd name="connsiteX3" fmla="*/ 159399 w 342320"/>
                <a:gd name="connsiteY3" fmla="*/ 377279 h 748473"/>
                <a:gd name="connsiteX4" fmla="*/ 179719 w 342320"/>
                <a:gd name="connsiteY4" fmla="*/ 341719 h 748473"/>
                <a:gd name="connsiteX5" fmla="*/ 210199 w 342320"/>
                <a:gd name="connsiteY5" fmla="*/ 301079 h 748473"/>
                <a:gd name="connsiteX6" fmla="*/ 230519 w 342320"/>
                <a:gd name="connsiteY6" fmla="*/ 295999 h 748473"/>
                <a:gd name="connsiteX7" fmla="*/ 276239 w 342320"/>
                <a:gd name="connsiteY7" fmla="*/ 255359 h 748473"/>
                <a:gd name="connsiteX8" fmla="*/ 306719 w 342320"/>
                <a:gd name="connsiteY8" fmla="*/ 219799 h 748473"/>
                <a:gd name="connsiteX9" fmla="*/ 337199 w 342320"/>
                <a:gd name="connsiteY9" fmla="*/ 148679 h 748473"/>
                <a:gd name="connsiteX10" fmla="*/ 342279 w 342320"/>
                <a:gd name="connsiteY10" fmla="*/ 87719 h 748473"/>
                <a:gd name="connsiteX11" fmla="*/ 337199 w 342320"/>
                <a:gd name="connsiteY11" fmla="*/ 67399 h 748473"/>
                <a:gd name="connsiteX12" fmla="*/ 311799 w 342320"/>
                <a:gd name="connsiteY12" fmla="*/ 52159 h 748473"/>
                <a:gd name="connsiteX13" fmla="*/ 281319 w 342320"/>
                <a:gd name="connsiteY13" fmla="*/ 21679 h 748473"/>
                <a:gd name="connsiteX14" fmla="*/ 260999 w 342320"/>
                <a:gd name="connsiteY14" fmla="*/ 16599 h 748473"/>
                <a:gd name="connsiteX15" fmla="*/ 225439 w 342320"/>
                <a:gd name="connsiteY15" fmla="*/ 16599 h 748473"/>
                <a:gd name="connsiteX16" fmla="*/ 154319 w 342320"/>
                <a:gd name="connsiteY16" fmla="*/ 6439 h 748473"/>
                <a:gd name="connsiteX17" fmla="*/ 113679 w 342320"/>
                <a:gd name="connsiteY17" fmla="*/ 1359 h 748473"/>
                <a:gd name="connsiteX18" fmla="*/ 93359 w 342320"/>
                <a:gd name="connsiteY18" fmla="*/ 31839 h 748473"/>
                <a:gd name="connsiteX19" fmla="*/ 93359 w 342320"/>
                <a:gd name="connsiteY19" fmla="*/ 67399 h 748473"/>
                <a:gd name="connsiteX20" fmla="*/ 78119 w 342320"/>
                <a:gd name="connsiteY20" fmla="*/ 123279 h 748473"/>
                <a:gd name="connsiteX21" fmla="*/ 47639 w 342320"/>
                <a:gd name="connsiteY21" fmla="*/ 168999 h 748473"/>
                <a:gd name="connsiteX22" fmla="*/ 37479 w 342320"/>
                <a:gd name="connsiteY22" fmla="*/ 265519 h 748473"/>
                <a:gd name="connsiteX23" fmla="*/ 22239 w 342320"/>
                <a:gd name="connsiteY23" fmla="*/ 321399 h 748473"/>
                <a:gd name="connsiteX24" fmla="*/ 6999 w 342320"/>
                <a:gd name="connsiteY24" fmla="*/ 397599 h 748473"/>
                <a:gd name="connsiteX25" fmla="*/ 6999 w 342320"/>
                <a:gd name="connsiteY25" fmla="*/ 473799 h 748473"/>
                <a:gd name="connsiteX26" fmla="*/ 108599 w 342320"/>
                <a:gd name="connsiteY26" fmla="*/ 748119 h 74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42320" h="748473">
                  <a:moveTo>
                    <a:pt x="108599" y="748119"/>
                  </a:moveTo>
                  <a:cubicBezTo>
                    <a:pt x="133152" y="757432"/>
                    <a:pt x="147546" y="580479"/>
                    <a:pt x="154319" y="529679"/>
                  </a:cubicBezTo>
                  <a:cubicBezTo>
                    <a:pt x="161092" y="478879"/>
                    <a:pt x="148392" y="468719"/>
                    <a:pt x="149239" y="443319"/>
                  </a:cubicBezTo>
                  <a:cubicBezTo>
                    <a:pt x="150086" y="417919"/>
                    <a:pt x="154319" y="394212"/>
                    <a:pt x="159399" y="377279"/>
                  </a:cubicBezTo>
                  <a:cubicBezTo>
                    <a:pt x="164479" y="360346"/>
                    <a:pt x="171252" y="354419"/>
                    <a:pt x="179719" y="341719"/>
                  </a:cubicBezTo>
                  <a:cubicBezTo>
                    <a:pt x="188186" y="329019"/>
                    <a:pt x="201732" y="308699"/>
                    <a:pt x="210199" y="301079"/>
                  </a:cubicBezTo>
                  <a:cubicBezTo>
                    <a:pt x="218666" y="293459"/>
                    <a:pt x="219512" y="303619"/>
                    <a:pt x="230519" y="295999"/>
                  </a:cubicBezTo>
                  <a:cubicBezTo>
                    <a:pt x="241526" y="288379"/>
                    <a:pt x="263539" y="268059"/>
                    <a:pt x="276239" y="255359"/>
                  </a:cubicBezTo>
                  <a:cubicBezTo>
                    <a:pt x="288939" y="242659"/>
                    <a:pt x="296559" y="237579"/>
                    <a:pt x="306719" y="219799"/>
                  </a:cubicBezTo>
                  <a:cubicBezTo>
                    <a:pt x="316879" y="202019"/>
                    <a:pt x="331272" y="170692"/>
                    <a:pt x="337199" y="148679"/>
                  </a:cubicBezTo>
                  <a:cubicBezTo>
                    <a:pt x="343126" y="126666"/>
                    <a:pt x="342279" y="101266"/>
                    <a:pt x="342279" y="87719"/>
                  </a:cubicBezTo>
                  <a:cubicBezTo>
                    <a:pt x="342279" y="74172"/>
                    <a:pt x="342279" y="73326"/>
                    <a:pt x="337199" y="67399"/>
                  </a:cubicBezTo>
                  <a:cubicBezTo>
                    <a:pt x="332119" y="61472"/>
                    <a:pt x="321112" y="59779"/>
                    <a:pt x="311799" y="52159"/>
                  </a:cubicBezTo>
                  <a:cubicBezTo>
                    <a:pt x="302486" y="44539"/>
                    <a:pt x="289786" y="27606"/>
                    <a:pt x="281319" y="21679"/>
                  </a:cubicBezTo>
                  <a:cubicBezTo>
                    <a:pt x="272852" y="15752"/>
                    <a:pt x="270312" y="17446"/>
                    <a:pt x="260999" y="16599"/>
                  </a:cubicBezTo>
                  <a:cubicBezTo>
                    <a:pt x="251686" y="15752"/>
                    <a:pt x="243219" y="18292"/>
                    <a:pt x="225439" y="16599"/>
                  </a:cubicBezTo>
                  <a:cubicBezTo>
                    <a:pt x="207659" y="14906"/>
                    <a:pt x="172946" y="8979"/>
                    <a:pt x="154319" y="6439"/>
                  </a:cubicBezTo>
                  <a:cubicBezTo>
                    <a:pt x="135692" y="3899"/>
                    <a:pt x="123839" y="-2874"/>
                    <a:pt x="113679" y="1359"/>
                  </a:cubicBezTo>
                  <a:cubicBezTo>
                    <a:pt x="103519" y="5592"/>
                    <a:pt x="96746" y="20832"/>
                    <a:pt x="93359" y="31839"/>
                  </a:cubicBezTo>
                  <a:cubicBezTo>
                    <a:pt x="89972" y="42846"/>
                    <a:pt x="95899" y="52159"/>
                    <a:pt x="93359" y="67399"/>
                  </a:cubicBezTo>
                  <a:cubicBezTo>
                    <a:pt x="90819" y="82639"/>
                    <a:pt x="85739" y="106346"/>
                    <a:pt x="78119" y="123279"/>
                  </a:cubicBezTo>
                  <a:cubicBezTo>
                    <a:pt x="70499" y="140212"/>
                    <a:pt x="54412" y="145292"/>
                    <a:pt x="47639" y="168999"/>
                  </a:cubicBezTo>
                  <a:cubicBezTo>
                    <a:pt x="40866" y="192706"/>
                    <a:pt x="41712" y="240119"/>
                    <a:pt x="37479" y="265519"/>
                  </a:cubicBezTo>
                  <a:cubicBezTo>
                    <a:pt x="33246" y="290919"/>
                    <a:pt x="27319" y="299386"/>
                    <a:pt x="22239" y="321399"/>
                  </a:cubicBezTo>
                  <a:cubicBezTo>
                    <a:pt x="17159" y="343412"/>
                    <a:pt x="9539" y="372199"/>
                    <a:pt x="6999" y="397599"/>
                  </a:cubicBezTo>
                  <a:cubicBezTo>
                    <a:pt x="4459" y="422999"/>
                    <a:pt x="-7394" y="414532"/>
                    <a:pt x="6999" y="473799"/>
                  </a:cubicBezTo>
                  <a:cubicBezTo>
                    <a:pt x="21392" y="533066"/>
                    <a:pt x="84046" y="738806"/>
                    <a:pt x="108599" y="748119"/>
                  </a:cubicBezTo>
                  <a:close/>
                </a:path>
              </a:pathLst>
            </a:custGeom>
            <a:solidFill>
              <a:srgbClr val="FDD3A2"/>
            </a:solidFill>
            <a:ln w="4594" cap="flat">
              <a:noFill/>
              <a:prstDash val="solid"/>
              <a:miter/>
            </a:ln>
          </p:spPr>
          <p:txBody>
            <a:bodyPr rtlCol="0" anchor="ctr"/>
            <a:lstStyle/>
            <a:p>
              <a:endParaRPr lang="ko-KR" altLang="en-US" dirty="0">
                <a:solidFill>
                  <a:schemeClr val="tx1"/>
                </a:solidFill>
              </a:endParaRPr>
            </a:p>
          </p:txBody>
        </p:sp>
        <p:sp>
          <p:nvSpPr>
            <p:cNvPr id="35" name="Freeform 15">
              <a:extLst>
                <a:ext uri="{FF2B5EF4-FFF2-40B4-BE49-F238E27FC236}">
                  <a16:creationId xmlns:a16="http://schemas.microsoft.com/office/drawing/2014/main" id="{DC0423AD-7BEB-4E29-BEBB-4D062EBBD0A9}"/>
                </a:ext>
              </a:extLst>
            </p:cNvPr>
            <p:cNvSpPr/>
            <p:nvPr/>
          </p:nvSpPr>
          <p:spPr>
            <a:xfrm>
              <a:off x="7789698" y="2761073"/>
              <a:ext cx="476261" cy="639635"/>
            </a:xfrm>
            <a:custGeom>
              <a:avLst/>
              <a:gdLst>
                <a:gd name="connsiteX0" fmla="*/ 17663 w 523167"/>
                <a:gd name="connsiteY0" fmla="*/ 221230 h 762969"/>
                <a:gd name="connsiteX1" fmla="*/ 79 w 523167"/>
                <a:gd name="connsiteY1" fmla="*/ 268123 h 762969"/>
                <a:gd name="connsiteX2" fmla="*/ 11802 w 523167"/>
                <a:gd name="connsiteY2" fmla="*/ 332600 h 762969"/>
                <a:gd name="connsiteX3" fmla="*/ 26456 w 523167"/>
                <a:gd name="connsiteY3" fmla="*/ 370700 h 762969"/>
                <a:gd name="connsiteX4" fmla="*/ 58694 w 523167"/>
                <a:gd name="connsiteY4" fmla="*/ 385353 h 762969"/>
                <a:gd name="connsiteX5" fmla="*/ 67487 w 523167"/>
                <a:gd name="connsiteY5" fmla="*/ 432246 h 762969"/>
                <a:gd name="connsiteX6" fmla="*/ 85071 w 523167"/>
                <a:gd name="connsiteY6" fmla="*/ 485000 h 762969"/>
                <a:gd name="connsiteX7" fmla="*/ 108517 w 523167"/>
                <a:gd name="connsiteY7" fmla="*/ 523100 h 762969"/>
                <a:gd name="connsiteX8" fmla="*/ 102656 w 523167"/>
                <a:gd name="connsiteY8" fmla="*/ 549476 h 762969"/>
                <a:gd name="connsiteX9" fmla="*/ 140756 w 523167"/>
                <a:gd name="connsiteY9" fmla="*/ 678430 h 762969"/>
                <a:gd name="connsiteX10" fmla="*/ 249194 w 523167"/>
                <a:gd name="connsiteY10" fmla="*/ 760492 h 762969"/>
                <a:gd name="connsiteX11" fmla="*/ 351771 w 523167"/>
                <a:gd name="connsiteY11" fmla="*/ 734115 h 762969"/>
                <a:gd name="connsiteX12" fmla="*/ 404525 w 523167"/>
                <a:gd name="connsiteY12" fmla="*/ 657915 h 762969"/>
                <a:gd name="connsiteX13" fmla="*/ 392802 w 523167"/>
                <a:gd name="connsiteY13" fmla="*/ 602230 h 762969"/>
                <a:gd name="connsiteX14" fmla="*/ 389871 w 523167"/>
                <a:gd name="connsiteY14" fmla="*/ 567061 h 762969"/>
                <a:gd name="connsiteX15" fmla="*/ 404525 w 523167"/>
                <a:gd name="connsiteY15" fmla="*/ 517238 h 762969"/>
                <a:gd name="connsiteX16" fmla="*/ 433833 w 523167"/>
                <a:gd name="connsiteY16" fmla="*/ 461553 h 762969"/>
                <a:gd name="connsiteX17" fmla="*/ 454348 w 523167"/>
                <a:gd name="connsiteY17" fmla="*/ 414661 h 762969"/>
                <a:gd name="connsiteX18" fmla="*/ 460210 w 523167"/>
                <a:gd name="connsiteY18" fmla="*/ 376561 h 762969"/>
                <a:gd name="connsiteX19" fmla="*/ 480725 w 523167"/>
                <a:gd name="connsiteY19" fmla="*/ 379492 h 762969"/>
                <a:gd name="connsiteX20" fmla="*/ 501240 w 523167"/>
                <a:gd name="connsiteY20" fmla="*/ 353115 h 762969"/>
                <a:gd name="connsiteX21" fmla="*/ 521756 w 523167"/>
                <a:gd name="connsiteY21" fmla="*/ 297430 h 762969"/>
                <a:gd name="connsiteX22" fmla="*/ 518825 w 523167"/>
                <a:gd name="connsiteY22" fmla="*/ 238815 h 762969"/>
                <a:gd name="connsiteX23" fmla="*/ 498310 w 523167"/>
                <a:gd name="connsiteY23" fmla="*/ 203646 h 762969"/>
                <a:gd name="connsiteX24" fmla="*/ 489517 w 523167"/>
                <a:gd name="connsiteY24" fmla="*/ 206576 h 762969"/>
                <a:gd name="connsiteX25" fmla="*/ 445556 w 523167"/>
                <a:gd name="connsiteY25" fmla="*/ 142100 h 762969"/>
                <a:gd name="connsiteX26" fmla="*/ 445556 w 523167"/>
                <a:gd name="connsiteY26" fmla="*/ 80553 h 762969"/>
                <a:gd name="connsiteX27" fmla="*/ 369356 w 523167"/>
                <a:gd name="connsiteY27" fmla="*/ 24869 h 762969"/>
                <a:gd name="connsiteX28" fmla="*/ 211094 w 523167"/>
                <a:gd name="connsiteY28" fmla="*/ 1423 h 762969"/>
                <a:gd name="connsiteX29" fmla="*/ 82140 w 523167"/>
                <a:gd name="connsiteY29" fmla="*/ 16076 h 762969"/>
                <a:gd name="connsiteX30" fmla="*/ 41110 w 523167"/>
                <a:gd name="connsiteY30" fmla="*/ 124515 h 762969"/>
                <a:gd name="connsiteX31" fmla="*/ 17663 w 523167"/>
                <a:gd name="connsiteY31" fmla="*/ 221230 h 76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23167" h="762969">
                  <a:moveTo>
                    <a:pt x="17663" y="221230"/>
                  </a:moveTo>
                  <a:cubicBezTo>
                    <a:pt x="10825" y="245165"/>
                    <a:pt x="1056" y="249561"/>
                    <a:pt x="79" y="268123"/>
                  </a:cubicBezTo>
                  <a:cubicBezTo>
                    <a:pt x="-898" y="286685"/>
                    <a:pt x="7406" y="315504"/>
                    <a:pt x="11802" y="332600"/>
                  </a:cubicBezTo>
                  <a:cubicBezTo>
                    <a:pt x="16198" y="349696"/>
                    <a:pt x="18641" y="361908"/>
                    <a:pt x="26456" y="370700"/>
                  </a:cubicBezTo>
                  <a:cubicBezTo>
                    <a:pt x="34271" y="379492"/>
                    <a:pt x="51856" y="375095"/>
                    <a:pt x="58694" y="385353"/>
                  </a:cubicBezTo>
                  <a:cubicBezTo>
                    <a:pt x="65533" y="395611"/>
                    <a:pt x="63091" y="415638"/>
                    <a:pt x="67487" y="432246"/>
                  </a:cubicBezTo>
                  <a:cubicBezTo>
                    <a:pt x="71883" y="448854"/>
                    <a:pt x="78233" y="469858"/>
                    <a:pt x="85071" y="485000"/>
                  </a:cubicBezTo>
                  <a:cubicBezTo>
                    <a:pt x="91909" y="500142"/>
                    <a:pt x="105586" y="512354"/>
                    <a:pt x="108517" y="523100"/>
                  </a:cubicBezTo>
                  <a:cubicBezTo>
                    <a:pt x="111448" y="533846"/>
                    <a:pt x="97283" y="523588"/>
                    <a:pt x="102656" y="549476"/>
                  </a:cubicBezTo>
                  <a:cubicBezTo>
                    <a:pt x="108029" y="575364"/>
                    <a:pt x="116333" y="643261"/>
                    <a:pt x="140756" y="678430"/>
                  </a:cubicBezTo>
                  <a:cubicBezTo>
                    <a:pt x="165179" y="713599"/>
                    <a:pt x="214025" y="751211"/>
                    <a:pt x="249194" y="760492"/>
                  </a:cubicBezTo>
                  <a:cubicBezTo>
                    <a:pt x="284363" y="769773"/>
                    <a:pt x="325882" y="751211"/>
                    <a:pt x="351771" y="734115"/>
                  </a:cubicBezTo>
                  <a:cubicBezTo>
                    <a:pt x="377660" y="717019"/>
                    <a:pt x="397687" y="679896"/>
                    <a:pt x="404525" y="657915"/>
                  </a:cubicBezTo>
                  <a:cubicBezTo>
                    <a:pt x="411364" y="635934"/>
                    <a:pt x="395244" y="617372"/>
                    <a:pt x="392802" y="602230"/>
                  </a:cubicBezTo>
                  <a:cubicBezTo>
                    <a:pt x="390360" y="587088"/>
                    <a:pt x="387917" y="581226"/>
                    <a:pt x="389871" y="567061"/>
                  </a:cubicBezTo>
                  <a:cubicBezTo>
                    <a:pt x="391825" y="552896"/>
                    <a:pt x="397198" y="534823"/>
                    <a:pt x="404525" y="517238"/>
                  </a:cubicBezTo>
                  <a:cubicBezTo>
                    <a:pt x="411852" y="499653"/>
                    <a:pt x="425529" y="478649"/>
                    <a:pt x="433833" y="461553"/>
                  </a:cubicBezTo>
                  <a:cubicBezTo>
                    <a:pt x="442137" y="444457"/>
                    <a:pt x="449952" y="428826"/>
                    <a:pt x="454348" y="414661"/>
                  </a:cubicBezTo>
                  <a:cubicBezTo>
                    <a:pt x="458744" y="400496"/>
                    <a:pt x="455814" y="382422"/>
                    <a:pt x="460210" y="376561"/>
                  </a:cubicBezTo>
                  <a:cubicBezTo>
                    <a:pt x="464606" y="370700"/>
                    <a:pt x="473887" y="383400"/>
                    <a:pt x="480725" y="379492"/>
                  </a:cubicBezTo>
                  <a:cubicBezTo>
                    <a:pt x="487563" y="375584"/>
                    <a:pt x="494401" y="366792"/>
                    <a:pt x="501240" y="353115"/>
                  </a:cubicBezTo>
                  <a:cubicBezTo>
                    <a:pt x="508079" y="339438"/>
                    <a:pt x="518825" y="316480"/>
                    <a:pt x="521756" y="297430"/>
                  </a:cubicBezTo>
                  <a:cubicBezTo>
                    <a:pt x="524687" y="278380"/>
                    <a:pt x="522733" y="254446"/>
                    <a:pt x="518825" y="238815"/>
                  </a:cubicBezTo>
                  <a:cubicBezTo>
                    <a:pt x="514917" y="223184"/>
                    <a:pt x="503195" y="209019"/>
                    <a:pt x="498310" y="203646"/>
                  </a:cubicBezTo>
                  <a:cubicBezTo>
                    <a:pt x="493425" y="198273"/>
                    <a:pt x="498309" y="216834"/>
                    <a:pt x="489517" y="206576"/>
                  </a:cubicBezTo>
                  <a:cubicBezTo>
                    <a:pt x="480725" y="196318"/>
                    <a:pt x="452883" y="163104"/>
                    <a:pt x="445556" y="142100"/>
                  </a:cubicBezTo>
                  <a:cubicBezTo>
                    <a:pt x="438229" y="121096"/>
                    <a:pt x="458256" y="100091"/>
                    <a:pt x="445556" y="80553"/>
                  </a:cubicBezTo>
                  <a:cubicBezTo>
                    <a:pt x="432856" y="61014"/>
                    <a:pt x="408433" y="38057"/>
                    <a:pt x="369356" y="24869"/>
                  </a:cubicBezTo>
                  <a:cubicBezTo>
                    <a:pt x="330279" y="11681"/>
                    <a:pt x="258963" y="2888"/>
                    <a:pt x="211094" y="1423"/>
                  </a:cubicBezTo>
                  <a:cubicBezTo>
                    <a:pt x="163225" y="-43"/>
                    <a:pt x="110471" y="-4439"/>
                    <a:pt x="82140" y="16076"/>
                  </a:cubicBezTo>
                  <a:cubicBezTo>
                    <a:pt x="53809" y="36591"/>
                    <a:pt x="51368" y="95207"/>
                    <a:pt x="41110" y="124515"/>
                  </a:cubicBezTo>
                  <a:cubicBezTo>
                    <a:pt x="30852" y="153823"/>
                    <a:pt x="24501" y="197295"/>
                    <a:pt x="17663" y="221230"/>
                  </a:cubicBezTo>
                  <a:close/>
                </a:path>
              </a:pathLst>
            </a:custGeom>
            <a:solidFill>
              <a:srgbClr val="FDD3A2"/>
            </a:solidFill>
            <a:ln w="4594" cap="flat">
              <a:noFill/>
              <a:prstDash val="solid"/>
              <a:miter/>
            </a:ln>
          </p:spPr>
          <p:txBody>
            <a:bodyPr rtlCol="0" anchor="ctr"/>
            <a:lstStyle/>
            <a:p>
              <a:endParaRPr lang="ko-KR" altLang="en-US" dirty="0">
                <a:solidFill>
                  <a:schemeClr val="tx1"/>
                </a:solidFill>
              </a:endParaRPr>
            </a:p>
          </p:txBody>
        </p:sp>
        <p:sp>
          <p:nvSpPr>
            <p:cNvPr id="36" name="Freeform 16">
              <a:extLst>
                <a:ext uri="{FF2B5EF4-FFF2-40B4-BE49-F238E27FC236}">
                  <a16:creationId xmlns:a16="http://schemas.microsoft.com/office/drawing/2014/main" id="{A6C8A16B-1F3F-41B9-951D-A8F119B55934}"/>
                </a:ext>
              </a:extLst>
            </p:cNvPr>
            <p:cNvSpPr/>
            <p:nvPr/>
          </p:nvSpPr>
          <p:spPr>
            <a:xfrm>
              <a:off x="7784162" y="2634935"/>
              <a:ext cx="469926" cy="400821"/>
            </a:xfrm>
            <a:custGeom>
              <a:avLst/>
              <a:gdLst>
                <a:gd name="connsiteX0" fmla="*/ 50121 w 516208"/>
                <a:gd name="connsiteY0" fmla="*/ 477197 h 478107"/>
                <a:gd name="connsiteX1" fmla="*/ 26675 w 516208"/>
                <a:gd name="connsiteY1" fmla="*/ 371689 h 478107"/>
                <a:gd name="connsiteX2" fmla="*/ 12021 w 516208"/>
                <a:gd name="connsiteY2" fmla="*/ 345312 h 478107"/>
                <a:gd name="connsiteX3" fmla="*/ 298 w 516208"/>
                <a:gd name="connsiteY3" fmla="*/ 313074 h 478107"/>
                <a:gd name="connsiteX4" fmla="*/ 3229 w 516208"/>
                <a:gd name="connsiteY4" fmla="*/ 277905 h 478107"/>
                <a:gd name="connsiteX5" fmla="*/ 298 w 516208"/>
                <a:gd name="connsiteY5" fmla="*/ 231012 h 478107"/>
                <a:gd name="connsiteX6" fmla="*/ 6160 w 516208"/>
                <a:gd name="connsiteY6" fmla="*/ 184120 h 478107"/>
                <a:gd name="connsiteX7" fmla="*/ 23744 w 516208"/>
                <a:gd name="connsiteY7" fmla="*/ 134297 h 478107"/>
                <a:gd name="connsiteX8" fmla="*/ 64775 w 516208"/>
                <a:gd name="connsiteY8" fmla="*/ 90335 h 478107"/>
                <a:gd name="connsiteX9" fmla="*/ 102875 w 516208"/>
                <a:gd name="connsiteY9" fmla="*/ 52235 h 478107"/>
                <a:gd name="connsiteX10" fmla="*/ 179075 w 516208"/>
                <a:gd name="connsiteY10" fmla="*/ 25859 h 478107"/>
                <a:gd name="connsiteX11" fmla="*/ 214244 w 516208"/>
                <a:gd name="connsiteY11" fmla="*/ 2412 h 478107"/>
                <a:gd name="connsiteX12" fmla="*/ 281652 w 516208"/>
                <a:gd name="connsiteY12" fmla="*/ 2412 h 478107"/>
                <a:gd name="connsiteX13" fmla="*/ 357852 w 516208"/>
                <a:gd name="connsiteY13" fmla="*/ 17066 h 478107"/>
                <a:gd name="connsiteX14" fmla="*/ 401814 w 516208"/>
                <a:gd name="connsiteY14" fmla="*/ 52235 h 478107"/>
                <a:gd name="connsiteX15" fmla="*/ 454568 w 516208"/>
                <a:gd name="connsiteY15" fmla="*/ 81543 h 478107"/>
                <a:gd name="connsiteX16" fmla="*/ 498529 w 516208"/>
                <a:gd name="connsiteY16" fmla="*/ 140159 h 478107"/>
                <a:gd name="connsiteX17" fmla="*/ 507321 w 516208"/>
                <a:gd name="connsiteY17" fmla="*/ 207566 h 478107"/>
                <a:gd name="connsiteX18" fmla="*/ 516114 w 516208"/>
                <a:gd name="connsiteY18" fmla="*/ 266182 h 478107"/>
                <a:gd name="connsiteX19" fmla="*/ 501460 w 516208"/>
                <a:gd name="connsiteY19" fmla="*/ 324797 h 478107"/>
                <a:gd name="connsiteX20" fmla="*/ 495598 w 516208"/>
                <a:gd name="connsiteY20" fmla="*/ 354105 h 478107"/>
                <a:gd name="connsiteX21" fmla="*/ 489737 w 516208"/>
                <a:gd name="connsiteY21" fmla="*/ 403928 h 478107"/>
                <a:gd name="connsiteX22" fmla="*/ 475083 w 516208"/>
                <a:gd name="connsiteY22" fmla="*/ 444959 h 478107"/>
                <a:gd name="connsiteX23" fmla="*/ 457498 w 516208"/>
                <a:gd name="connsiteY23" fmla="*/ 380482 h 478107"/>
                <a:gd name="connsiteX24" fmla="*/ 448706 w 516208"/>
                <a:gd name="connsiteY24" fmla="*/ 351174 h 478107"/>
                <a:gd name="connsiteX25" fmla="*/ 422329 w 516208"/>
                <a:gd name="connsiteY25" fmla="*/ 304282 h 478107"/>
                <a:gd name="connsiteX26" fmla="*/ 419398 w 516208"/>
                <a:gd name="connsiteY26" fmla="*/ 248597 h 478107"/>
                <a:gd name="connsiteX27" fmla="*/ 381298 w 516208"/>
                <a:gd name="connsiteY27" fmla="*/ 225151 h 478107"/>
                <a:gd name="connsiteX28" fmla="*/ 357852 w 516208"/>
                <a:gd name="connsiteY28" fmla="*/ 233943 h 478107"/>
                <a:gd name="connsiteX29" fmla="*/ 322683 w 516208"/>
                <a:gd name="connsiteY29" fmla="*/ 216359 h 478107"/>
                <a:gd name="connsiteX30" fmla="*/ 278721 w 516208"/>
                <a:gd name="connsiteY30" fmla="*/ 228082 h 478107"/>
                <a:gd name="connsiteX31" fmla="*/ 249414 w 516208"/>
                <a:gd name="connsiteY31" fmla="*/ 236874 h 478107"/>
                <a:gd name="connsiteX32" fmla="*/ 199591 w 516208"/>
                <a:gd name="connsiteY32" fmla="*/ 231012 h 478107"/>
                <a:gd name="connsiteX33" fmla="*/ 143906 w 516208"/>
                <a:gd name="connsiteY33" fmla="*/ 242735 h 478107"/>
                <a:gd name="connsiteX34" fmla="*/ 111668 w 516208"/>
                <a:gd name="connsiteY34" fmla="*/ 245666 h 478107"/>
                <a:gd name="connsiteX35" fmla="*/ 94083 w 516208"/>
                <a:gd name="connsiteY35" fmla="*/ 260320 h 478107"/>
                <a:gd name="connsiteX36" fmla="*/ 88221 w 516208"/>
                <a:gd name="connsiteY36" fmla="*/ 304282 h 478107"/>
                <a:gd name="connsiteX37" fmla="*/ 67706 w 516208"/>
                <a:gd name="connsiteY37" fmla="*/ 333589 h 478107"/>
                <a:gd name="connsiteX38" fmla="*/ 67706 w 516208"/>
                <a:gd name="connsiteY38" fmla="*/ 418582 h 478107"/>
                <a:gd name="connsiteX39" fmla="*/ 50121 w 516208"/>
                <a:gd name="connsiteY39" fmla="*/ 477197 h 4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16208" h="478107">
                  <a:moveTo>
                    <a:pt x="50121" y="477197"/>
                  </a:moveTo>
                  <a:cubicBezTo>
                    <a:pt x="43283" y="469382"/>
                    <a:pt x="33025" y="393670"/>
                    <a:pt x="26675" y="371689"/>
                  </a:cubicBezTo>
                  <a:cubicBezTo>
                    <a:pt x="20325" y="349708"/>
                    <a:pt x="16417" y="355081"/>
                    <a:pt x="12021" y="345312"/>
                  </a:cubicBezTo>
                  <a:cubicBezTo>
                    <a:pt x="7625" y="335543"/>
                    <a:pt x="1763" y="324308"/>
                    <a:pt x="298" y="313074"/>
                  </a:cubicBezTo>
                  <a:cubicBezTo>
                    <a:pt x="-1167" y="301840"/>
                    <a:pt x="3229" y="291582"/>
                    <a:pt x="3229" y="277905"/>
                  </a:cubicBezTo>
                  <a:cubicBezTo>
                    <a:pt x="3229" y="264228"/>
                    <a:pt x="-191" y="246643"/>
                    <a:pt x="298" y="231012"/>
                  </a:cubicBezTo>
                  <a:cubicBezTo>
                    <a:pt x="786" y="215381"/>
                    <a:pt x="2252" y="200239"/>
                    <a:pt x="6160" y="184120"/>
                  </a:cubicBezTo>
                  <a:cubicBezTo>
                    <a:pt x="10068" y="168001"/>
                    <a:pt x="13975" y="149928"/>
                    <a:pt x="23744" y="134297"/>
                  </a:cubicBezTo>
                  <a:cubicBezTo>
                    <a:pt x="33513" y="118666"/>
                    <a:pt x="51587" y="104012"/>
                    <a:pt x="64775" y="90335"/>
                  </a:cubicBezTo>
                  <a:cubicBezTo>
                    <a:pt x="77964" y="76658"/>
                    <a:pt x="83825" y="62981"/>
                    <a:pt x="102875" y="52235"/>
                  </a:cubicBezTo>
                  <a:cubicBezTo>
                    <a:pt x="121925" y="41489"/>
                    <a:pt x="160513" y="34163"/>
                    <a:pt x="179075" y="25859"/>
                  </a:cubicBezTo>
                  <a:cubicBezTo>
                    <a:pt x="197637" y="17555"/>
                    <a:pt x="197148" y="6320"/>
                    <a:pt x="214244" y="2412"/>
                  </a:cubicBezTo>
                  <a:cubicBezTo>
                    <a:pt x="231340" y="-1496"/>
                    <a:pt x="257717" y="-30"/>
                    <a:pt x="281652" y="2412"/>
                  </a:cubicBezTo>
                  <a:cubicBezTo>
                    <a:pt x="305587" y="4854"/>
                    <a:pt x="337825" y="8762"/>
                    <a:pt x="357852" y="17066"/>
                  </a:cubicBezTo>
                  <a:cubicBezTo>
                    <a:pt x="377879" y="25370"/>
                    <a:pt x="385695" y="41489"/>
                    <a:pt x="401814" y="52235"/>
                  </a:cubicBezTo>
                  <a:cubicBezTo>
                    <a:pt x="417933" y="62981"/>
                    <a:pt x="438449" y="66889"/>
                    <a:pt x="454568" y="81543"/>
                  </a:cubicBezTo>
                  <a:cubicBezTo>
                    <a:pt x="470687" y="96197"/>
                    <a:pt x="489737" y="119155"/>
                    <a:pt x="498529" y="140159"/>
                  </a:cubicBezTo>
                  <a:cubicBezTo>
                    <a:pt x="507321" y="161163"/>
                    <a:pt x="504390" y="186562"/>
                    <a:pt x="507321" y="207566"/>
                  </a:cubicBezTo>
                  <a:cubicBezTo>
                    <a:pt x="510252" y="228570"/>
                    <a:pt x="517091" y="246644"/>
                    <a:pt x="516114" y="266182"/>
                  </a:cubicBezTo>
                  <a:cubicBezTo>
                    <a:pt x="515137" y="285720"/>
                    <a:pt x="504879" y="310143"/>
                    <a:pt x="501460" y="324797"/>
                  </a:cubicBezTo>
                  <a:cubicBezTo>
                    <a:pt x="498041" y="339451"/>
                    <a:pt x="497552" y="340917"/>
                    <a:pt x="495598" y="354105"/>
                  </a:cubicBezTo>
                  <a:cubicBezTo>
                    <a:pt x="493644" y="367293"/>
                    <a:pt x="493156" y="388786"/>
                    <a:pt x="489737" y="403928"/>
                  </a:cubicBezTo>
                  <a:cubicBezTo>
                    <a:pt x="486318" y="419070"/>
                    <a:pt x="480456" y="448867"/>
                    <a:pt x="475083" y="444959"/>
                  </a:cubicBezTo>
                  <a:cubicBezTo>
                    <a:pt x="469710" y="441051"/>
                    <a:pt x="461894" y="396113"/>
                    <a:pt x="457498" y="380482"/>
                  </a:cubicBezTo>
                  <a:cubicBezTo>
                    <a:pt x="453102" y="364851"/>
                    <a:pt x="454567" y="363874"/>
                    <a:pt x="448706" y="351174"/>
                  </a:cubicBezTo>
                  <a:cubicBezTo>
                    <a:pt x="442845" y="338474"/>
                    <a:pt x="427214" y="321378"/>
                    <a:pt x="422329" y="304282"/>
                  </a:cubicBezTo>
                  <a:cubicBezTo>
                    <a:pt x="417444" y="287186"/>
                    <a:pt x="426236" y="261785"/>
                    <a:pt x="419398" y="248597"/>
                  </a:cubicBezTo>
                  <a:cubicBezTo>
                    <a:pt x="412560" y="235409"/>
                    <a:pt x="391556" y="227593"/>
                    <a:pt x="381298" y="225151"/>
                  </a:cubicBezTo>
                  <a:cubicBezTo>
                    <a:pt x="371040" y="222709"/>
                    <a:pt x="367621" y="235408"/>
                    <a:pt x="357852" y="233943"/>
                  </a:cubicBezTo>
                  <a:cubicBezTo>
                    <a:pt x="348083" y="232478"/>
                    <a:pt x="335871" y="217336"/>
                    <a:pt x="322683" y="216359"/>
                  </a:cubicBezTo>
                  <a:cubicBezTo>
                    <a:pt x="309495" y="215382"/>
                    <a:pt x="290933" y="224663"/>
                    <a:pt x="278721" y="228082"/>
                  </a:cubicBezTo>
                  <a:cubicBezTo>
                    <a:pt x="266509" y="231501"/>
                    <a:pt x="262602" y="236386"/>
                    <a:pt x="249414" y="236874"/>
                  </a:cubicBezTo>
                  <a:cubicBezTo>
                    <a:pt x="236226" y="237362"/>
                    <a:pt x="217176" y="230035"/>
                    <a:pt x="199591" y="231012"/>
                  </a:cubicBezTo>
                  <a:cubicBezTo>
                    <a:pt x="182006" y="231989"/>
                    <a:pt x="158560" y="240293"/>
                    <a:pt x="143906" y="242735"/>
                  </a:cubicBezTo>
                  <a:cubicBezTo>
                    <a:pt x="129252" y="245177"/>
                    <a:pt x="119972" y="242735"/>
                    <a:pt x="111668" y="245666"/>
                  </a:cubicBezTo>
                  <a:cubicBezTo>
                    <a:pt x="103364" y="248597"/>
                    <a:pt x="97991" y="250551"/>
                    <a:pt x="94083" y="260320"/>
                  </a:cubicBezTo>
                  <a:cubicBezTo>
                    <a:pt x="90175" y="270089"/>
                    <a:pt x="92617" y="292071"/>
                    <a:pt x="88221" y="304282"/>
                  </a:cubicBezTo>
                  <a:cubicBezTo>
                    <a:pt x="83825" y="316493"/>
                    <a:pt x="71125" y="314539"/>
                    <a:pt x="67706" y="333589"/>
                  </a:cubicBezTo>
                  <a:cubicBezTo>
                    <a:pt x="64287" y="352639"/>
                    <a:pt x="69171" y="396601"/>
                    <a:pt x="67706" y="418582"/>
                  </a:cubicBezTo>
                  <a:cubicBezTo>
                    <a:pt x="66241" y="440563"/>
                    <a:pt x="56959" y="485012"/>
                    <a:pt x="50121" y="477197"/>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7" name="Freeform 17">
              <a:extLst>
                <a:ext uri="{FF2B5EF4-FFF2-40B4-BE49-F238E27FC236}">
                  <a16:creationId xmlns:a16="http://schemas.microsoft.com/office/drawing/2014/main" id="{40C7D7D0-9954-4FAC-83C3-84178446C148}"/>
                </a:ext>
              </a:extLst>
            </p:cNvPr>
            <p:cNvSpPr/>
            <p:nvPr/>
          </p:nvSpPr>
          <p:spPr>
            <a:xfrm>
              <a:off x="7623292" y="3200026"/>
              <a:ext cx="821698" cy="1266733"/>
            </a:xfrm>
            <a:custGeom>
              <a:avLst/>
              <a:gdLst>
                <a:gd name="connsiteX0" fmla="*/ 285568 w 902625"/>
                <a:gd name="connsiteY0" fmla="*/ 1267 h 1510983"/>
                <a:gd name="connsiteX1" fmla="*/ 294712 w 902625"/>
                <a:gd name="connsiteY1" fmla="*/ 68323 h 1510983"/>
                <a:gd name="connsiteX2" fmla="*/ 352624 w 902625"/>
                <a:gd name="connsiteY2" fmla="*/ 117091 h 1510983"/>
                <a:gd name="connsiteX3" fmla="*/ 410536 w 902625"/>
                <a:gd name="connsiteY3" fmla="*/ 171955 h 1510983"/>
                <a:gd name="connsiteX4" fmla="*/ 462352 w 902625"/>
                <a:gd name="connsiteY4" fmla="*/ 184147 h 1510983"/>
                <a:gd name="connsiteX5" fmla="*/ 529408 w 902625"/>
                <a:gd name="connsiteY5" fmla="*/ 150619 h 1510983"/>
                <a:gd name="connsiteX6" fmla="*/ 584272 w 902625"/>
                <a:gd name="connsiteY6" fmla="*/ 104899 h 1510983"/>
                <a:gd name="connsiteX7" fmla="*/ 593416 w 902625"/>
                <a:gd name="connsiteY7" fmla="*/ 83563 h 1510983"/>
                <a:gd name="connsiteX8" fmla="*/ 581224 w 902625"/>
                <a:gd name="connsiteY8" fmla="*/ 65275 h 1510983"/>
                <a:gd name="connsiteX9" fmla="*/ 608656 w 902625"/>
                <a:gd name="connsiteY9" fmla="*/ 101851 h 1510983"/>
                <a:gd name="connsiteX10" fmla="*/ 608656 w 902625"/>
                <a:gd name="connsiteY10" fmla="*/ 138427 h 1510983"/>
                <a:gd name="connsiteX11" fmla="*/ 605608 w 902625"/>
                <a:gd name="connsiteY11" fmla="*/ 175003 h 1510983"/>
                <a:gd name="connsiteX12" fmla="*/ 654376 w 902625"/>
                <a:gd name="connsiteY12" fmla="*/ 217675 h 1510983"/>
                <a:gd name="connsiteX13" fmla="*/ 761056 w 902625"/>
                <a:gd name="connsiteY13" fmla="*/ 406651 h 1510983"/>
                <a:gd name="connsiteX14" fmla="*/ 773248 w 902625"/>
                <a:gd name="connsiteY14" fmla="*/ 836419 h 1510983"/>
                <a:gd name="connsiteX15" fmla="*/ 861640 w 902625"/>
                <a:gd name="connsiteY15" fmla="*/ 1214371 h 1510983"/>
                <a:gd name="connsiteX16" fmla="*/ 901264 w 902625"/>
                <a:gd name="connsiteY16" fmla="*/ 1397251 h 1510983"/>
                <a:gd name="connsiteX17" fmla="*/ 815920 w 902625"/>
                <a:gd name="connsiteY17" fmla="*/ 1427731 h 1510983"/>
                <a:gd name="connsiteX18" fmla="*/ 742768 w 902625"/>
                <a:gd name="connsiteY18" fmla="*/ 1436875 h 1510983"/>
                <a:gd name="connsiteX19" fmla="*/ 681808 w 902625"/>
                <a:gd name="connsiteY19" fmla="*/ 1433827 h 1510983"/>
                <a:gd name="connsiteX20" fmla="*/ 559888 w 902625"/>
                <a:gd name="connsiteY20" fmla="*/ 1461259 h 1510983"/>
                <a:gd name="connsiteX21" fmla="*/ 434920 w 902625"/>
                <a:gd name="connsiteY21" fmla="*/ 1491739 h 1510983"/>
                <a:gd name="connsiteX22" fmla="*/ 355672 w 902625"/>
                <a:gd name="connsiteY22" fmla="*/ 1506979 h 1510983"/>
                <a:gd name="connsiteX23" fmla="*/ 230704 w 902625"/>
                <a:gd name="connsiteY23" fmla="*/ 1510027 h 1510983"/>
                <a:gd name="connsiteX24" fmla="*/ 133168 w 902625"/>
                <a:gd name="connsiteY24" fmla="*/ 1506979 h 1510983"/>
                <a:gd name="connsiteX25" fmla="*/ 14296 w 902625"/>
                <a:gd name="connsiteY25" fmla="*/ 1470403 h 1510983"/>
                <a:gd name="connsiteX26" fmla="*/ 5152 w 902625"/>
                <a:gd name="connsiteY26" fmla="*/ 1196083 h 1510983"/>
                <a:gd name="connsiteX27" fmla="*/ 41728 w 902625"/>
                <a:gd name="connsiteY27" fmla="*/ 702307 h 1510983"/>
                <a:gd name="connsiteX28" fmla="*/ 145360 w 902625"/>
                <a:gd name="connsiteY28" fmla="*/ 226819 h 1510983"/>
                <a:gd name="connsiteX29" fmla="*/ 245944 w 902625"/>
                <a:gd name="connsiteY29" fmla="*/ 40891 h 1510983"/>
                <a:gd name="connsiteX30" fmla="*/ 285568 w 902625"/>
                <a:gd name="connsiteY30" fmla="*/ 1267 h 151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2625" h="1510983">
                  <a:moveTo>
                    <a:pt x="285568" y="1267"/>
                  </a:moveTo>
                  <a:cubicBezTo>
                    <a:pt x="293696" y="5839"/>
                    <a:pt x="283536" y="49019"/>
                    <a:pt x="294712" y="68323"/>
                  </a:cubicBezTo>
                  <a:cubicBezTo>
                    <a:pt x="305888" y="87627"/>
                    <a:pt x="333320" y="99819"/>
                    <a:pt x="352624" y="117091"/>
                  </a:cubicBezTo>
                  <a:cubicBezTo>
                    <a:pt x="371928" y="134363"/>
                    <a:pt x="392248" y="160779"/>
                    <a:pt x="410536" y="171955"/>
                  </a:cubicBezTo>
                  <a:cubicBezTo>
                    <a:pt x="428824" y="183131"/>
                    <a:pt x="442540" y="187703"/>
                    <a:pt x="462352" y="184147"/>
                  </a:cubicBezTo>
                  <a:cubicBezTo>
                    <a:pt x="482164" y="180591"/>
                    <a:pt x="509088" y="163827"/>
                    <a:pt x="529408" y="150619"/>
                  </a:cubicBezTo>
                  <a:cubicBezTo>
                    <a:pt x="549728" y="137411"/>
                    <a:pt x="573604" y="116075"/>
                    <a:pt x="584272" y="104899"/>
                  </a:cubicBezTo>
                  <a:cubicBezTo>
                    <a:pt x="594940" y="93723"/>
                    <a:pt x="593924" y="90167"/>
                    <a:pt x="593416" y="83563"/>
                  </a:cubicBezTo>
                  <a:cubicBezTo>
                    <a:pt x="592908" y="76959"/>
                    <a:pt x="578684" y="62227"/>
                    <a:pt x="581224" y="65275"/>
                  </a:cubicBezTo>
                  <a:cubicBezTo>
                    <a:pt x="583764" y="68323"/>
                    <a:pt x="604084" y="89659"/>
                    <a:pt x="608656" y="101851"/>
                  </a:cubicBezTo>
                  <a:cubicBezTo>
                    <a:pt x="613228" y="114043"/>
                    <a:pt x="609164" y="126235"/>
                    <a:pt x="608656" y="138427"/>
                  </a:cubicBezTo>
                  <a:cubicBezTo>
                    <a:pt x="608148" y="150619"/>
                    <a:pt x="597988" y="161795"/>
                    <a:pt x="605608" y="175003"/>
                  </a:cubicBezTo>
                  <a:cubicBezTo>
                    <a:pt x="613228" y="188211"/>
                    <a:pt x="628468" y="179067"/>
                    <a:pt x="654376" y="217675"/>
                  </a:cubicBezTo>
                  <a:cubicBezTo>
                    <a:pt x="680284" y="256283"/>
                    <a:pt x="741244" y="303527"/>
                    <a:pt x="761056" y="406651"/>
                  </a:cubicBezTo>
                  <a:cubicBezTo>
                    <a:pt x="780868" y="509775"/>
                    <a:pt x="756484" y="701799"/>
                    <a:pt x="773248" y="836419"/>
                  </a:cubicBezTo>
                  <a:cubicBezTo>
                    <a:pt x="790012" y="971039"/>
                    <a:pt x="840304" y="1120899"/>
                    <a:pt x="861640" y="1214371"/>
                  </a:cubicBezTo>
                  <a:cubicBezTo>
                    <a:pt x="882976" y="1307843"/>
                    <a:pt x="908884" y="1361691"/>
                    <a:pt x="901264" y="1397251"/>
                  </a:cubicBezTo>
                  <a:cubicBezTo>
                    <a:pt x="893644" y="1432811"/>
                    <a:pt x="842336" y="1421127"/>
                    <a:pt x="815920" y="1427731"/>
                  </a:cubicBezTo>
                  <a:cubicBezTo>
                    <a:pt x="789504" y="1434335"/>
                    <a:pt x="765120" y="1435859"/>
                    <a:pt x="742768" y="1436875"/>
                  </a:cubicBezTo>
                  <a:cubicBezTo>
                    <a:pt x="720416" y="1437891"/>
                    <a:pt x="712288" y="1429763"/>
                    <a:pt x="681808" y="1433827"/>
                  </a:cubicBezTo>
                  <a:cubicBezTo>
                    <a:pt x="651328" y="1437891"/>
                    <a:pt x="559888" y="1461259"/>
                    <a:pt x="559888" y="1461259"/>
                  </a:cubicBezTo>
                  <a:lnTo>
                    <a:pt x="434920" y="1491739"/>
                  </a:lnTo>
                  <a:cubicBezTo>
                    <a:pt x="400884" y="1499359"/>
                    <a:pt x="389708" y="1503931"/>
                    <a:pt x="355672" y="1506979"/>
                  </a:cubicBezTo>
                  <a:cubicBezTo>
                    <a:pt x="321636" y="1510027"/>
                    <a:pt x="267788" y="1510027"/>
                    <a:pt x="230704" y="1510027"/>
                  </a:cubicBezTo>
                  <a:cubicBezTo>
                    <a:pt x="193620" y="1510027"/>
                    <a:pt x="169236" y="1513583"/>
                    <a:pt x="133168" y="1506979"/>
                  </a:cubicBezTo>
                  <a:cubicBezTo>
                    <a:pt x="97100" y="1500375"/>
                    <a:pt x="35632" y="1522219"/>
                    <a:pt x="14296" y="1470403"/>
                  </a:cubicBezTo>
                  <a:cubicBezTo>
                    <a:pt x="-7040" y="1418587"/>
                    <a:pt x="580" y="1324099"/>
                    <a:pt x="5152" y="1196083"/>
                  </a:cubicBezTo>
                  <a:cubicBezTo>
                    <a:pt x="9724" y="1068067"/>
                    <a:pt x="18360" y="863851"/>
                    <a:pt x="41728" y="702307"/>
                  </a:cubicBezTo>
                  <a:cubicBezTo>
                    <a:pt x="65096" y="540763"/>
                    <a:pt x="111324" y="337055"/>
                    <a:pt x="145360" y="226819"/>
                  </a:cubicBezTo>
                  <a:cubicBezTo>
                    <a:pt x="179396" y="116583"/>
                    <a:pt x="222068" y="78483"/>
                    <a:pt x="245944" y="40891"/>
                  </a:cubicBezTo>
                  <a:cubicBezTo>
                    <a:pt x="269820" y="3299"/>
                    <a:pt x="277440" y="-3305"/>
                    <a:pt x="285568" y="12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8" name="Freeform 18">
              <a:extLst>
                <a:ext uri="{FF2B5EF4-FFF2-40B4-BE49-F238E27FC236}">
                  <a16:creationId xmlns:a16="http://schemas.microsoft.com/office/drawing/2014/main" id="{DD2616AA-E871-4936-944A-D7E07CCAE872}"/>
                </a:ext>
              </a:extLst>
            </p:cNvPr>
            <p:cNvSpPr/>
            <p:nvPr/>
          </p:nvSpPr>
          <p:spPr>
            <a:xfrm>
              <a:off x="7953489" y="3344091"/>
              <a:ext cx="338943" cy="1011835"/>
            </a:xfrm>
            <a:custGeom>
              <a:avLst/>
              <a:gdLst>
                <a:gd name="connsiteX0" fmla="*/ 60010 w 372325"/>
                <a:gd name="connsiteY0" fmla="*/ 111 h 1206936"/>
                <a:gd name="connsiteX1" fmla="*/ 2098 w 372325"/>
                <a:gd name="connsiteY1" fmla="*/ 42783 h 1206936"/>
                <a:gd name="connsiteX2" fmla="*/ 14290 w 372325"/>
                <a:gd name="connsiteY2" fmla="*/ 79359 h 1206936"/>
                <a:gd name="connsiteX3" fmla="*/ 29530 w 372325"/>
                <a:gd name="connsiteY3" fmla="*/ 97647 h 1206936"/>
                <a:gd name="connsiteX4" fmla="*/ 44770 w 372325"/>
                <a:gd name="connsiteY4" fmla="*/ 122031 h 1206936"/>
                <a:gd name="connsiteX5" fmla="*/ 29530 w 372325"/>
                <a:gd name="connsiteY5" fmla="*/ 170799 h 1206936"/>
                <a:gd name="connsiteX6" fmla="*/ 32578 w 372325"/>
                <a:gd name="connsiteY6" fmla="*/ 259191 h 1206936"/>
                <a:gd name="connsiteX7" fmla="*/ 50866 w 372325"/>
                <a:gd name="connsiteY7" fmla="*/ 393303 h 1206936"/>
                <a:gd name="connsiteX8" fmla="*/ 133162 w 372325"/>
                <a:gd name="connsiteY8" fmla="*/ 926703 h 1206936"/>
                <a:gd name="connsiteX9" fmla="*/ 166690 w 372325"/>
                <a:gd name="connsiteY9" fmla="*/ 1097391 h 1206936"/>
                <a:gd name="connsiteX10" fmla="*/ 178882 w 372325"/>
                <a:gd name="connsiteY10" fmla="*/ 1124823 h 1206936"/>
                <a:gd name="connsiteX11" fmla="*/ 227650 w 372325"/>
                <a:gd name="connsiteY11" fmla="*/ 1158351 h 1206936"/>
                <a:gd name="connsiteX12" fmla="*/ 297754 w 372325"/>
                <a:gd name="connsiteY12" fmla="*/ 1201023 h 1206936"/>
                <a:gd name="connsiteX13" fmla="*/ 316042 w 372325"/>
                <a:gd name="connsiteY13" fmla="*/ 1191879 h 1206936"/>
                <a:gd name="connsiteX14" fmla="*/ 367858 w 372325"/>
                <a:gd name="connsiteY14" fmla="*/ 1066911 h 1206936"/>
                <a:gd name="connsiteX15" fmla="*/ 367858 w 372325"/>
                <a:gd name="connsiteY15" fmla="*/ 1036431 h 1206936"/>
                <a:gd name="connsiteX16" fmla="*/ 352618 w 372325"/>
                <a:gd name="connsiteY16" fmla="*/ 990711 h 1206936"/>
                <a:gd name="connsiteX17" fmla="*/ 306898 w 372325"/>
                <a:gd name="connsiteY17" fmla="*/ 810879 h 1206936"/>
                <a:gd name="connsiteX18" fmla="*/ 230698 w 372325"/>
                <a:gd name="connsiteY18" fmla="*/ 457311 h 1206936"/>
                <a:gd name="connsiteX19" fmla="*/ 188026 w 372325"/>
                <a:gd name="connsiteY19" fmla="*/ 289671 h 1206936"/>
                <a:gd name="connsiteX20" fmla="*/ 166690 w 372325"/>
                <a:gd name="connsiteY20" fmla="*/ 210423 h 1206936"/>
                <a:gd name="connsiteX21" fmla="*/ 142306 w 372325"/>
                <a:gd name="connsiteY21" fmla="*/ 173847 h 1206936"/>
                <a:gd name="connsiteX22" fmla="*/ 124018 w 372325"/>
                <a:gd name="connsiteY22" fmla="*/ 131175 h 1206936"/>
                <a:gd name="connsiteX23" fmla="*/ 117922 w 372325"/>
                <a:gd name="connsiteY23" fmla="*/ 100695 h 1206936"/>
                <a:gd name="connsiteX24" fmla="*/ 148402 w 372325"/>
                <a:gd name="connsiteY24" fmla="*/ 82407 h 1206936"/>
                <a:gd name="connsiteX25" fmla="*/ 154498 w 372325"/>
                <a:gd name="connsiteY25" fmla="*/ 54975 h 1206936"/>
                <a:gd name="connsiteX26" fmla="*/ 136210 w 372325"/>
                <a:gd name="connsiteY26" fmla="*/ 30591 h 1206936"/>
                <a:gd name="connsiteX27" fmla="*/ 60010 w 372325"/>
                <a:gd name="connsiteY27" fmla="*/ 111 h 120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2325" h="1206936">
                  <a:moveTo>
                    <a:pt x="60010" y="111"/>
                  </a:moveTo>
                  <a:cubicBezTo>
                    <a:pt x="37658" y="2143"/>
                    <a:pt x="9718" y="29575"/>
                    <a:pt x="2098" y="42783"/>
                  </a:cubicBezTo>
                  <a:cubicBezTo>
                    <a:pt x="-5522" y="55991"/>
                    <a:pt x="9718" y="70215"/>
                    <a:pt x="14290" y="79359"/>
                  </a:cubicBezTo>
                  <a:cubicBezTo>
                    <a:pt x="18862" y="88503"/>
                    <a:pt x="24450" y="90535"/>
                    <a:pt x="29530" y="97647"/>
                  </a:cubicBezTo>
                  <a:cubicBezTo>
                    <a:pt x="34610" y="104759"/>
                    <a:pt x="44770" y="109839"/>
                    <a:pt x="44770" y="122031"/>
                  </a:cubicBezTo>
                  <a:cubicBezTo>
                    <a:pt x="44770" y="134223"/>
                    <a:pt x="31562" y="147939"/>
                    <a:pt x="29530" y="170799"/>
                  </a:cubicBezTo>
                  <a:cubicBezTo>
                    <a:pt x="27498" y="193659"/>
                    <a:pt x="29022" y="222107"/>
                    <a:pt x="32578" y="259191"/>
                  </a:cubicBezTo>
                  <a:cubicBezTo>
                    <a:pt x="36134" y="296275"/>
                    <a:pt x="34102" y="282051"/>
                    <a:pt x="50866" y="393303"/>
                  </a:cubicBezTo>
                  <a:cubicBezTo>
                    <a:pt x="67630" y="504555"/>
                    <a:pt x="113858" y="809355"/>
                    <a:pt x="133162" y="926703"/>
                  </a:cubicBezTo>
                  <a:cubicBezTo>
                    <a:pt x="152466" y="1044051"/>
                    <a:pt x="159070" y="1064371"/>
                    <a:pt x="166690" y="1097391"/>
                  </a:cubicBezTo>
                  <a:cubicBezTo>
                    <a:pt x="174310" y="1130411"/>
                    <a:pt x="168722" y="1114663"/>
                    <a:pt x="178882" y="1124823"/>
                  </a:cubicBezTo>
                  <a:cubicBezTo>
                    <a:pt x="189042" y="1134983"/>
                    <a:pt x="207838" y="1145651"/>
                    <a:pt x="227650" y="1158351"/>
                  </a:cubicBezTo>
                  <a:cubicBezTo>
                    <a:pt x="247462" y="1171051"/>
                    <a:pt x="283022" y="1195435"/>
                    <a:pt x="297754" y="1201023"/>
                  </a:cubicBezTo>
                  <a:cubicBezTo>
                    <a:pt x="312486" y="1206611"/>
                    <a:pt x="304358" y="1214231"/>
                    <a:pt x="316042" y="1191879"/>
                  </a:cubicBezTo>
                  <a:cubicBezTo>
                    <a:pt x="327726" y="1169527"/>
                    <a:pt x="359222" y="1092819"/>
                    <a:pt x="367858" y="1066911"/>
                  </a:cubicBezTo>
                  <a:cubicBezTo>
                    <a:pt x="376494" y="1041003"/>
                    <a:pt x="370398" y="1049131"/>
                    <a:pt x="367858" y="1036431"/>
                  </a:cubicBezTo>
                  <a:cubicBezTo>
                    <a:pt x="365318" y="1023731"/>
                    <a:pt x="362778" y="1028303"/>
                    <a:pt x="352618" y="990711"/>
                  </a:cubicBezTo>
                  <a:cubicBezTo>
                    <a:pt x="342458" y="953119"/>
                    <a:pt x="327218" y="899779"/>
                    <a:pt x="306898" y="810879"/>
                  </a:cubicBezTo>
                  <a:cubicBezTo>
                    <a:pt x="286578" y="721979"/>
                    <a:pt x="250510" y="544179"/>
                    <a:pt x="230698" y="457311"/>
                  </a:cubicBezTo>
                  <a:cubicBezTo>
                    <a:pt x="210886" y="370443"/>
                    <a:pt x="198694" y="330819"/>
                    <a:pt x="188026" y="289671"/>
                  </a:cubicBezTo>
                  <a:cubicBezTo>
                    <a:pt x="177358" y="248523"/>
                    <a:pt x="174310" y="229727"/>
                    <a:pt x="166690" y="210423"/>
                  </a:cubicBezTo>
                  <a:cubicBezTo>
                    <a:pt x="159070" y="191119"/>
                    <a:pt x="149418" y="187055"/>
                    <a:pt x="142306" y="173847"/>
                  </a:cubicBezTo>
                  <a:cubicBezTo>
                    <a:pt x="135194" y="160639"/>
                    <a:pt x="128082" y="143367"/>
                    <a:pt x="124018" y="131175"/>
                  </a:cubicBezTo>
                  <a:cubicBezTo>
                    <a:pt x="119954" y="118983"/>
                    <a:pt x="113858" y="108823"/>
                    <a:pt x="117922" y="100695"/>
                  </a:cubicBezTo>
                  <a:cubicBezTo>
                    <a:pt x="121986" y="92567"/>
                    <a:pt x="142306" y="90027"/>
                    <a:pt x="148402" y="82407"/>
                  </a:cubicBezTo>
                  <a:cubicBezTo>
                    <a:pt x="154498" y="74787"/>
                    <a:pt x="156530" y="63611"/>
                    <a:pt x="154498" y="54975"/>
                  </a:cubicBezTo>
                  <a:cubicBezTo>
                    <a:pt x="152466" y="46339"/>
                    <a:pt x="144846" y="36687"/>
                    <a:pt x="136210" y="30591"/>
                  </a:cubicBezTo>
                  <a:cubicBezTo>
                    <a:pt x="127574" y="24495"/>
                    <a:pt x="82362" y="-1921"/>
                    <a:pt x="60010" y="11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9" name="Freeform 19">
              <a:extLst>
                <a:ext uri="{FF2B5EF4-FFF2-40B4-BE49-F238E27FC236}">
                  <a16:creationId xmlns:a16="http://schemas.microsoft.com/office/drawing/2014/main" id="{0E0BD719-A67F-42D2-8551-A14E3E251B43}"/>
                </a:ext>
              </a:extLst>
            </p:cNvPr>
            <p:cNvSpPr/>
            <p:nvPr/>
          </p:nvSpPr>
          <p:spPr>
            <a:xfrm>
              <a:off x="8176012" y="3285666"/>
              <a:ext cx="456714" cy="1617539"/>
            </a:xfrm>
            <a:custGeom>
              <a:avLst/>
              <a:gdLst>
                <a:gd name="connsiteX0" fmla="*/ 217 w 501695"/>
                <a:gd name="connsiteY0" fmla="*/ 1783 h 1929431"/>
                <a:gd name="connsiteX1" fmla="*/ 44332 w 501695"/>
                <a:gd name="connsiteY1" fmla="*/ 73973 h 1929431"/>
                <a:gd name="connsiteX2" fmla="*/ 96469 w 501695"/>
                <a:gd name="connsiteY2" fmla="*/ 122099 h 1929431"/>
                <a:gd name="connsiteX3" fmla="*/ 196732 w 501695"/>
                <a:gd name="connsiteY3" fmla="*/ 154183 h 1929431"/>
                <a:gd name="connsiteX4" fmla="*/ 317048 w 501695"/>
                <a:gd name="connsiteY4" fmla="*/ 238405 h 1929431"/>
                <a:gd name="connsiteX5" fmla="*/ 353143 w 501695"/>
                <a:gd name="connsiteY5" fmla="*/ 270489 h 1929431"/>
                <a:gd name="connsiteX6" fmla="*/ 365175 w 501695"/>
                <a:gd name="connsiteY6" fmla="*/ 358720 h 1929431"/>
                <a:gd name="connsiteX7" fmla="*/ 369185 w 501695"/>
                <a:gd name="connsiteY7" fmla="*/ 406847 h 1929431"/>
                <a:gd name="connsiteX8" fmla="*/ 369185 w 501695"/>
                <a:gd name="connsiteY8" fmla="*/ 454973 h 1929431"/>
                <a:gd name="connsiteX9" fmla="*/ 381217 w 501695"/>
                <a:gd name="connsiteY9" fmla="*/ 527162 h 1929431"/>
                <a:gd name="connsiteX10" fmla="*/ 401269 w 501695"/>
                <a:gd name="connsiteY10" fmla="*/ 579299 h 1929431"/>
                <a:gd name="connsiteX11" fmla="*/ 397259 w 501695"/>
                <a:gd name="connsiteY11" fmla="*/ 631436 h 1929431"/>
                <a:gd name="connsiteX12" fmla="*/ 409290 w 501695"/>
                <a:gd name="connsiteY12" fmla="*/ 707636 h 1929431"/>
                <a:gd name="connsiteX13" fmla="*/ 433353 w 501695"/>
                <a:gd name="connsiteY13" fmla="*/ 852015 h 1929431"/>
                <a:gd name="connsiteX14" fmla="*/ 449396 w 501695"/>
                <a:gd name="connsiteY14" fmla="*/ 1020457 h 1929431"/>
                <a:gd name="connsiteX15" fmla="*/ 461427 w 501695"/>
                <a:gd name="connsiteY15" fmla="*/ 1060562 h 1929431"/>
                <a:gd name="connsiteX16" fmla="*/ 469448 w 501695"/>
                <a:gd name="connsiteY16" fmla="*/ 1092647 h 1929431"/>
                <a:gd name="connsiteX17" fmla="*/ 473459 w 501695"/>
                <a:gd name="connsiteY17" fmla="*/ 1220983 h 1929431"/>
                <a:gd name="connsiteX18" fmla="*/ 489501 w 501695"/>
                <a:gd name="connsiteY18" fmla="*/ 1401457 h 1929431"/>
                <a:gd name="connsiteX19" fmla="*/ 493511 w 501695"/>
                <a:gd name="connsiteY19" fmla="*/ 1545836 h 1929431"/>
                <a:gd name="connsiteX20" fmla="*/ 501532 w 501695"/>
                <a:gd name="connsiteY20" fmla="*/ 1706257 h 1929431"/>
                <a:gd name="connsiteX21" fmla="*/ 493511 w 501695"/>
                <a:gd name="connsiteY21" fmla="*/ 1798499 h 1929431"/>
                <a:gd name="connsiteX22" fmla="*/ 441375 w 501695"/>
                <a:gd name="connsiteY22" fmla="*/ 1782457 h 1929431"/>
                <a:gd name="connsiteX23" fmla="*/ 369185 w 501695"/>
                <a:gd name="connsiteY23" fmla="*/ 1782457 h 1929431"/>
                <a:gd name="connsiteX24" fmla="*/ 345122 w 501695"/>
                <a:gd name="connsiteY24" fmla="*/ 1874699 h 1929431"/>
                <a:gd name="connsiteX25" fmla="*/ 260901 w 501695"/>
                <a:gd name="connsiteY25" fmla="*/ 1926836 h 1929431"/>
                <a:gd name="connsiteX26" fmla="*/ 280953 w 501695"/>
                <a:gd name="connsiteY26" fmla="*/ 1794489 h 1929431"/>
                <a:gd name="connsiteX27" fmla="*/ 292985 w 501695"/>
                <a:gd name="connsiteY27" fmla="*/ 1694226 h 1929431"/>
                <a:gd name="connsiteX28" fmla="*/ 264911 w 501695"/>
                <a:gd name="connsiteY28" fmla="*/ 1618026 h 1929431"/>
                <a:gd name="connsiteX29" fmla="*/ 260901 w 501695"/>
                <a:gd name="connsiteY29" fmla="*/ 1469636 h 1929431"/>
                <a:gd name="connsiteX30" fmla="*/ 216785 w 501695"/>
                <a:gd name="connsiteY30" fmla="*/ 1313226 h 1929431"/>
                <a:gd name="connsiteX31" fmla="*/ 160638 w 501695"/>
                <a:gd name="connsiteY31" fmla="*/ 1092647 h 1929431"/>
                <a:gd name="connsiteX32" fmla="*/ 124543 w 501695"/>
                <a:gd name="connsiteY32" fmla="*/ 952278 h 1929431"/>
                <a:gd name="connsiteX33" fmla="*/ 112511 w 501695"/>
                <a:gd name="connsiteY33" fmla="*/ 663520 h 1929431"/>
                <a:gd name="connsiteX34" fmla="*/ 48343 w 501695"/>
                <a:gd name="connsiteY34" fmla="*/ 334657 h 1929431"/>
                <a:gd name="connsiteX35" fmla="*/ 28290 w 501695"/>
                <a:gd name="connsiteY35" fmla="*/ 154183 h 1929431"/>
                <a:gd name="connsiteX36" fmla="*/ 217 w 501695"/>
                <a:gd name="connsiteY36" fmla="*/ 1783 h 192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01695" h="1929431">
                  <a:moveTo>
                    <a:pt x="217" y="1783"/>
                  </a:moveTo>
                  <a:cubicBezTo>
                    <a:pt x="2891" y="-11585"/>
                    <a:pt x="28290" y="53920"/>
                    <a:pt x="44332" y="73973"/>
                  </a:cubicBezTo>
                  <a:cubicBezTo>
                    <a:pt x="60374" y="94026"/>
                    <a:pt x="71069" y="108731"/>
                    <a:pt x="96469" y="122099"/>
                  </a:cubicBezTo>
                  <a:cubicBezTo>
                    <a:pt x="121869" y="135467"/>
                    <a:pt x="159969" y="134799"/>
                    <a:pt x="196732" y="154183"/>
                  </a:cubicBezTo>
                  <a:cubicBezTo>
                    <a:pt x="233495" y="173567"/>
                    <a:pt x="290980" y="219021"/>
                    <a:pt x="317048" y="238405"/>
                  </a:cubicBezTo>
                  <a:cubicBezTo>
                    <a:pt x="343116" y="257789"/>
                    <a:pt x="345122" y="250437"/>
                    <a:pt x="353143" y="270489"/>
                  </a:cubicBezTo>
                  <a:cubicBezTo>
                    <a:pt x="361164" y="290541"/>
                    <a:pt x="362501" y="335994"/>
                    <a:pt x="365175" y="358720"/>
                  </a:cubicBezTo>
                  <a:cubicBezTo>
                    <a:pt x="367849" y="381446"/>
                    <a:pt x="368517" y="390805"/>
                    <a:pt x="369185" y="406847"/>
                  </a:cubicBezTo>
                  <a:cubicBezTo>
                    <a:pt x="369853" y="422889"/>
                    <a:pt x="367180" y="434921"/>
                    <a:pt x="369185" y="454973"/>
                  </a:cubicBezTo>
                  <a:cubicBezTo>
                    <a:pt x="371190" y="475025"/>
                    <a:pt x="375870" y="506441"/>
                    <a:pt x="381217" y="527162"/>
                  </a:cubicBezTo>
                  <a:cubicBezTo>
                    <a:pt x="386564" y="547883"/>
                    <a:pt x="398595" y="561920"/>
                    <a:pt x="401269" y="579299"/>
                  </a:cubicBezTo>
                  <a:cubicBezTo>
                    <a:pt x="403943" y="596678"/>
                    <a:pt x="395922" y="610047"/>
                    <a:pt x="397259" y="631436"/>
                  </a:cubicBezTo>
                  <a:cubicBezTo>
                    <a:pt x="398596" y="652825"/>
                    <a:pt x="403274" y="670873"/>
                    <a:pt x="409290" y="707636"/>
                  </a:cubicBezTo>
                  <a:cubicBezTo>
                    <a:pt x="415306" y="744399"/>
                    <a:pt x="426669" y="799878"/>
                    <a:pt x="433353" y="852015"/>
                  </a:cubicBezTo>
                  <a:cubicBezTo>
                    <a:pt x="440037" y="904152"/>
                    <a:pt x="444717" y="985699"/>
                    <a:pt x="449396" y="1020457"/>
                  </a:cubicBezTo>
                  <a:cubicBezTo>
                    <a:pt x="454075" y="1055215"/>
                    <a:pt x="458085" y="1048530"/>
                    <a:pt x="461427" y="1060562"/>
                  </a:cubicBezTo>
                  <a:cubicBezTo>
                    <a:pt x="464769" y="1072594"/>
                    <a:pt x="467443" y="1065910"/>
                    <a:pt x="469448" y="1092647"/>
                  </a:cubicBezTo>
                  <a:cubicBezTo>
                    <a:pt x="471453" y="1119384"/>
                    <a:pt x="470117" y="1169515"/>
                    <a:pt x="473459" y="1220983"/>
                  </a:cubicBezTo>
                  <a:cubicBezTo>
                    <a:pt x="476801" y="1272451"/>
                    <a:pt x="486159" y="1347315"/>
                    <a:pt x="489501" y="1401457"/>
                  </a:cubicBezTo>
                  <a:cubicBezTo>
                    <a:pt x="492843" y="1455599"/>
                    <a:pt x="491506" y="1495036"/>
                    <a:pt x="493511" y="1545836"/>
                  </a:cubicBezTo>
                  <a:cubicBezTo>
                    <a:pt x="495516" y="1596636"/>
                    <a:pt x="501532" y="1664147"/>
                    <a:pt x="501532" y="1706257"/>
                  </a:cubicBezTo>
                  <a:cubicBezTo>
                    <a:pt x="501532" y="1748367"/>
                    <a:pt x="503537" y="1785799"/>
                    <a:pt x="493511" y="1798499"/>
                  </a:cubicBezTo>
                  <a:cubicBezTo>
                    <a:pt x="483485" y="1811199"/>
                    <a:pt x="462096" y="1785131"/>
                    <a:pt x="441375" y="1782457"/>
                  </a:cubicBezTo>
                  <a:cubicBezTo>
                    <a:pt x="420654" y="1779783"/>
                    <a:pt x="385227" y="1767083"/>
                    <a:pt x="369185" y="1782457"/>
                  </a:cubicBezTo>
                  <a:cubicBezTo>
                    <a:pt x="353143" y="1797831"/>
                    <a:pt x="363169" y="1850636"/>
                    <a:pt x="345122" y="1874699"/>
                  </a:cubicBezTo>
                  <a:cubicBezTo>
                    <a:pt x="327075" y="1898762"/>
                    <a:pt x="271596" y="1940204"/>
                    <a:pt x="260901" y="1926836"/>
                  </a:cubicBezTo>
                  <a:cubicBezTo>
                    <a:pt x="250206" y="1913468"/>
                    <a:pt x="275606" y="1833257"/>
                    <a:pt x="280953" y="1794489"/>
                  </a:cubicBezTo>
                  <a:cubicBezTo>
                    <a:pt x="286300" y="1755721"/>
                    <a:pt x="295659" y="1723636"/>
                    <a:pt x="292985" y="1694226"/>
                  </a:cubicBezTo>
                  <a:cubicBezTo>
                    <a:pt x="290311" y="1664816"/>
                    <a:pt x="270258" y="1655458"/>
                    <a:pt x="264911" y="1618026"/>
                  </a:cubicBezTo>
                  <a:cubicBezTo>
                    <a:pt x="259564" y="1580594"/>
                    <a:pt x="268922" y="1520436"/>
                    <a:pt x="260901" y="1469636"/>
                  </a:cubicBezTo>
                  <a:cubicBezTo>
                    <a:pt x="252880" y="1418836"/>
                    <a:pt x="233495" y="1376057"/>
                    <a:pt x="216785" y="1313226"/>
                  </a:cubicBezTo>
                  <a:cubicBezTo>
                    <a:pt x="200075" y="1250395"/>
                    <a:pt x="176012" y="1152805"/>
                    <a:pt x="160638" y="1092647"/>
                  </a:cubicBezTo>
                  <a:cubicBezTo>
                    <a:pt x="145264" y="1032489"/>
                    <a:pt x="132564" y="1023799"/>
                    <a:pt x="124543" y="952278"/>
                  </a:cubicBezTo>
                  <a:cubicBezTo>
                    <a:pt x="116522" y="880757"/>
                    <a:pt x="125211" y="766457"/>
                    <a:pt x="112511" y="663520"/>
                  </a:cubicBezTo>
                  <a:cubicBezTo>
                    <a:pt x="99811" y="560583"/>
                    <a:pt x="62380" y="419546"/>
                    <a:pt x="48343" y="334657"/>
                  </a:cubicBezTo>
                  <a:cubicBezTo>
                    <a:pt x="34306" y="249768"/>
                    <a:pt x="36311" y="208993"/>
                    <a:pt x="28290" y="154183"/>
                  </a:cubicBezTo>
                  <a:cubicBezTo>
                    <a:pt x="20269" y="99373"/>
                    <a:pt x="-2457" y="15151"/>
                    <a:pt x="217" y="178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0" name="Freeform 20">
              <a:extLst>
                <a:ext uri="{FF2B5EF4-FFF2-40B4-BE49-F238E27FC236}">
                  <a16:creationId xmlns:a16="http://schemas.microsoft.com/office/drawing/2014/main" id="{CB7F1149-309D-4F37-9691-C34CB67A06F8}"/>
                </a:ext>
              </a:extLst>
            </p:cNvPr>
            <p:cNvSpPr/>
            <p:nvPr/>
          </p:nvSpPr>
          <p:spPr>
            <a:xfrm>
              <a:off x="7169893" y="2519585"/>
              <a:ext cx="747215" cy="2075722"/>
            </a:xfrm>
            <a:custGeom>
              <a:avLst/>
              <a:gdLst>
                <a:gd name="connsiteX0" fmla="*/ 46647 w 820807"/>
                <a:gd name="connsiteY0" fmla="*/ 1178 h 2475960"/>
                <a:gd name="connsiteX1" fmla="*/ 90762 w 820807"/>
                <a:gd name="connsiteY1" fmla="*/ 117484 h 2475960"/>
                <a:gd name="connsiteX2" fmla="*/ 154931 w 820807"/>
                <a:gd name="connsiteY2" fmla="*/ 117484 h 2475960"/>
                <a:gd name="connsiteX3" fmla="*/ 207068 w 820807"/>
                <a:gd name="connsiteY3" fmla="*/ 93421 h 2475960"/>
                <a:gd name="connsiteX4" fmla="*/ 239152 w 820807"/>
                <a:gd name="connsiteY4" fmla="*/ 53315 h 2475960"/>
                <a:gd name="connsiteX5" fmla="*/ 247173 w 820807"/>
                <a:gd name="connsiteY5" fmla="*/ 41284 h 2475960"/>
                <a:gd name="connsiteX6" fmla="*/ 239152 w 820807"/>
                <a:gd name="connsiteY6" fmla="*/ 69357 h 2475960"/>
                <a:gd name="connsiteX7" fmla="*/ 239152 w 820807"/>
                <a:gd name="connsiteY7" fmla="*/ 149568 h 2475960"/>
                <a:gd name="connsiteX8" fmla="*/ 247173 w 820807"/>
                <a:gd name="connsiteY8" fmla="*/ 217747 h 2475960"/>
                <a:gd name="connsiteX9" fmla="*/ 239152 w 820807"/>
                <a:gd name="connsiteY9" fmla="*/ 326031 h 2475960"/>
                <a:gd name="connsiteX10" fmla="*/ 251184 w 820807"/>
                <a:gd name="connsiteY10" fmla="*/ 406242 h 2475960"/>
                <a:gd name="connsiteX11" fmla="*/ 247173 w 820807"/>
                <a:gd name="connsiteY11" fmla="*/ 494473 h 2475960"/>
                <a:gd name="connsiteX12" fmla="*/ 315352 w 820807"/>
                <a:gd name="connsiteY12" fmla="*/ 622810 h 2475960"/>
                <a:gd name="connsiteX13" fmla="*/ 391552 w 820807"/>
                <a:gd name="connsiteY13" fmla="*/ 735105 h 2475960"/>
                <a:gd name="connsiteX14" fmla="*/ 431657 w 820807"/>
                <a:gd name="connsiteY14" fmla="*/ 779221 h 2475960"/>
                <a:gd name="connsiteX15" fmla="*/ 447699 w 820807"/>
                <a:gd name="connsiteY15" fmla="*/ 743126 h 2475960"/>
                <a:gd name="connsiteX16" fmla="*/ 491815 w 820807"/>
                <a:gd name="connsiteY16" fmla="*/ 739115 h 2475960"/>
                <a:gd name="connsiteX17" fmla="*/ 572026 w 820807"/>
                <a:gd name="connsiteY17" fmla="*/ 763178 h 2475960"/>
                <a:gd name="connsiteX18" fmla="*/ 640205 w 820807"/>
                <a:gd name="connsiteY18" fmla="*/ 811305 h 2475960"/>
                <a:gd name="connsiteX19" fmla="*/ 684320 w 820807"/>
                <a:gd name="connsiteY19" fmla="*/ 839378 h 2475960"/>
                <a:gd name="connsiteX20" fmla="*/ 728436 w 820807"/>
                <a:gd name="connsiteY20" fmla="*/ 851410 h 2475960"/>
                <a:gd name="connsiteX21" fmla="*/ 760520 w 820807"/>
                <a:gd name="connsiteY21" fmla="*/ 827347 h 2475960"/>
                <a:gd name="connsiteX22" fmla="*/ 780573 w 820807"/>
                <a:gd name="connsiteY22" fmla="*/ 795263 h 2475960"/>
                <a:gd name="connsiteX23" fmla="*/ 780573 w 820807"/>
                <a:gd name="connsiteY23" fmla="*/ 871463 h 2475960"/>
                <a:gd name="connsiteX24" fmla="*/ 804636 w 820807"/>
                <a:gd name="connsiteY24" fmla="*/ 943652 h 2475960"/>
                <a:gd name="connsiteX25" fmla="*/ 816668 w 820807"/>
                <a:gd name="connsiteY25" fmla="*/ 999800 h 2475960"/>
                <a:gd name="connsiteX26" fmla="*/ 820678 w 820807"/>
                <a:gd name="connsiteY26" fmla="*/ 1051936 h 2475960"/>
                <a:gd name="connsiteX27" fmla="*/ 812657 w 820807"/>
                <a:gd name="connsiteY27" fmla="*/ 1140168 h 2475960"/>
                <a:gd name="connsiteX28" fmla="*/ 792605 w 820807"/>
                <a:gd name="connsiteY28" fmla="*/ 1264494 h 2475960"/>
                <a:gd name="connsiteX29" fmla="*/ 728436 w 820807"/>
                <a:gd name="connsiteY29" fmla="*/ 1384810 h 2475960"/>
                <a:gd name="connsiteX30" fmla="*/ 668278 w 820807"/>
                <a:gd name="connsiteY30" fmla="*/ 1521168 h 2475960"/>
                <a:gd name="connsiteX31" fmla="*/ 628173 w 820807"/>
                <a:gd name="connsiteY31" fmla="*/ 1621431 h 2475960"/>
                <a:gd name="connsiteX32" fmla="*/ 588068 w 820807"/>
                <a:gd name="connsiteY32" fmla="*/ 1833989 h 2475960"/>
                <a:gd name="connsiteX33" fmla="*/ 576036 w 820807"/>
                <a:gd name="connsiteY33" fmla="*/ 2042536 h 2475960"/>
                <a:gd name="connsiteX34" fmla="*/ 572026 w 820807"/>
                <a:gd name="connsiteY34" fmla="*/ 2303221 h 2475960"/>
                <a:gd name="connsiteX35" fmla="*/ 539941 w 820807"/>
                <a:gd name="connsiteY35" fmla="*/ 2443589 h 2475960"/>
                <a:gd name="connsiteX36" fmla="*/ 515878 w 820807"/>
                <a:gd name="connsiteY36" fmla="*/ 2475673 h 2475960"/>
                <a:gd name="connsiteX37" fmla="*/ 443689 w 820807"/>
                <a:gd name="connsiteY37" fmla="*/ 2455621 h 2475960"/>
                <a:gd name="connsiteX38" fmla="*/ 415615 w 820807"/>
                <a:gd name="connsiteY38" fmla="*/ 2395463 h 2475960"/>
                <a:gd name="connsiteX39" fmla="*/ 395562 w 820807"/>
                <a:gd name="connsiteY39" fmla="*/ 2231031 h 2475960"/>
                <a:gd name="connsiteX40" fmla="*/ 383531 w 820807"/>
                <a:gd name="connsiteY40" fmla="*/ 2046547 h 2475960"/>
                <a:gd name="connsiteX41" fmla="*/ 379520 w 820807"/>
                <a:gd name="connsiteY41" fmla="*/ 1918210 h 2475960"/>
                <a:gd name="connsiteX42" fmla="*/ 383531 w 820807"/>
                <a:gd name="connsiteY42" fmla="*/ 1886126 h 2475960"/>
                <a:gd name="connsiteX43" fmla="*/ 367489 w 820807"/>
                <a:gd name="connsiteY43" fmla="*/ 1878105 h 2475960"/>
                <a:gd name="connsiteX44" fmla="*/ 383531 w 820807"/>
                <a:gd name="connsiteY44" fmla="*/ 1805915 h 2475960"/>
                <a:gd name="connsiteX45" fmla="*/ 395562 w 820807"/>
                <a:gd name="connsiteY45" fmla="*/ 1725705 h 2475960"/>
                <a:gd name="connsiteX46" fmla="*/ 399573 w 820807"/>
                <a:gd name="connsiteY46" fmla="*/ 1613410 h 2475960"/>
                <a:gd name="connsiteX47" fmla="*/ 395562 w 820807"/>
                <a:gd name="connsiteY47" fmla="*/ 1517157 h 2475960"/>
                <a:gd name="connsiteX48" fmla="*/ 383531 w 820807"/>
                <a:gd name="connsiteY48" fmla="*/ 1364757 h 2475960"/>
                <a:gd name="connsiteX49" fmla="*/ 351447 w 820807"/>
                <a:gd name="connsiteY49" fmla="*/ 1280536 h 2475960"/>
                <a:gd name="connsiteX50" fmla="*/ 327384 w 820807"/>
                <a:gd name="connsiteY50" fmla="*/ 1152200 h 2475960"/>
                <a:gd name="connsiteX51" fmla="*/ 291289 w 820807"/>
                <a:gd name="connsiteY51" fmla="*/ 1084021 h 2475960"/>
                <a:gd name="connsiteX52" fmla="*/ 183005 w 820807"/>
                <a:gd name="connsiteY52" fmla="*/ 971726 h 2475960"/>
                <a:gd name="connsiteX53" fmla="*/ 146910 w 820807"/>
                <a:gd name="connsiteY53" fmla="*/ 887505 h 2475960"/>
                <a:gd name="connsiteX54" fmla="*/ 74720 w 820807"/>
                <a:gd name="connsiteY54" fmla="*/ 743126 h 2475960"/>
                <a:gd name="connsiteX55" fmla="*/ 50657 w 820807"/>
                <a:gd name="connsiteY55" fmla="*/ 695000 h 2475960"/>
                <a:gd name="connsiteX56" fmla="*/ 30605 w 820807"/>
                <a:gd name="connsiteY56" fmla="*/ 642863 h 2475960"/>
                <a:gd name="connsiteX57" fmla="*/ 14562 w 820807"/>
                <a:gd name="connsiteY57" fmla="*/ 486452 h 2475960"/>
                <a:gd name="connsiteX58" fmla="*/ 6541 w 820807"/>
                <a:gd name="connsiteY58" fmla="*/ 374157 h 2475960"/>
                <a:gd name="connsiteX59" fmla="*/ 2531 w 820807"/>
                <a:gd name="connsiteY59" fmla="*/ 261863 h 2475960"/>
                <a:gd name="connsiteX60" fmla="*/ 2531 w 820807"/>
                <a:gd name="connsiteY60" fmla="*/ 249831 h 2475960"/>
                <a:gd name="connsiteX61" fmla="*/ 34615 w 820807"/>
                <a:gd name="connsiteY61" fmla="*/ 129515 h 2475960"/>
                <a:gd name="connsiteX62" fmla="*/ 46647 w 820807"/>
                <a:gd name="connsiteY62" fmla="*/ 61336 h 2475960"/>
                <a:gd name="connsiteX63" fmla="*/ 46647 w 820807"/>
                <a:gd name="connsiteY63" fmla="*/ 1178 h 247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20807" h="2475960">
                  <a:moveTo>
                    <a:pt x="46647" y="1178"/>
                  </a:moveTo>
                  <a:cubicBezTo>
                    <a:pt x="53999" y="10536"/>
                    <a:pt x="72715" y="98100"/>
                    <a:pt x="90762" y="117484"/>
                  </a:cubicBezTo>
                  <a:cubicBezTo>
                    <a:pt x="108809" y="136868"/>
                    <a:pt x="135547" y="121494"/>
                    <a:pt x="154931" y="117484"/>
                  </a:cubicBezTo>
                  <a:cubicBezTo>
                    <a:pt x="174315" y="113474"/>
                    <a:pt x="193031" y="104116"/>
                    <a:pt x="207068" y="93421"/>
                  </a:cubicBezTo>
                  <a:cubicBezTo>
                    <a:pt x="221105" y="82726"/>
                    <a:pt x="232468" y="62004"/>
                    <a:pt x="239152" y="53315"/>
                  </a:cubicBezTo>
                  <a:cubicBezTo>
                    <a:pt x="245836" y="44626"/>
                    <a:pt x="247173" y="38610"/>
                    <a:pt x="247173" y="41284"/>
                  </a:cubicBezTo>
                  <a:cubicBezTo>
                    <a:pt x="247173" y="43958"/>
                    <a:pt x="240489" y="51310"/>
                    <a:pt x="239152" y="69357"/>
                  </a:cubicBezTo>
                  <a:cubicBezTo>
                    <a:pt x="237815" y="87404"/>
                    <a:pt x="237815" y="124837"/>
                    <a:pt x="239152" y="149568"/>
                  </a:cubicBezTo>
                  <a:cubicBezTo>
                    <a:pt x="240489" y="174299"/>
                    <a:pt x="247173" y="188337"/>
                    <a:pt x="247173" y="217747"/>
                  </a:cubicBezTo>
                  <a:cubicBezTo>
                    <a:pt x="247173" y="247157"/>
                    <a:pt x="238484" y="294615"/>
                    <a:pt x="239152" y="326031"/>
                  </a:cubicBezTo>
                  <a:cubicBezTo>
                    <a:pt x="239820" y="357447"/>
                    <a:pt x="249847" y="378168"/>
                    <a:pt x="251184" y="406242"/>
                  </a:cubicBezTo>
                  <a:cubicBezTo>
                    <a:pt x="252521" y="434316"/>
                    <a:pt x="236478" y="458378"/>
                    <a:pt x="247173" y="494473"/>
                  </a:cubicBezTo>
                  <a:cubicBezTo>
                    <a:pt x="257868" y="530568"/>
                    <a:pt x="291289" y="582705"/>
                    <a:pt x="315352" y="622810"/>
                  </a:cubicBezTo>
                  <a:cubicBezTo>
                    <a:pt x="339415" y="662915"/>
                    <a:pt x="372168" y="709037"/>
                    <a:pt x="391552" y="735105"/>
                  </a:cubicBezTo>
                  <a:cubicBezTo>
                    <a:pt x="410936" y="761173"/>
                    <a:pt x="422299" y="777884"/>
                    <a:pt x="431657" y="779221"/>
                  </a:cubicBezTo>
                  <a:cubicBezTo>
                    <a:pt x="441015" y="780558"/>
                    <a:pt x="437673" y="749810"/>
                    <a:pt x="447699" y="743126"/>
                  </a:cubicBezTo>
                  <a:cubicBezTo>
                    <a:pt x="457725" y="736442"/>
                    <a:pt x="471094" y="735773"/>
                    <a:pt x="491815" y="739115"/>
                  </a:cubicBezTo>
                  <a:cubicBezTo>
                    <a:pt x="512536" y="742457"/>
                    <a:pt x="547294" y="751146"/>
                    <a:pt x="572026" y="763178"/>
                  </a:cubicBezTo>
                  <a:cubicBezTo>
                    <a:pt x="596758" y="775210"/>
                    <a:pt x="621489" y="798605"/>
                    <a:pt x="640205" y="811305"/>
                  </a:cubicBezTo>
                  <a:cubicBezTo>
                    <a:pt x="658921" y="824005"/>
                    <a:pt x="669615" y="832694"/>
                    <a:pt x="684320" y="839378"/>
                  </a:cubicBezTo>
                  <a:cubicBezTo>
                    <a:pt x="699025" y="846062"/>
                    <a:pt x="715736" y="853415"/>
                    <a:pt x="728436" y="851410"/>
                  </a:cubicBezTo>
                  <a:cubicBezTo>
                    <a:pt x="741136" y="849405"/>
                    <a:pt x="751831" y="836705"/>
                    <a:pt x="760520" y="827347"/>
                  </a:cubicBezTo>
                  <a:cubicBezTo>
                    <a:pt x="769209" y="817989"/>
                    <a:pt x="777231" y="787910"/>
                    <a:pt x="780573" y="795263"/>
                  </a:cubicBezTo>
                  <a:cubicBezTo>
                    <a:pt x="783915" y="802616"/>
                    <a:pt x="776563" y="846732"/>
                    <a:pt x="780573" y="871463"/>
                  </a:cubicBezTo>
                  <a:cubicBezTo>
                    <a:pt x="784583" y="896194"/>
                    <a:pt x="798620" y="922263"/>
                    <a:pt x="804636" y="943652"/>
                  </a:cubicBezTo>
                  <a:cubicBezTo>
                    <a:pt x="810652" y="965042"/>
                    <a:pt x="813994" y="981753"/>
                    <a:pt x="816668" y="999800"/>
                  </a:cubicBezTo>
                  <a:cubicBezTo>
                    <a:pt x="819342" y="1017847"/>
                    <a:pt x="821346" y="1028541"/>
                    <a:pt x="820678" y="1051936"/>
                  </a:cubicBezTo>
                  <a:cubicBezTo>
                    <a:pt x="820010" y="1075331"/>
                    <a:pt x="817336" y="1104742"/>
                    <a:pt x="812657" y="1140168"/>
                  </a:cubicBezTo>
                  <a:cubicBezTo>
                    <a:pt x="807978" y="1175594"/>
                    <a:pt x="806642" y="1223720"/>
                    <a:pt x="792605" y="1264494"/>
                  </a:cubicBezTo>
                  <a:cubicBezTo>
                    <a:pt x="778568" y="1305268"/>
                    <a:pt x="749157" y="1342031"/>
                    <a:pt x="728436" y="1384810"/>
                  </a:cubicBezTo>
                  <a:cubicBezTo>
                    <a:pt x="707715" y="1427589"/>
                    <a:pt x="684989" y="1481731"/>
                    <a:pt x="668278" y="1521168"/>
                  </a:cubicBezTo>
                  <a:cubicBezTo>
                    <a:pt x="651568" y="1560605"/>
                    <a:pt x="641541" y="1569294"/>
                    <a:pt x="628173" y="1621431"/>
                  </a:cubicBezTo>
                  <a:cubicBezTo>
                    <a:pt x="614805" y="1673568"/>
                    <a:pt x="596758" y="1763805"/>
                    <a:pt x="588068" y="1833989"/>
                  </a:cubicBezTo>
                  <a:cubicBezTo>
                    <a:pt x="579379" y="1904173"/>
                    <a:pt x="578710" y="1964331"/>
                    <a:pt x="576036" y="2042536"/>
                  </a:cubicBezTo>
                  <a:cubicBezTo>
                    <a:pt x="573362" y="2120741"/>
                    <a:pt x="578042" y="2236379"/>
                    <a:pt x="572026" y="2303221"/>
                  </a:cubicBezTo>
                  <a:cubicBezTo>
                    <a:pt x="566010" y="2370063"/>
                    <a:pt x="549299" y="2414847"/>
                    <a:pt x="539941" y="2443589"/>
                  </a:cubicBezTo>
                  <a:cubicBezTo>
                    <a:pt x="530583" y="2472331"/>
                    <a:pt x="531920" y="2473668"/>
                    <a:pt x="515878" y="2475673"/>
                  </a:cubicBezTo>
                  <a:cubicBezTo>
                    <a:pt x="499836" y="2477678"/>
                    <a:pt x="460399" y="2468989"/>
                    <a:pt x="443689" y="2455621"/>
                  </a:cubicBezTo>
                  <a:cubicBezTo>
                    <a:pt x="426979" y="2442253"/>
                    <a:pt x="423636" y="2432895"/>
                    <a:pt x="415615" y="2395463"/>
                  </a:cubicBezTo>
                  <a:cubicBezTo>
                    <a:pt x="407594" y="2358031"/>
                    <a:pt x="400909" y="2289184"/>
                    <a:pt x="395562" y="2231031"/>
                  </a:cubicBezTo>
                  <a:cubicBezTo>
                    <a:pt x="390215" y="2172878"/>
                    <a:pt x="386205" y="2098684"/>
                    <a:pt x="383531" y="2046547"/>
                  </a:cubicBezTo>
                  <a:cubicBezTo>
                    <a:pt x="380857" y="1994410"/>
                    <a:pt x="379520" y="1944947"/>
                    <a:pt x="379520" y="1918210"/>
                  </a:cubicBezTo>
                  <a:cubicBezTo>
                    <a:pt x="379520" y="1891473"/>
                    <a:pt x="385536" y="1892810"/>
                    <a:pt x="383531" y="1886126"/>
                  </a:cubicBezTo>
                  <a:cubicBezTo>
                    <a:pt x="381526" y="1879442"/>
                    <a:pt x="367489" y="1891473"/>
                    <a:pt x="367489" y="1878105"/>
                  </a:cubicBezTo>
                  <a:cubicBezTo>
                    <a:pt x="367489" y="1864737"/>
                    <a:pt x="378852" y="1831315"/>
                    <a:pt x="383531" y="1805915"/>
                  </a:cubicBezTo>
                  <a:cubicBezTo>
                    <a:pt x="388210" y="1780515"/>
                    <a:pt x="392888" y="1757789"/>
                    <a:pt x="395562" y="1725705"/>
                  </a:cubicBezTo>
                  <a:cubicBezTo>
                    <a:pt x="398236" y="1693621"/>
                    <a:pt x="399573" y="1648168"/>
                    <a:pt x="399573" y="1613410"/>
                  </a:cubicBezTo>
                  <a:cubicBezTo>
                    <a:pt x="399573" y="1578652"/>
                    <a:pt x="398236" y="1558599"/>
                    <a:pt x="395562" y="1517157"/>
                  </a:cubicBezTo>
                  <a:cubicBezTo>
                    <a:pt x="392888" y="1475715"/>
                    <a:pt x="390884" y="1404194"/>
                    <a:pt x="383531" y="1364757"/>
                  </a:cubicBezTo>
                  <a:cubicBezTo>
                    <a:pt x="376179" y="1325320"/>
                    <a:pt x="360805" y="1315962"/>
                    <a:pt x="351447" y="1280536"/>
                  </a:cubicBezTo>
                  <a:cubicBezTo>
                    <a:pt x="342089" y="1245110"/>
                    <a:pt x="337410" y="1184953"/>
                    <a:pt x="327384" y="1152200"/>
                  </a:cubicBezTo>
                  <a:cubicBezTo>
                    <a:pt x="317358" y="1119447"/>
                    <a:pt x="315352" y="1114100"/>
                    <a:pt x="291289" y="1084021"/>
                  </a:cubicBezTo>
                  <a:cubicBezTo>
                    <a:pt x="267226" y="1053942"/>
                    <a:pt x="207068" y="1004479"/>
                    <a:pt x="183005" y="971726"/>
                  </a:cubicBezTo>
                  <a:cubicBezTo>
                    <a:pt x="158942" y="938973"/>
                    <a:pt x="164957" y="925605"/>
                    <a:pt x="146910" y="887505"/>
                  </a:cubicBezTo>
                  <a:cubicBezTo>
                    <a:pt x="128863" y="849405"/>
                    <a:pt x="74720" y="743126"/>
                    <a:pt x="74720" y="743126"/>
                  </a:cubicBezTo>
                  <a:cubicBezTo>
                    <a:pt x="58678" y="711042"/>
                    <a:pt x="58009" y="711710"/>
                    <a:pt x="50657" y="695000"/>
                  </a:cubicBezTo>
                  <a:cubicBezTo>
                    <a:pt x="43305" y="678290"/>
                    <a:pt x="36621" y="677621"/>
                    <a:pt x="30605" y="642863"/>
                  </a:cubicBezTo>
                  <a:cubicBezTo>
                    <a:pt x="24589" y="608105"/>
                    <a:pt x="18573" y="531236"/>
                    <a:pt x="14562" y="486452"/>
                  </a:cubicBezTo>
                  <a:cubicBezTo>
                    <a:pt x="10551" y="441668"/>
                    <a:pt x="8546" y="411588"/>
                    <a:pt x="6541" y="374157"/>
                  </a:cubicBezTo>
                  <a:cubicBezTo>
                    <a:pt x="4536" y="336726"/>
                    <a:pt x="3199" y="282584"/>
                    <a:pt x="2531" y="261863"/>
                  </a:cubicBezTo>
                  <a:cubicBezTo>
                    <a:pt x="1863" y="241142"/>
                    <a:pt x="-2816" y="271889"/>
                    <a:pt x="2531" y="249831"/>
                  </a:cubicBezTo>
                  <a:cubicBezTo>
                    <a:pt x="7878" y="227773"/>
                    <a:pt x="27262" y="160931"/>
                    <a:pt x="34615" y="129515"/>
                  </a:cubicBezTo>
                  <a:cubicBezTo>
                    <a:pt x="41968" y="98099"/>
                    <a:pt x="43973" y="82057"/>
                    <a:pt x="46647" y="61336"/>
                  </a:cubicBezTo>
                  <a:cubicBezTo>
                    <a:pt x="49321" y="40615"/>
                    <a:pt x="39295" y="-8180"/>
                    <a:pt x="46647" y="1178"/>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1" name="Freeform 22">
              <a:extLst>
                <a:ext uri="{FF2B5EF4-FFF2-40B4-BE49-F238E27FC236}">
                  <a16:creationId xmlns:a16="http://schemas.microsoft.com/office/drawing/2014/main" id="{4F4B84F5-262B-4ED0-B17F-D94C71FDFD38}"/>
                </a:ext>
              </a:extLst>
            </p:cNvPr>
            <p:cNvSpPr/>
            <p:nvPr/>
          </p:nvSpPr>
          <p:spPr>
            <a:xfrm>
              <a:off x="7210179" y="2487003"/>
              <a:ext cx="182503" cy="211637"/>
            </a:xfrm>
            <a:custGeom>
              <a:avLst/>
              <a:gdLst>
                <a:gd name="connsiteX0" fmla="*/ 196595 w 198015"/>
                <a:gd name="connsiteY0" fmla="*/ 136842 h 252445"/>
                <a:gd name="connsiteX1" fmla="*/ 176275 w 198015"/>
                <a:gd name="connsiteY1" fmla="*/ 86042 h 252445"/>
                <a:gd name="connsiteX2" fmla="*/ 181355 w 198015"/>
                <a:gd name="connsiteY2" fmla="*/ 40322 h 252445"/>
                <a:gd name="connsiteX3" fmla="*/ 155955 w 198015"/>
                <a:gd name="connsiteY3" fmla="*/ 9842 h 252445"/>
                <a:gd name="connsiteX4" fmla="*/ 155955 w 198015"/>
                <a:gd name="connsiteY4" fmla="*/ 50482 h 252445"/>
                <a:gd name="connsiteX5" fmla="*/ 110235 w 198015"/>
                <a:gd name="connsiteY5" fmla="*/ 65722 h 252445"/>
                <a:gd name="connsiteX6" fmla="*/ 64515 w 198015"/>
                <a:gd name="connsiteY6" fmla="*/ 65722 h 252445"/>
                <a:gd name="connsiteX7" fmla="*/ 23875 w 198015"/>
                <a:gd name="connsiteY7" fmla="*/ 20002 h 252445"/>
                <a:gd name="connsiteX8" fmla="*/ 3555 w 198015"/>
                <a:gd name="connsiteY8" fmla="*/ 4762 h 252445"/>
                <a:gd name="connsiteX9" fmla="*/ 3555 w 198015"/>
                <a:gd name="connsiteY9" fmla="*/ 101282 h 252445"/>
                <a:gd name="connsiteX10" fmla="*/ 39115 w 198015"/>
                <a:gd name="connsiteY10" fmla="*/ 243522 h 252445"/>
                <a:gd name="connsiteX11" fmla="*/ 130555 w 198015"/>
                <a:gd name="connsiteY11" fmla="*/ 228282 h 252445"/>
                <a:gd name="connsiteX12" fmla="*/ 196595 w 198015"/>
                <a:gd name="connsiteY12" fmla="*/ 136842 h 252445"/>
                <a:gd name="connsiteX0" fmla="*/ 196595 w 200477"/>
                <a:gd name="connsiteY0" fmla="*/ 136842 h 252445"/>
                <a:gd name="connsiteX1" fmla="*/ 191515 w 200477"/>
                <a:gd name="connsiteY1" fmla="*/ 80962 h 252445"/>
                <a:gd name="connsiteX2" fmla="*/ 181355 w 200477"/>
                <a:gd name="connsiteY2" fmla="*/ 40322 h 252445"/>
                <a:gd name="connsiteX3" fmla="*/ 155955 w 200477"/>
                <a:gd name="connsiteY3" fmla="*/ 9842 h 252445"/>
                <a:gd name="connsiteX4" fmla="*/ 155955 w 200477"/>
                <a:gd name="connsiteY4" fmla="*/ 50482 h 252445"/>
                <a:gd name="connsiteX5" fmla="*/ 110235 w 200477"/>
                <a:gd name="connsiteY5" fmla="*/ 65722 h 252445"/>
                <a:gd name="connsiteX6" fmla="*/ 64515 w 200477"/>
                <a:gd name="connsiteY6" fmla="*/ 65722 h 252445"/>
                <a:gd name="connsiteX7" fmla="*/ 23875 w 200477"/>
                <a:gd name="connsiteY7" fmla="*/ 20002 h 252445"/>
                <a:gd name="connsiteX8" fmla="*/ 3555 w 200477"/>
                <a:gd name="connsiteY8" fmla="*/ 4762 h 252445"/>
                <a:gd name="connsiteX9" fmla="*/ 3555 w 200477"/>
                <a:gd name="connsiteY9" fmla="*/ 101282 h 252445"/>
                <a:gd name="connsiteX10" fmla="*/ 39115 w 200477"/>
                <a:gd name="connsiteY10" fmla="*/ 243522 h 252445"/>
                <a:gd name="connsiteX11" fmla="*/ 130555 w 200477"/>
                <a:gd name="connsiteY11" fmla="*/ 228282 h 252445"/>
                <a:gd name="connsiteX12" fmla="*/ 196595 w 200477"/>
                <a:gd name="connsiteY12" fmla="*/ 136842 h 25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477" h="252445">
                  <a:moveTo>
                    <a:pt x="196595" y="136842"/>
                  </a:moveTo>
                  <a:cubicBezTo>
                    <a:pt x="206755" y="112289"/>
                    <a:pt x="194055" y="97049"/>
                    <a:pt x="191515" y="80962"/>
                  </a:cubicBezTo>
                  <a:cubicBezTo>
                    <a:pt x="188975" y="64875"/>
                    <a:pt x="187282" y="52175"/>
                    <a:pt x="181355" y="40322"/>
                  </a:cubicBezTo>
                  <a:cubicBezTo>
                    <a:pt x="175428" y="28469"/>
                    <a:pt x="160188" y="8149"/>
                    <a:pt x="155955" y="9842"/>
                  </a:cubicBezTo>
                  <a:cubicBezTo>
                    <a:pt x="151722" y="11535"/>
                    <a:pt x="163575" y="41169"/>
                    <a:pt x="155955" y="50482"/>
                  </a:cubicBezTo>
                  <a:cubicBezTo>
                    <a:pt x="148335" y="59795"/>
                    <a:pt x="125475" y="63182"/>
                    <a:pt x="110235" y="65722"/>
                  </a:cubicBezTo>
                  <a:cubicBezTo>
                    <a:pt x="94995" y="68262"/>
                    <a:pt x="78908" y="73342"/>
                    <a:pt x="64515" y="65722"/>
                  </a:cubicBezTo>
                  <a:cubicBezTo>
                    <a:pt x="50122" y="58102"/>
                    <a:pt x="34035" y="30162"/>
                    <a:pt x="23875" y="20002"/>
                  </a:cubicBezTo>
                  <a:cubicBezTo>
                    <a:pt x="13715" y="9842"/>
                    <a:pt x="6942" y="-8785"/>
                    <a:pt x="3555" y="4762"/>
                  </a:cubicBezTo>
                  <a:cubicBezTo>
                    <a:pt x="168" y="18309"/>
                    <a:pt x="-2372" y="61489"/>
                    <a:pt x="3555" y="101282"/>
                  </a:cubicBezTo>
                  <a:cubicBezTo>
                    <a:pt x="9482" y="141075"/>
                    <a:pt x="17948" y="222355"/>
                    <a:pt x="39115" y="243522"/>
                  </a:cubicBezTo>
                  <a:cubicBezTo>
                    <a:pt x="60282" y="264689"/>
                    <a:pt x="106848" y="243522"/>
                    <a:pt x="130555" y="228282"/>
                  </a:cubicBezTo>
                  <a:cubicBezTo>
                    <a:pt x="154262" y="213042"/>
                    <a:pt x="186435" y="161395"/>
                    <a:pt x="196595" y="1368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nvGrpSpPr>
          <p:cNvPr id="42" name="Group 41">
            <a:extLst>
              <a:ext uri="{FF2B5EF4-FFF2-40B4-BE49-F238E27FC236}">
                <a16:creationId xmlns:a16="http://schemas.microsoft.com/office/drawing/2014/main" id="{5C5D40C4-84AE-4529-B537-6D10B76A21AB}"/>
              </a:ext>
            </a:extLst>
          </p:cNvPr>
          <p:cNvGrpSpPr/>
          <p:nvPr/>
        </p:nvGrpSpPr>
        <p:grpSpPr>
          <a:xfrm>
            <a:off x="8142404" y="3466278"/>
            <a:ext cx="3575106" cy="668639"/>
            <a:chOff x="910640" y="3014284"/>
            <a:chExt cx="1527408" cy="1672376"/>
          </a:xfrm>
        </p:grpSpPr>
        <p:sp>
          <p:nvSpPr>
            <p:cNvPr id="43" name="TextBox 42">
              <a:extLst>
                <a:ext uri="{FF2B5EF4-FFF2-40B4-BE49-F238E27FC236}">
                  <a16:creationId xmlns:a16="http://schemas.microsoft.com/office/drawing/2014/main" id="{A7A1F309-DD6D-4D4F-9E1C-C442303A1D34}"/>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تصمیم گیری سیاستی(سیاست گذاری عمومی)</a:t>
              </a:r>
              <a:endParaRPr lang="ko-KR" altLang="en-US" sz="1200" b="1" dirty="0">
                <a:solidFill>
                  <a:schemeClr val="tx1">
                    <a:lumMod val="75000"/>
                    <a:lumOff val="25000"/>
                  </a:schemeClr>
                </a:solidFill>
                <a:cs typeface="2  Titr" panose="00000700000000000000" pitchFamily="2" charset="-78"/>
              </a:endParaRPr>
            </a:p>
          </p:txBody>
        </p:sp>
        <p:sp>
          <p:nvSpPr>
            <p:cNvPr id="44" name="TextBox 43">
              <a:extLst>
                <a:ext uri="{FF2B5EF4-FFF2-40B4-BE49-F238E27FC236}">
                  <a16:creationId xmlns:a16="http://schemas.microsoft.com/office/drawing/2014/main" id="{3543FEBC-53A6-4F38-B1B8-1F5F62234C0B}"/>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استفاده از داده های ترافیک شهری برای بهبود حمل و نقل عمومی</a:t>
              </a:r>
              <a:endParaRPr lang="ko-KR" altLang="en-US" sz="1200" b="1" dirty="0">
                <a:solidFill>
                  <a:schemeClr val="tx1">
                    <a:lumMod val="75000"/>
                    <a:lumOff val="25000"/>
                  </a:schemeClr>
                </a:solidFill>
                <a:cs typeface="B Nazanin" panose="00000400000000000000" pitchFamily="2" charset="-78"/>
              </a:endParaRPr>
            </a:p>
          </p:txBody>
        </p:sp>
      </p:grpSp>
      <p:grpSp>
        <p:nvGrpSpPr>
          <p:cNvPr id="45" name="Group 44">
            <a:extLst>
              <a:ext uri="{FF2B5EF4-FFF2-40B4-BE49-F238E27FC236}">
                <a16:creationId xmlns:a16="http://schemas.microsoft.com/office/drawing/2014/main" id="{5C5D40C4-84AE-4529-B537-6D10B76A21AB}"/>
              </a:ext>
            </a:extLst>
          </p:cNvPr>
          <p:cNvGrpSpPr/>
          <p:nvPr/>
        </p:nvGrpSpPr>
        <p:grpSpPr>
          <a:xfrm>
            <a:off x="6987880" y="5942068"/>
            <a:ext cx="3575106" cy="668639"/>
            <a:chOff x="910640" y="3014284"/>
            <a:chExt cx="1527408" cy="1672376"/>
          </a:xfrm>
        </p:grpSpPr>
        <p:sp>
          <p:nvSpPr>
            <p:cNvPr id="46" name="TextBox 45">
              <a:extLst>
                <a:ext uri="{FF2B5EF4-FFF2-40B4-BE49-F238E27FC236}">
                  <a16:creationId xmlns:a16="http://schemas.microsoft.com/office/drawing/2014/main" id="{A7A1F309-DD6D-4D4F-9E1C-C442303A1D34}"/>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تحلیل و بهبود فرایندهای سازمانی</a:t>
              </a:r>
              <a:endParaRPr lang="ko-KR" altLang="en-US" sz="1200" b="1" dirty="0">
                <a:solidFill>
                  <a:schemeClr val="tx1">
                    <a:lumMod val="75000"/>
                    <a:lumOff val="25000"/>
                  </a:schemeClr>
                </a:solidFill>
                <a:cs typeface="2  Titr" panose="00000700000000000000" pitchFamily="2" charset="-78"/>
              </a:endParaRPr>
            </a:p>
          </p:txBody>
        </p:sp>
        <p:sp>
          <p:nvSpPr>
            <p:cNvPr id="47" name="TextBox 46">
              <a:extLst>
                <a:ext uri="{FF2B5EF4-FFF2-40B4-BE49-F238E27FC236}">
                  <a16:creationId xmlns:a16="http://schemas.microsoft.com/office/drawing/2014/main" id="{3543FEBC-53A6-4F38-B1B8-1F5F62234C0B}"/>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یک کارخانه با تحلیل داده های تولید، زمان توقف ماشین آلات را کاهش می دهد.</a:t>
              </a:r>
              <a:endParaRPr lang="ko-KR" altLang="en-US" sz="1200" b="1" dirty="0">
                <a:solidFill>
                  <a:schemeClr val="tx1">
                    <a:lumMod val="75000"/>
                    <a:lumOff val="25000"/>
                  </a:schemeClr>
                </a:solidFill>
                <a:cs typeface="B Nazanin" panose="00000400000000000000" pitchFamily="2" charset="-78"/>
              </a:endParaRPr>
            </a:p>
          </p:txBody>
        </p:sp>
      </p:grpSp>
      <p:grpSp>
        <p:nvGrpSpPr>
          <p:cNvPr id="51" name="Group 50">
            <a:extLst>
              <a:ext uri="{FF2B5EF4-FFF2-40B4-BE49-F238E27FC236}">
                <a16:creationId xmlns:a16="http://schemas.microsoft.com/office/drawing/2014/main" id="{5C5D40C4-84AE-4529-B537-6D10B76A21AB}"/>
              </a:ext>
            </a:extLst>
          </p:cNvPr>
          <p:cNvGrpSpPr/>
          <p:nvPr/>
        </p:nvGrpSpPr>
        <p:grpSpPr>
          <a:xfrm>
            <a:off x="1629586" y="5814722"/>
            <a:ext cx="3575106" cy="668639"/>
            <a:chOff x="910640" y="3014284"/>
            <a:chExt cx="1527408" cy="1672376"/>
          </a:xfrm>
        </p:grpSpPr>
        <p:sp>
          <p:nvSpPr>
            <p:cNvPr id="52" name="TextBox 51">
              <a:extLst>
                <a:ext uri="{FF2B5EF4-FFF2-40B4-BE49-F238E27FC236}">
                  <a16:creationId xmlns:a16="http://schemas.microsoft.com/office/drawing/2014/main" id="{A7A1F309-DD6D-4D4F-9E1C-C442303A1D34}"/>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خلق ارزش از داده های تجاری(مانند اطلاعات مشتریان)</a:t>
              </a:r>
              <a:endParaRPr lang="ko-KR" altLang="en-US" sz="1200" b="1" dirty="0">
                <a:solidFill>
                  <a:schemeClr val="tx1">
                    <a:lumMod val="75000"/>
                    <a:lumOff val="25000"/>
                  </a:schemeClr>
                </a:solidFill>
                <a:cs typeface="2  Titr" panose="00000700000000000000" pitchFamily="2" charset="-78"/>
              </a:endParaRPr>
            </a:p>
          </p:txBody>
        </p:sp>
        <p:sp>
          <p:nvSpPr>
            <p:cNvPr id="53" name="TextBox 52">
              <a:extLst>
                <a:ext uri="{FF2B5EF4-FFF2-40B4-BE49-F238E27FC236}">
                  <a16:creationId xmlns:a16="http://schemas.microsoft.com/office/drawing/2014/main" id="{3543FEBC-53A6-4F38-B1B8-1F5F62234C0B}"/>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بانک ها با تحلیل رفتار مالی مشتریان، وام های مناسب تری را ارائه می دهند</a:t>
              </a:r>
              <a:endParaRPr lang="ko-KR" altLang="en-US" sz="1200" b="1" dirty="0">
                <a:solidFill>
                  <a:schemeClr val="tx1">
                    <a:lumMod val="75000"/>
                    <a:lumOff val="25000"/>
                  </a:schemeClr>
                </a:solidFill>
                <a:cs typeface="B Nazanin" panose="00000400000000000000" pitchFamily="2" charset="-78"/>
              </a:endParaRPr>
            </a:p>
          </p:txBody>
        </p:sp>
      </p:grpSp>
      <p:grpSp>
        <p:nvGrpSpPr>
          <p:cNvPr id="54" name="Group 53">
            <a:extLst>
              <a:ext uri="{FF2B5EF4-FFF2-40B4-BE49-F238E27FC236}">
                <a16:creationId xmlns:a16="http://schemas.microsoft.com/office/drawing/2014/main" id="{5C5D40C4-84AE-4529-B537-6D10B76A21AB}"/>
              </a:ext>
            </a:extLst>
          </p:cNvPr>
          <p:cNvGrpSpPr/>
          <p:nvPr/>
        </p:nvGrpSpPr>
        <p:grpSpPr>
          <a:xfrm>
            <a:off x="241752" y="4823175"/>
            <a:ext cx="3575106" cy="668639"/>
            <a:chOff x="910640" y="3014284"/>
            <a:chExt cx="1527408" cy="1672376"/>
          </a:xfrm>
        </p:grpSpPr>
        <p:sp>
          <p:nvSpPr>
            <p:cNvPr id="55" name="TextBox 54">
              <a:extLst>
                <a:ext uri="{FF2B5EF4-FFF2-40B4-BE49-F238E27FC236}">
                  <a16:creationId xmlns:a16="http://schemas.microsoft.com/office/drawing/2014/main" id="{A7A1F309-DD6D-4D4F-9E1C-C442303A1D34}"/>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مدیریت ارتباط با مشتری</a:t>
              </a:r>
              <a:endParaRPr lang="ko-KR" altLang="en-US" sz="1200" b="1" dirty="0">
                <a:solidFill>
                  <a:schemeClr val="tx1">
                    <a:lumMod val="75000"/>
                    <a:lumOff val="25000"/>
                  </a:schemeClr>
                </a:solidFill>
                <a:cs typeface="2  Titr" panose="00000700000000000000" pitchFamily="2" charset="-78"/>
              </a:endParaRPr>
            </a:p>
          </p:txBody>
        </p:sp>
        <p:sp>
          <p:nvSpPr>
            <p:cNvPr id="56" name="TextBox 55">
              <a:extLst>
                <a:ext uri="{FF2B5EF4-FFF2-40B4-BE49-F238E27FC236}">
                  <a16:creationId xmlns:a16="http://schemas.microsoft.com/office/drawing/2014/main" id="{3543FEBC-53A6-4F38-B1B8-1F5F62234C0B}"/>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با استفاده از داده های مشتریان، سازمان ها می توانند خدمات سفارشی شده ارائه نمایند</a:t>
              </a:r>
              <a:endParaRPr lang="ko-KR" altLang="en-US" sz="1200" b="1" dirty="0">
                <a:solidFill>
                  <a:schemeClr val="tx1">
                    <a:lumMod val="75000"/>
                    <a:lumOff val="25000"/>
                  </a:schemeClr>
                </a:solidFill>
                <a:cs typeface="B Nazanin" panose="00000400000000000000" pitchFamily="2" charset="-78"/>
              </a:endParaRPr>
            </a:p>
          </p:txBody>
        </p:sp>
      </p:grpSp>
      <p:grpSp>
        <p:nvGrpSpPr>
          <p:cNvPr id="57" name="Group 56">
            <a:extLst>
              <a:ext uri="{FF2B5EF4-FFF2-40B4-BE49-F238E27FC236}">
                <a16:creationId xmlns:a16="http://schemas.microsoft.com/office/drawing/2014/main" id="{5C5D40C4-84AE-4529-B537-6D10B76A21AB}"/>
              </a:ext>
            </a:extLst>
          </p:cNvPr>
          <p:cNvGrpSpPr/>
          <p:nvPr/>
        </p:nvGrpSpPr>
        <p:grpSpPr>
          <a:xfrm>
            <a:off x="311135" y="3501453"/>
            <a:ext cx="3575106" cy="668639"/>
            <a:chOff x="910640" y="3014284"/>
            <a:chExt cx="1527408" cy="1672376"/>
          </a:xfrm>
        </p:grpSpPr>
        <p:sp>
          <p:nvSpPr>
            <p:cNvPr id="58" name="TextBox 57">
              <a:extLst>
                <a:ext uri="{FF2B5EF4-FFF2-40B4-BE49-F238E27FC236}">
                  <a16:creationId xmlns:a16="http://schemas.microsoft.com/office/drawing/2014/main" id="{A7A1F309-DD6D-4D4F-9E1C-C442303A1D34}"/>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توسعه خدمات پزشکی و سلامت </a:t>
              </a:r>
              <a:endParaRPr lang="ko-KR" altLang="en-US" sz="1200" b="1" dirty="0">
                <a:solidFill>
                  <a:schemeClr val="tx1">
                    <a:lumMod val="75000"/>
                    <a:lumOff val="25000"/>
                  </a:schemeClr>
                </a:solidFill>
                <a:cs typeface="2  Titr" panose="00000700000000000000" pitchFamily="2" charset="-78"/>
              </a:endParaRPr>
            </a:p>
          </p:txBody>
        </p:sp>
        <p:sp>
          <p:nvSpPr>
            <p:cNvPr id="59" name="TextBox 58">
              <a:extLst>
                <a:ext uri="{FF2B5EF4-FFF2-40B4-BE49-F238E27FC236}">
                  <a16:creationId xmlns:a16="http://schemas.microsoft.com/office/drawing/2014/main" id="{3543FEBC-53A6-4F38-B1B8-1F5F62234C0B}"/>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استفاده از هوش مصنوعی برای پیش بینی ریسک بیماری های قلبی</a:t>
              </a:r>
              <a:endParaRPr lang="ko-KR" altLang="en-US" sz="1200" b="1" dirty="0">
                <a:solidFill>
                  <a:schemeClr val="tx1">
                    <a:lumMod val="75000"/>
                    <a:lumOff val="25000"/>
                  </a:schemeClr>
                </a:solidFill>
                <a:cs typeface="B Nazanin" panose="00000400000000000000" pitchFamily="2" charset="-78"/>
              </a:endParaRPr>
            </a:p>
          </p:txBody>
        </p:sp>
      </p:grpSp>
      <p:grpSp>
        <p:nvGrpSpPr>
          <p:cNvPr id="60" name="Group 59">
            <a:extLst>
              <a:ext uri="{FF2B5EF4-FFF2-40B4-BE49-F238E27FC236}">
                <a16:creationId xmlns:a16="http://schemas.microsoft.com/office/drawing/2014/main" id="{5C5D40C4-84AE-4529-B537-6D10B76A21AB}"/>
              </a:ext>
            </a:extLst>
          </p:cNvPr>
          <p:cNvGrpSpPr/>
          <p:nvPr/>
        </p:nvGrpSpPr>
        <p:grpSpPr>
          <a:xfrm>
            <a:off x="323529" y="1986027"/>
            <a:ext cx="3575106" cy="668639"/>
            <a:chOff x="910640" y="3014284"/>
            <a:chExt cx="1527408" cy="1672376"/>
          </a:xfrm>
        </p:grpSpPr>
        <p:sp>
          <p:nvSpPr>
            <p:cNvPr id="61" name="TextBox 60">
              <a:extLst>
                <a:ext uri="{FF2B5EF4-FFF2-40B4-BE49-F238E27FC236}">
                  <a16:creationId xmlns:a16="http://schemas.microsoft.com/office/drawing/2014/main" id="{A7A1F309-DD6D-4D4F-9E1C-C442303A1D34}"/>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شبیه سازی زنجیره های ارزش جدید</a:t>
              </a:r>
              <a:endParaRPr lang="ko-KR" altLang="en-US" sz="1200" b="1" dirty="0">
                <a:solidFill>
                  <a:schemeClr val="tx1">
                    <a:lumMod val="75000"/>
                    <a:lumOff val="25000"/>
                  </a:schemeClr>
                </a:solidFill>
                <a:cs typeface="2  Titr" panose="00000700000000000000" pitchFamily="2" charset="-78"/>
              </a:endParaRPr>
            </a:p>
          </p:txBody>
        </p:sp>
        <p:sp>
          <p:nvSpPr>
            <p:cNvPr id="62" name="TextBox 61">
              <a:extLst>
                <a:ext uri="{FF2B5EF4-FFF2-40B4-BE49-F238E27FC236}">
                  <a16:creationId xmlns:a16="http://schemas.microsoft.com/office/drawing/2014/main" id="{3543FEBC-53A6-4F38-B1B8-1F5F62234C0B}"/>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یک شرکت انرژی، با شبیه سازی داده ها،مدل های جدید ذخیره سازی باتری را آزمایش می کند.</a:t>
              </a:r>
              <a:endParaRPr lang="ko-KR" altLang="en-US" sz="1200" b="1" dirty="0">
                <a:solidFill>
                  <a:schemeClr val="tx1">
                    <a:lumMod val="75000"/>
                    <a:lumOff val="25000"/>
                  </a:schemeClr>
                </a:solidFill>
                <a:cs typeface="B Nazanin" panose="00000400000000000000" pitchFamily="2" charset="-78"/>
              </a:endParaRPr>
            </a:p>
          </p:txBody>
        </p:sp>
      </p:grpSp>
      <p:grpSp>
        <p:nvGrpSpPr>
          <p:cNvPr id="63" name="Group 62">
            <a:extLst>
              <a:ext uri="{FF2B5EF4-FFF2-40B4-BE49-F238E27FC236}">
                <a16:creationId xmlns:a16="http://schemas.microsoft.com/office/drawing/2014/main" id="{5C5D40C4-84AE-4529-B537-6D10B76A21AB}"/>
              </a:ext>
            </a:extLst>
          </p:cNvPr>
          <p:cNvGrpSpPr/>
          <p:nvPr/>
        </p:nvGrpSpPr>
        <p:grpSpPr>
          <a:xfrm>
            <a:off x="1479121" y="1117833"/>
            <a:ext cx="3575106" cy="668639"/>
            <a:chOff x="910640" y="3014284"/>
            <a:chExt cx="1527408" cy="1672376"/>
          </a:xfrm>
        </p:grpSpPr>
        <p:sp>
          <p:nvSpPr>
            <p:cNvPr id="64" name="TextBox 63">
              <a:extLst>
                <a:ext uri="{FF2B5EF4-FFF2-40B4-BE49-F238E27FC236}">
                  <a16:creationId xmlns:a16="http://schemas.microsoft.com/office/drawing/2014/main" id="{A7A1F309-DD6D-4D4F-9E1C-C442303A1D34}"/>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نوآوری ، تحقیق و توسعه</a:t>
              </a:r>
              <a:endParaRPr lang="ko-KR" altLang="en-US" sz="1200" b="1" dirty="0">
                <a:solidFill>
                  <a:schemeClr val="tx1">
                    <a:lumMod val="75000"/>
                    <a:lumOff val="25000"/>
                  </a:schemeClr>
                </a:solidFill>
                <a:cs typeface="2  Titr" panose="00000700000000000000" pitchFamily="2" charset="-78"/>
              </a:endParaRPr>
            </a:p>
          </p:txBody>
        </p:sp>
        <p:sp>
          <p:nvSpPr>
            <p:cNvPr id="65" name="TextBox 64">
              <a:extLst>
                <a:ext uri="{FF2B5EF4-FFF2-40B4-BE49-F238E27FC236}">
                  <a16:creationId xmlns:a16="http://schemas.microsoft.com/office/drawing/2014/main" id="{3543FEBC-53A6-4F38-B1B8-1F5F62234C0B}"/>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خودرو سازان، با تحلیل داده های رانندگی، خودروهای خود را بهبود می بخشند</a:t>
              </a:r>
              <a:endParaRPr lang="ko-KR" altLang="en-US" sz="1200" b="1" dirty="0">
                <a:solidFill>
                  <a:schemeClr val="tx1">
                    <a:lumMod val="75000"/>
                    <a:lumOff val="25000"/>
                  </a:schemeClr>
                </a:solidFill>
                <a:cs typeface="B Nazanin" panose="00000400000000000000" pitchFamily="2" charset="-78"/>
              </a:endParaRPr>
            </a:p>
          </p:txBody>
        </p:sp>
      </p:grpSp>
      <p:grpSp>
        <p:nvGrpSpPr>
          <p:cNvPr id="66" name="Group 65">
            <a:extLst>
              <a:ext uri="{FF2B5EF4-FFF2-40B4-BE49-F238E27FC236}">
                <a16:creationId xmlns:a16="http://schemas.microsoft.com/office/drawing/2014/main" id="{6AD3C960-18E4-4823-B725-3B8919AFB112}"/>
              </a:ext>
            </a:extLst>
          </p:cNvPr>
          <p:cNvGrpSpPr/>
          <p:nvPr/>
        </p:nvGrpSpPr>
        <p:grpSpPr>
          <a:xfrm>
            <a:off x="7918146" y="1319910"/>
            <a:ext cx="3433789" cy="668639"/>
            <a:chOff x="910640" y="3014284"/>
            <a:chExt cx="1527408" cy="1672376"/>
          </a:xfrm>
        </p:grpSpPr>
        <p:sp>
          <p:nvSpPr>
            <p:cNvPr id="67" name="TextBox 66">
              <a:extLst>
                <a:ext uri="{FF2B5EF4-FFF2-40B4-BE49-F238E27FC236}">
                  <a16:creationId xmlns:a16="http://schemas.microsoft.com/office/drawing/2014/main" id="{475F2314-DAA0-4E21-A51A-D87C317980F2}"/>
                </a:ext>
              </a:extLst>
            </p:cNvPr>
            <p:cNvSpPr txBox="1"/>
            <p:nvPr/>
          </p:nvSpPr>
          <p:spPr>
            <a:xfrm>
              <a:off x="910640" y="3014284"/>
              <a:ext cx="1527408" cy="692820"/>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2  Titr" panose="00000700000000000000" pitchFamily="2" charset="-78"/>
                </a:rPr>
                <a:t>مدیریت کسب و کارو افزایش سواد آوری</a:t>
              </a:r>
              <a:endParaRPr lang="ko-KR" altLang="en-US" sz="1200" b="1" dirty="0">
                <a:solidFill>
                  <a:schemeClr val="tx1">
                    <a:lumMod val="75000"/>
                    <a:lumOff val="25000"/>
                  </a:schemeClr>
                </a:solidFill>
                <a:cs typeface="2  Titr" panose="00000700000000000000" pitchFamily="2" charset="-78"/>
              </a:endParaRPr>
            </a:p>
          </p:txBody>
        </p:sp>
        <p:sp>
          <p:nvSpPr>
            <p:cNvPr id="68" name="TextBox 67">
              <a:extLst>
                <a:ext uri="{FF2B5EF4-FFF2-40B4-BE49-F238E27FC236}">
                  <a16:creationId xmlns:a16="http://schemas.microsoft.com/office/drawing/2014/main" id="{CD70BB14-A619-4136-9520-DF60C16763B4}"/>
                </a:ext>
              </a:extLst>
            </p:cNvPr>
            <p:cNvSpPr txBox="1"/>
            <p:nvPr/>
          </p:nvSpPr>
          <p:spPr>
            <a:xfrm>
              <a:off x="910640" y="3531960"/>
              <a:ext cx="1527408" cy="1154700"/>
            </a:xfrm>
            <a:prstGeom prst="rect">
              <a:avLst/>
            </a:prstGeom>
            <a:noFill/>
          </p:spPr>
          <p:txBody>
            <a:bodyPr wrap="square" rtlCol="0">
              <a:spAutoFit/>
            </a:bodyPr>
            <a:lstStyle/>
            <a:p>
              <a:pPr algn="just" rtl="1"/>
              <a:r>
                <a:rPr lang="fa-IR" altLang="ko-KR" sz="1200" b="1" dirty="0">
                  <a:solidFill>
                    <a:schemeClr val="tx1">
                      <a:lumMod val="75000"/>
                      <a:lumOff val="25000"/>
                    </a:schemeClr>
                  </a:solidFill>
                  <a:cs typeface="B Nazanin" panose="00000400000000000000" pitchFamily="2" charset="-78"/>
                </a:rPr>
                <a:t>یک فروشگاه آنلاین با تحلیل داده های خرید، محصولات پرفروش را شناسایی و تبلیغات هدفمند را انجام می دهد</a:t>
              </a:r>
              <a:endParaRPr lang="ko-KR" altLang="en-US" sz="1200" b="1" dirty="0">
                <a:solidFill>
                  <a:schemeClr val="tx1">
                    <a:lumMod val="75000"/>
                    <a:lumOff val="25000"/>
                  </a:schemeClr>
                </a:solidFill>
                <a:cs typeface="B Nazanin" panose="00000400000000000000" pitchFamily="2" charset="-78"/>
              </a:endParaRPr>
            </a:p>
          </p:txBody>
        </p:sp>
      </p:grpSp>
      <p:cxnSp>
        <p:nvCxnSpPr>
          <p:cNvPr id="69" name="Straight Connector 68">
            <a:extLst>
              <a:ext uri="{FF2B5EF4-FFF2-40B4-BE49-F238E27FC236}">
                <a16:creationId xmlns:a16="http://schemas.microsoft.com/office/drawing/2014/main" id="{718E0C7D-11CE-46F6-9DD3-922D524B1112}"/>
              </a:ext>
            </a:extLst>
          </p:cNvPr>
          <p:cNvCxnSpPr/>
          <p:nvPr/>
        </p:nvCxnSpPr>
        <p:spPr>
          <a:xfrm flipV="1">
            <a:off x="7022790" y="1476291"/>
            <a:ext cx="612000" cy="612000"/>
          </a:xfrm>
          <a:prstGeom prst="line">
            <a:avLst/>
          </a:prstGeom>
          <a:ln w="31750" cap="sq">
            <a:solidFill>
              <a:schemeClr val="accent3"/>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2F9A0F13-3342-4A60-AF90-77F6646C2634}"/>
              </a:ext>
            </a:extLst>
          </p:cNvPr>
          <p:cNvCxnSpPr/>
          <p:nvPr/>
        </p:nvCxnSpPr>
        <p:spPr>
          <a:xfrm>
            <a:off x="6859947" y="5067868"/>
            <a:ext cx="612000" cy="612000"/>
          </a:xfrm>
          <a:prstGeom prst="line">
            <a:avLst/>
          </a:prstGeom>
          <a:ln w="31750" cap="sq">
            <a:solidFill>
              <a:schemeClr val="accent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BF42C39-2BFB-4FD7-801B-44FA115152E4}"/>
              </a:ext>
            </a:extLst>
          </p:cNvPr>
          <p:cNvCxnSpPr/>
          <p:nvPr/>
        </p:nvCxnSpPr>
        <p:spPr>
          <a:xfrm flipH="1">
            <a:off x="4578711" y="4883492"/>
            <a:ext cx="612000" cy="612000"/>
          </a:xfrm>
          <a:prstGeom prst="line">
            <a:avLst/>
          </a:prstGeom>
          <a:ln w="31750" cap="sq">
            <a:solidFill>
              <a:schemeClr val="accent6"/>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DA8978C1-FEF0-40CC-8AB6-8B34991F88A9}"/>
              </a:ext>
            </a:extLst>
          </p:cNvPr>
          <p:cNvCxnSpPr/>
          <p:nvPr/>
        </p:nvCxnSpPr>
        <p:spPr>
          <a:xfrm flipH="1" flipV="1">
            <a:off x="4498347" y="1818526"/>
            <a:ext cx="612000" cy="612000"/>
          </a:xfrm>
          <a:prstGeom prst="line">
            <a:avLst/>
          </a:prstGeom>
          <a:ln w="31750" cap="sq">
            <a:solidFill>
              <a:schemeClr val="accent2"/>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71584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2E7C2C0-79DA-4DCB-B54D-D2192CC70EC8}"/>
              </a:ext>
            </a:extLst>
          </p:cNvPr>
          <p:cNvSpPr/>
          <p:nvPr/>
        </p:nvSpPr>
        <p:spPr>
          <a:xfrm>
            <a:off x="2990850" y="2671354"/>
            <a:ext cx="9201150" cy="1561012"/>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CF5BDA4-10C7-46A6-AC30-523A3FC438AC}"/>
              </a:ext>
            </a:extLst>
          </p:cNvPr>
          <p:cNvSpPr txBox="1"/>
          <p:nvPr/>
        </p:nvSpPr>
        <p:spPr>
          <a:xfrm>
            <a:off x="3810000" y="2949963"/>
            <a:ext cx="7181134" cy="646331"/>
          </a:xfrm>
          <a:prstGeom prst="rect">
            <a:avLst/>
          </a:prstGeom>
          <a:noFill/>
        </p:spPr>
        <p:txBody>
          <a:bodyPr wrap="square" rtlCol="0" anchor="ctr">
            <a:spAutoFit/>
          </a:bodyPr>
          <a:lstStyle/>
          <a:p>
            <a:pPr algn="r" rtl="1"/>
            <a:r>
              <a:rPr lang="fa-IR" altLang="ko-KR" sz="3600" b="1" dirty="0">
                <a:solidFill>
                  <a:schemeClr val="bg1"/>
                </a:solidFill>
                <a:cs typeface="2  Titr" panose="00000700000000000000" pitchFamily="2" charset="-78"/>
              </a:rPr>
              <a:t>منظور از سواد داده چیست؟</a:t>
            </a:r>
            <a:endParaRPr lang="en-US" altLang="ko-KR" sz="3600" b="1" dirty="0">
              <a:solidFill>
                <a:schemeClr val="bg1"/>
              </a:solidFill>
              <a:cs typeface="2  Titr" panose="00000700000000000000" pitchFamily="2" charset="-78"/>
            </a:endParaRPr>
          </a:p>
        </p:txBody>
      </p:sp>
    </p:spTree>
    <p:extLst>
      <p:ext uri="{BB962C8B-B14F-4D97-AF65-F5344CB8AC3E}">
        <p14:creationId xmlns:p14="http://schemas.microsoft.com/office/powerpoint/2010/main" val="12637648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890E-5F24-0FC5-5869-D848C1CE9311}"/>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1D112637-4DCA-F05B-0467-DC081C972110}"/>
              </a:ext>
            </a:extLst>
          </p:cNvPr>
          <p:cNvGrpSpPr/>
          <p:nvPr/>
        </p:nvGrpSpPr>
        <p:grpSpPr>
          <a:xfrm>
            <a:off x="1592676" y="697520"/>
            <a:ext cx="8666849" cy="5576279"/>
            <a:chOff x="3952875" y="2284730"/>
            <a:chExt cx="4591050" cy="2816544"/>
          </a:xfrm>
        </p:grpSpPr>
        <p:sp>
          <p:nvSpPr>
            <p:cNvPr id="5" name="Rectangle 4">
              <a:extLst>
                <a:ext uri="{FF2B5EF4-FFF2-40B4-BE49-F238E27FC236}">
                  <a16:creationId xmlns:a16="http://schemas.microsoft.com/office/drawing/2014/main" id="{BFD16459-0997-CFC9-E5E2-A154D4C44B47}"/>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8A3BA86-AEFB-AB6F-32DD-52A2D8905437}"/>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687B52B-2C0A-9BAB-6A8B-E72FDC854DAE}"/>
              </a:ext>
            </a:extLst>
          </p:cNvPr>
          <p:cNvSpPr txBox="1"/>
          <p:nvPr/>
        </p:nvSpPr>
        <p:spPr>
          <a:xfrm>
            <a:off x="2058435" y="1144538"/>
            <a:ext cx="7735328" cy="4524315"/>
          </a:xfrm>
          <a:prstGeom prst="rect">
            <a:avLst/>
          </a:prstGeom>
          <a:noFill/>
        </p:spPr>
        <p:txBody>
          <a:bodyPr wrap="square" rtlCol="0">
            <a:spAutoFit/>
          </a:bodyPr>
          <a:lstStyle/>
          <a:p>
            <a:pPr algn="ctr" rtl="1">
              <a:lnSpc>
                <a:spcPct val="150000"/>
              </a:lnSpc>
            </a:pPr>
            <a:r>
              <a:rPr lang="fa-IR" sz="2400" dirty="0">
                <a:solidFill>
                  <a:schemeClr val="bg1"/>
                </a:solidFill>
                <a:latin typeface="2  Titr"/>
                <a:cs typeface="2  Titr" panose="00000700000000000000" pitchFamily="2" charset="-78"/>
              </a:rPr>
              <a:t>توانایی یک فرد در خواندن، درک کردن، تفسیر کردن و برقراری ارتباط با داده ها به طور موثر</a:t>
            </a:r>
          </a:p>
          <a:p>
            <a:pPr algn="ctr" rtl="1">
              <a:lnSpc>
                <a:spcPct val="150000"/>
              </a:lnSpc>
            </a:pPr>
            <a:endParaRPr lang="fa-IR" sz="2000" dirty="0">
              <a:solidFill>
                <a:schemeClr val="bg1"/>
              </a:solidFill>
              <a:latin typeface="2  Titr"/>
              <a:cs typeface="2  Titr" panose="00000700000000000000" pitchFamily="2" charset="-78"/>
            </a:endParaRPr>
          </a:p>
          <a:p>
            <a:pPr algn="ctr" rtl="1">
              <a:lnSpc>
                <a:spcPct val="150000"/>
              </a:lnSpc>
            </a:pPr>
            <a:r>
              <a:rPr lang="fa-IR" sz="2000" dirty="0">
                <a:solidFill>
                  <a:schemeClr val="bg1"/>
                </a:solidFill>
                <a:latin typeface="2  Titr"/>
                <a:cs typeface="2  Titr" panose="00000700000000000000" pitchFamily="2" charset="-78"/>
              </a:rPr>
              <a:t>این مهارت نیازمند تخصص یک دانشمند داده یا تحلیل گر نیست. سواد</a:t>
            </a:r>
            <a:r>
              <a:rPr lang="fa-IR" sz="2000" dirty="0"/>
              <a:t> </a:t>
            </a:r>
            <a:r>
              <a:rPr lang="fa-IR" sz="2000" dirty="0">
                <a:solidFill>
                  <a:schemeClr val="bg1"/>
                </a:solidFill>
                <a:latin typeface="2  Titr"/>
                <a:cs typeface="2  Titr" panose="00000700000000000000" pitchFamily="2" charset="-78"/>
              </a:rPr>
              <a:t>داده فقط دانستنِ کار با نرم‌افزارهای آماری مثل</a:t>
            </a:r>
            <a:r>
              <a:rPr lang="en-US" sz="2000" dirty="0">
                <a:solidFill>
                  <a:schemeClr val="bg1"/>
                </a:solidFill>
                <a:cs typeface="2  Titr" panose="00000700000000000000" pitchFamily="2" charset="-78"/>
              </a:rPr>
              <a:t>SPSS</a:t>
            </a:r>
            <a:r>
              <a:rPr lang="en-US" sz="2000" dirty="0">
                <a:solidFill>
                  <a:schemeClr val="bg1"/>
                </a:solidFill>
                <a:latin typeface="2  Titr"/>
                <a:cs typeface="2  Titr" panose="00000700000000000000" pitchFamily="2" charset="-78"/>
              </a:rPr>
              <a:t> </a:t>
            </a:r>
            <a:r>
              <a:rPr lang="fa-IR" sz="2000" dirty="0">
                <a:solidFill>
                  <a:schemeClr val="bg1"/>
                </a:solidFill>
                <a:latin typeface="2  Titr"/>
                <a:cs typeface="2  Titr" panose="00000700000000000000" pitchFamily="2" charset="-78"/>
              </a:rPr>
              <a:t> یا </a:t>
            </a:r>
            <a:r>
              <a:rPr lang="en-US" sz="2000" dirty="0">
                <a:solidFill>
                  <a:schemeClr val="bg1"/>
                </a:solidFill>
                <a:cs typeface="2  Titr" panose="00000700000000000000" pitchFamily="2" charset="-78"/>
              </a:rPr>
              <a:t>R </a:t>
            </a:r>
            <a:r>
              <a:rPr lang="fa-IR" sz="2000" dirty="0">
                <a:solidFill>
                  <a:schemeClr val="bg1"/>
                </a:solidFill>
                <a:cs typeface="2  Titr" panose="00000700000000000000" pitchFamily="2" charset="-78"/>
              </a:rPr>
              <a:t> </a:t>
            </a:r>
            <a:r>
              <a:rPr lang="fa-IR" sz="2000" dirty="0">
                <a:solidFill>
                  <a:schemeClr val="bg1"/>
                </a:solidFill>
                <a:latin typeface="2  Titr"/>
                <a:cs typeface="2  Titr" panose="00000700000000000000" pitchFamily="2" charset="-78"/>
              </a:rPr>
              <a:t>نیست</a:t>
            </a:r>
          </a:p>
          <a:p>
            <a:pPr algn="ctr" rtl="1">
              <a:lnSpc>
                <a:spcPct val="150000"/>
              </a:lnSpc>
            </a:pPr>
            <a:endParaRPr lang="fa-IR" sz="2000" dirty="0">
              <a:solidFill>
                <a:schemeClr val="bg1"/>
              </a:solidFill>
              <a:latin typeface="2  Titr"/>
              <a:cs typeface="2  Titr" panose="00000700000000000000" pitchFamily="2" charset="-78"/>
            </a:endParaRPr>
          </a:p>
          <a:p>
            <a:pPr algn="ctr" rtl="1">
              <a:lnSpc>
                <a:spcPct val="150000"/>
              </a:lnSpc>
            </a:pPr>
            <a:r>
              <a:rPr lang="fa-IR" sz="3200" dirty="0">
                <a:solidFill>
                  <a:srgbClr val="FFFF00"/>
                </a:solidFill>
                <a:cs typeface="2  Titr" panose="00000700000000000000" pitchFamily="2" charset="-78"/>
              </a:rPr>
              <a:t>به افراد کمک می کند داده را به اطلاعات و در نهایت به دانش عملی تبدیل کنند</a:t>
            </a:r>
            <a:endParaRPr lang="en-US" sz="2400" dirty="0">
              <a:solidFill>
                <a:schemeClr val="bg1"/>
              </a:solidFill>
              <a:latin typeface="2  Titr"/>
            </a:endParaRPr>
          </a:p>
        </p:txBody>
      </p:sp>
    </p:spTree>
    <p:extLst>
      <p:ext uri="{BB962C8B-B14F-4D97-AF65-F5344CB8AC3E}">
        <p14:creationId xmlns:p14="http://schemas.microsoft.com/office/powerpoint/2010/main" val="17317090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sz="2800" dirty="0">
                <a:solidFill>
                  <a:schemeClr val="tx2"/>
                </a:solidFill>
                <a:cs typeface="2  Titr" panose="00000700000000000000" pitchFamily="2" charset="-78"/>
              </a:rPr>
              <a:t>4 سطح مهارتی سواد داده</a:t>
            </a:r>
            <a:endParaRPr lang="en-US" sz="2800" dirty="0">
              <a:solidFill>
                <a:schemeClr val="tx2"/>
              </a:solidFill>
              <a:cs typeface="2  Titr" panose="00000700000000000000" pitchFamily="2" charset="-78"/>
            </a:endParaRPr>
          </a:p>
        </p:txBody>
      </p:sp>
      <p:grpSp>
        <p:nvGrpSpPr>
          <p:cNvPr id="3" name="Group 2">
            <a:extLst>
              <a:ext uri="{FF2B5EF4-FFF2-40B4-BE49-F238E27FC236}">
                <a16:creationId xmlns:a16="http://schemas.microsoft.com/office/drawing/2014/main" id="{FD66B3AA-088F-4FC3-9213-4225BEC33EB0}"/>
              </a:ext>
            </a:extLst>
          </p:cNvPr>
          <p:cNvGrpSpPr/>
          <p:nvPr/>
        </p:nvGrpSpPr>
        <p:grpSpPr>
          <a:xfrm>
            <a:off x="236069" y="2501689"/>
            <a:ext cx="2394101" cy="2088232"/>
            <a:chOff x="5248647" y="1608813"/>
            <a:chExt cx="970807" cy="846777"/>
          </a:xfrm>
        </p:grpSpPr>
        <p:sp>
          <p:nvSpPr>
            <p:cNvPr id="4" name="Oval 3">
              <a:extLst>
                <a:ext uri="{FF2B5EF4-FFF2-40B4-BE49-F238E27FC236}">
                  <a16:creationId xmlns:a16="http://schemas.microsoft.com/office/drawing/2014/main" id="{69A5CC44-F604-44ED-ABB6-AF0EBDCDE104}"/>
                </a:ext>
              </a:extLst>
            </p:cNvPr>
            <p:cNvSpPr/>
            <p:nvPr/>
          </p:nvSpPr>
          <p:spPr>
            <a:xfrm>
              <a:off x="5248647" y="1608813"/>
              <a:ext cx="846777" cy="846777"/>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 name="Oval 4">
              <a:extLst>
                <a:ext uri="{FF2B5EF4-FFF2-40B4-BE49-F238E27FC236}">
                  <a16:creationId xmlns:a16="http://schemas.microsoft.com/office/drawing/2014/main" id="{156EB4E0-DE89-4765-917E-2D13950189D8}"/>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8" name="TextBox 7">
            <a:extLst>
              <a:ext uri="{FF2B5EF4-FFF2-40B4-BE49-F238E27FC236}">
                <a16:creationId xmlns:a16="http://schemas.microsoft.com/office/drawing/2014/main" id="{5CC76C62-D667-4851-968E-80AEB5B2B8D9}"/>
              </a:ext>
            </a:extLst>
          </p:cNvPr>
          <p:cNvSpPr txBox="1"/>
          <p:nvPr/>
        </p:nvSpPr>
        <p:spPr>
          <a:xfrm>
            <a:off x="737521" y="3468158"/>
            <a:ext cx="1591542" cy="738664"/>
          </a:xfrm>
          <a:prstGeom prst="rect">
            <a:avLst/>
          </a:prstGeom>
          <a:noFill/>
        </p:spPr>
        <p:txBody>
          <a:bodyPr wrap="square" rtlCol="0">
            <a:spAutoFit/>
          </a:bodyPr>
          <a:lstStyle/>
          <a:p>
            <a:pPr algn="ctr" rtl="1"/>
            <a:r>
              <a:rPr lang="fa-IR" sz="1400" dirty="0">
                <a:solidFill>
                  <a:schemeClr val="tx1">
                    <a:lumMod val="65000"/>
                    <a:lumOff val="35000"/>
                  </a:schemeClr>
                </a:solidFill>
                <a:cs typeface="2  Titr" panose="00000700000000000000" pitchFamily="2" charset="-78"/>
              </a:rPr>
              <a:t>خواندن و درک داده (</a:t>
            </a:r>
            <a:r>
              <a:rPr lang="en-US" sz="1400" dirty="0">
                <a:solidFill>
                  <a:schemeClr val="tx1">
                    <a:lumMod val="65000"/>
                    <a:lumOff val="35000"/>
                  </a:schemeClr>
                </a:solidFill>
                <a:cs typeface="2  Titr" panose="00000700000000000000" pitchFamily="2" charset="-78"/>
              </a:rPr>
              <a:t>Read &amp; Understand)</a:t>
            </a:r>
            <a:endParaRPr lang="ko-KR" altLang="en-US" sz="1400" dirty="0">
              <a:solidFill>
                <a:schemeClr val="tx1">
                  <a:lumMod val="65000"/>
                  <a:lumOff val="35000"/>
                </a:schemeClr>
              </a:solidFill>
              <a:cs typeface="2  Titr" panose="00000700000000000000" pitchFamily="2" charset="-78"/>
            </a:endParaRPr>
          </a:p>
        </p:txBody>
      </p:sp>
      <p:sp>
        <p:nvSpPr>
          <p:cNvPr id="9" name="TextBox 8">
            <a:extLst>
              <a:ext uri="{FF2B5EF4-FFF2-40B4-BE49-F238E27FC236}">
                <a16:creationId xmlns:a16="http://schemas.microsoft.com/office/drawing/2014/main" id="{58A3F45C-A393-40ED-90E7-CD64913A5AFA}"/>
              </a:ext>
            </a:extLst>
          </p:cNvPr>
          <p:cNvSpPr txBox="1"/>
          <p:nvPr/>
        </p:nvSpPr>
        <p:spPr>
          <a:xfrm>
            <a:off x="751914" y="2837921"/>
            <a:ext cx="920113" cy="646331"/>
          </a:xfrm>
          <a:prstGeom prst="rect">
            <a:avLst/>
          </a:prstGeom>
          <a:noFill/>
        </p:spPr>
        <p:txBody>
          <a:bodyPr wrap="square" rtlCol="0">
            <a:spAutoFit/>
          </a:bodyPr>
          <a:lstStyle/>
          <a:p>
            <a:pPr algn="ctr"/>
            <a:r>
              <a:rPr lang="en-US" altLang="ko-KR" sz="3600" b="1" dirty="0">
                <a:solidFill>
                  <a:schemeClr val="accent2"/>
                </a:solidFill>
                <a:cs typeface="Arial" pitchFamily="34" charset="0"/>
              </a:rPr>
              <a:t>01</a:t>
            </a:r>
            <a:endParaRPr lang="ko-KR" altLang="en-US" sz="3600" b="1" dirty="0">
              <a:solidFill>
                <a:schemeClr val="accent2"/>
              </a:solidFill>
              <a:cs typeface="Arial" pitchFamily="34" charset="0"/>
            </a:endParaRPr>
          </a:p>
        </p:txBody>
      </p:sp>
      <p:sp>
        <p:nvSpPr>
          <p:cNvPr id="11" name="TextBox 10">
            <a:extLst>
              <a:ext uri="{FF2B5EF4-FFF2-40B4-BE49-F238E27FC236}">
                <a16:creationId xmlns:a16="http://schemas.microsoft.com/office/drawing/2014/main" id="{BDD13167-A832-4218-BF18-0808D39551AB}"/>
              </a:ext>
            </a:extLst>
          </p:cNvPr>
          <p:cNvSpPr txBox="1"/>
          <p:nvPr/>
        </p:nvSpPr>
        <p:spPr>
          <a:xfrm>
            <a:off x="6619669" y="4081876"/>
            <a:ext cx="2357002" cy="1815882"/>
          </a:xfrm>
          <a:prstGeom prst="rect">
            <a:avLst/>
          </a:prstGeom>
          <a:noFill/>
        </p:spPr>
        <p:txBody>
          <a:bodyPr wrap="square" rtlCol="0">
            <a:spAutoFit/>
          </a:bodyPr>
          <a:lstStyle/>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استفاده از روش‌های آماری مناسب برای استخراج الگوها.</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تفسیر درستِ نتایج (تمایز قائل شدن بین «همبستگی» و «علت و معلول»).</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شناسایی خطاها یا سوگیری‌های احتمالی در داده‌ها </a:t>
            </a:r>
          </a:p>
        </p:txBody>
      </p:sp>
      <p:grpSp>
        <p:nvGrpSpPr>
          <p:cNvPr id="13" name="Group 12">
            <a:extLst>
              <a:ext uri="{FF2B5EF4-FFF2-40B4-BE49-F238E27FC236}">
                <a16:creationId xmlns:a16="http://schemas.microsoft.com/office/drawing/2014/main" id="{DCD38E89-7EEF-4BCE-9B55-C6E38AA2B9FE}"/>
              </a:ext>
            </a:extLst>
          </p:cNvPr>
          <p:cNvGrpSpPr/>
          <p:nvPr/>
        </p:nvGrpSpPr>
        <p:grpSpPr>
          <a:xfrm>
            <a:off x="3485409" y="2128827"/>
            <a:ext cx="2551163" cy="2088232"/>
            <a:chOff x="5248647" y="1608813"/>
            <a:chExt cx="970807" cy="846777"/>
          </a:xfrm>
        </p:grpSpPr>
        <p:sp>
          <p:nvSpPr>
            <p:cNvPr id="14" name="Oval 13">
              <a:extLst>
                <a:ext uri="{FF2B5EF4-FFF2-40B4-BE49-F238E27FC236}">
                  <a16:creationId xmlns:a16="http://schemas.microsoft.com/office/drawing/2014/main" id="{14913362-69EF-4124-AC59-17A21D847E0E}"/>
                </a:ext>
              </a:extLst>
            </p:cNvPr>
            <p:cNvSpPr/>
            <p:nvPr/>
          </p:nvSpPr>
          <p:spPr>
            <a:xfrm>
              <a:off x="5248647" y="1608813"/>
              <a:ext cx="846777" cy="846777"/>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 name="Oval 14">
              <a:extLst>
                <a:ext uri="{FF2B5EF4-FFF2-40B4-BE49-F238E27FC236}">
                  <a16:creationId xmlns:a16="http://schemas.microsoft.com/office/drawing/2014/main" id="{042832D2-7812-4263-BC3D-96508774D2CE}"/>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19" name="TextBox 18">
            <a:extLst>
              <a:ext uri="{FF2B5EF4-FFF2-40B4-BE49-F238E27FC236}">
                <a16:creationId xmlns:a16="http://schemas.microsoft.com/office/drawing/2014/main" id="{0286BF44-778E-473F-B2EA-400CF5043A76}"/>
              </a:ext>
            </a:extLst>
          </p:cNvPr>
          <p:cNvSpPr txBox="1"/>
          <p:nvPr/>
        </p:nvSpPr>
        <p:spPr>
          <a:xfrm>
            <a:off x="4001254" y="2465059"/>
            <a:ext cx="980476" cy="646331"/>
          </a:xfrm>
          <a:prstGeom prst="rect">
            <a:avLst/>
          </a:prstGeom>
          <a:noFill/>
        </p:spPr>
        <p:txBody>
          <a:bodyPr wrap="square" rtlCol="0">
            <a:spAutoFit/>
          </a:bodyPr>
          <a:lstStyle/>
          <a:p>
            <a:pPr algn="ctr"/>
            <a:r>
              <a:rPr lang="en-US" altLang="ko-KR" sz="3600" b="1" dirty="0">
                <a:solidFill>
                  <a:schemeClr val="accent4"/>
                </a:solidFill>
                <a:cs typeface="Arial" pitchFamily="34" charset="0"/>
              </a:rPr>
              <a:t>02</a:t>
            </a:r>
            <a:endParaRPr lang="ko-KR" altLang="en-US" sz="3600" b="1" dirty="0">
              <a:solidFill>
                <a:schemeClr val="accent4"/>
              </a:solidFill>
              <a:cs typeface="Arial" pitchFamily="34" charset="0"/>
            </a:endParaRPr>
          </a:p>
        </p:txBody>
      </p:sp>
      <p:grpSp>
        <p:nvGrpSpPr>
          <p:cNvPr id="23" name="Group 22">
            <a:extLst>
              <a:ext uri="{FF2B5EF4-FFF2-40B4-BE49-F238E27FC236}">
                <a16:creationId xmlns:a16="http://schemas.microsoft.com/office/drawing/2014/main" id="{787D54A8-8D83-46C6-93DF-F3FEBA5CDFAD}"/>
              </a:ext>
            </a:extLst>
          </p:cNvPr>
          <p:cNvGrpSpPr/>
          <p:nvPr/>
        </p:nvGrpSpPr>
        <p:grpSpPr>
          <a:xfrm>
            <a:off x="6362212" y="1821088"/>
            <a:ext cx="2394101" cy="2088232"/>
            <a:chOff x="5248647" y="1608813"/>
            <a:chExt cx="970807" cy="846777"/>
          </a:xfrm>
        </p:grpSpPr>
        <p:sp>
          <p:nvSpPr>
            <p:cNvPr id="24" name="Oval 23">
              <a:extLst>
                <a:ext uri="{FF2B5EF4-FFF2-40B4-BE49-F238E27FC236}">
                  <a16:creationId xmlns:a16="http://schemas.microsoft.com/office/drawing/2014/main" id="{FE5BC088-34FC-4B94-AF84-914A4543B3CF}"/>
                </a:ext>
              </a:extLst>
            </p:cNvPr>
            <p:cNvSpPr/>
            <p:nvPr/>
          </p:nvSpPr>
          <p:spPr>
            <a:xfrm>
              <a:off x="5248647" y="1608813"/>
              <a:ext cx="846777" cy="846777"/>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 name="Oval 24">
              <a:extLst>
                <a:ext uri="{FF2B5EF4-FFF2-40B4-BE49-F238E27FC236}">
                  <a16:creationId xmlns:a16="http://schemas.microsoft.com/office/drawing/2014/main" id="{ECD66BF3-B8B6-4F18-8086-C0AA27D21AF9}"/>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29" name="TextBox 28">
            <a:extLst>
              <a:ext uri="{FF2B5EF4-FFF2-40B4-BE49-F238E27FC236}">
                <a16:creationId xmlns:a16="http://schemas.microsoft.com/office/drawing/2014/main" id="{6606E4DD-5279-4079-BC56-DBEC582320F5}"/>
              </a:ext>
            </a:extLst>
          </p:cNvPr>
          <p:cNvSpPr txBox="1"/>
          <p:nvPr/>
        </p:nvSpPr>
        <p:spPr>
          <a:xfrm>
            <a:off x="6878057" y="2157320"/>
            <a:ext cx="920113" cy="646331"/>
          </a:xfrm>
          <a:prstGeom prst="rect">
            <a:avLst/>
          </a:prstGeom>
          <a:noFill/>
        </p:spPr>
        <p:txBody>
          <a:bodyPr wrap="square" rtlCol="0">
            <a:spAutoFit/>
          </a:bodyPr>
          <a:lstStyle/>
          <a:p>
            <a:pPr algn="ctr"/>
            <a:r>
              <a:rPr lang="en-US" altLang="ko-KR" sz="3600" b="1" dirty="0">
                <a:solidFill>
                  <a:schemeClr val="accent3"/>
                </a:solidFill>
                <a:cs typeface="Arial" pitchFamily="34" charset="0"/>
              </a:rPr>
              <a:t>03</a:t>
            </a:r>
            <a:endParaRPr lang="ko-KR" altLang="en-US" sz="3600" b="1" dirty="0">
              <a:solidFill>
                <a:schemeClr val="accent3"/>
              </a:solidFill>
              <a:cs typeface="Arial" pitchFamily="34" charset="0"/>
            </a:endParaRPr>
          </a:p>
        </p:txBody>
      </p:sp>
      <p:sp>
        <p:nvSpPr>
          <p:cNvPr id="36" name="TextBox 35">
            <a:extLst>
              <a:ext uri="{FF2B5EF4-FFF2-40B4-BE49-F238E27FC236}">
                <a16:creationId xmlns:a16="http://schemas.microsoft.com/office/drawing/2014/main" id="{5CC76C62-D667-4851-968E-80AEB5B2B8D9}"/>
              </a:ext>
            </a:extLst>
          </p:cNvPr>
          <p:cNvSpPr txBox="1"/>
          <p:nvPr/>
        </p:nvSpPr>
        <p:spPr>
          <a:xfrm>
            <a:off x="4076926" y="3010302"/>
            <a:ext cx="1695953" cy="523220"/>
          </a:xfrm>
          <a:prstGeom prst="rect">
            <a:avLst/>
          </a:prstGeom>
          <a:noFill/>
        </p:spPr>
        <p:txBody>
          <a:bodyPr wrap="square" rtlCol="0">
            <a:spAutoFit/>
          </a:bodyPr>
          <a:lstStyle/>
          <a:p>
            <a:pPr algn="ctr" rtl="1"/>
            <a:r>
              <a:rPr lang="fa-IR" sz="1400" dirty="0">
                <a:solidFill>
                  <a:schemeClr val="tx1">
                    <a:lumMod val="65000"/>
                    <a:lumOff val="35000"/>
                  </a:schemeClr>
                </a:solidFill>
                <a:cs typeface="2  Titr" panose="00000700000000000000" pitchFamily="2" charset="-78"/>
              </a:rPr>
              <a:t>کار کردن با داده</a:t>
            </a:r>
          </a:p>
          <a:p>
            <a:pPr algn="ctr" rtl="1"/>
            <a:r>
              <a:rPr lang="fa-IR" sz="1400" dirty="0">
                <a:solidFill>
                  <a:schemeClr val="tx1">
                    <a:lumMod val="65000"/>
                    <a:lumOff val="35000"/>
                  </a:schemeClr>
                </a:solidFill>
                <a:cs typeface="2  Titr" panose="00000700000000000000" pitchFamily="2" charset="-78"/>
              </a:rPr>
              <a:t> </a:t>
            </a:r>
            <a:r>
              <a:rPr lang="en-US" sz="1400" dirty="0">
                <a:solidFill>
                  <a:schemeClr val="tx1">
                    <a:lumMod val="65000"/>
                    <a:lumOff val="35000"/>
                  </a:schemeClr>
                </a:solidFill>
                <a:cs typeface="2  Titr" panose="00000700000000000000" pitchFamily="2" charset="-78"/>
              </a:rPr>
              <a:t>Work &amp; Manage</a:t>
            </a:r>
            <a:endParaRPr lang="ko-KR" altLang="en-US" sz="1400" dirty="0">
              <a:solidFill>
                <a:schemeClr val="tx1">
                  <a:lumMod val="65000"/>
                  <a:lumOff val="35000"/>
                </a:schemeClr>
              </a:solidFill>
              <a:cs typeface="2  Titr" panose="00000700000000000000" pitchFamily="2" charset="-78"/>
            </a:endParaRPr>
          </a:p>
        </p:txBody>
      </p:sp>
      <p:sp>
        <p:nvSpPr>
          <p:cNvPr id="37" name="TextBox 36">
            <a:extLst>
              <a:ext uri="{FF2B5EF4-FFF2-40B4-BE49-F238E27FC236}">
                <a16:creationId xmlns:a16="http://schemas.microsoft.com/office/drawing/2014/main" id="{BDD13167-A832-4218-BF18-0808D39551AB}"/>
              </a:ext>
            </a:extLst>
          </p:cNvPr>
          <p:cNvSpPr txBox="1"/>
          <p:nvPr/>
        </p:nvSpPr>
        <p:spPr>
          <a:xfrm>
            <a:off x="3041772" y="4598125"/>
            <a:ext cx="3112499" cy="1600438"/>
          </a:xfrm>
          <a:prstGeom prst="rect">
            <a:avLst/>
          </a:prstGeom>
          <a:noFill/>
        </p:spPr>
        <p:txBody>
          <a:bodyPr wrap="square" rtlCol="0">
            <a:spAutoFit/>
          </a:bodyPr>
          <a:lstStyle/>
          <a:p>
            <a:pPr algn="just" rtl="1"/>
            <a:r>
              <a:rPr lang="fa-IR" sz="1400" b="1" dirty="0">
                <a:solidFill>
                  <a:schemeClr val="tx1">
                    <a:lumMod val="65000"/>
                    <a:lumOff val="35000"/>
                  </a:schemeClr>
                </a:solidFill>
                <a:cs typeface="B Nazanin" panose="00000400000000000000" pitchFamily="2" charset="-78"/>
              </a:rPr>
              <a:t>در این سطح، فرد مهارت فنی لازم را دارد:</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توانایی جمع‌آوری داده‌ها، پاک سازی و آماده‌سازی داده ‌ها.</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مدیریت داده‌ها در پایگاه‌های داده و استفاده از دیکشنری داده یا کاتالوگ‌ها.</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رعایت استانداردهای اخلاقی و حریم خصوصی</a:t>
            </a:r>
          </a:p>
        </p:txBody>
      </p:sp>
      <p:sp>
        <p:nvSpPr>
          <p:cNvPr id="38" name="TextBox 37">
            <a:extLst>
              <a:ext uri="{FF2B5EF4-FFF2-40B4-BE49-F238E27FC236}">
                <a16:creationId xmlns:a16="http://schemas.microsoft.com/office/drawing/2014/main" id="{5CC76C62-D667-4851-968E-80AEB5B2B8D9}"/>
              </a:ext>
            </a:extLst>
          </p:cNvPr>
          <p:cNvSpPr txBox="1"/>
          <p:nvPr/>
        </p:nvSpPr>
        <p:spPr>
          <a:xfrm>
            <a:off x="6858901" y="2874738"/>
            <a:ext cx="1591542" cy="738664"/>
          </a:xfrm>
          <a:prstGeom prst="rect">
            <a:avLst/>
          </a:prstGeom>
          <a:noFill/>
        </p:spPr>
        <p:txBody>
          <a:bodyPr wrap="square" rtlCol="0">
            <a:spAutoFit/>
          </a:bodyPr>
          <a:lstStyle/>
          <a:p>
            <a:pPr algn="ctr" rtl="1"/>
            <a:r>
              <a:rPr lang="fa-IR" sz="1400" dirty="0">
                <a:solidFill>
                  <a:schemeClr val="tx1">
                    <a:lumMod val="65000"/>
                    <a:lumOff val="35000"/>
                  </a:schemeClr>
                </a:solidFill>
                <a:cs typeface="2  Titr" panose="00000700000000000000" pitchFamily="2" charset="-78"/>
              </a:rPr>
              <a:t>تحلیل داده</a:t>
            </a:r>
          </a:p>
          <a:p>
            <a:pPr algn="ctr" rtl="1"/>
            <a:r>
              <a:rPr lang="fa-IR" sz="1400" dirty="0">
                <a:solidFill>
                  <a:schemeClr val="tx1">
                    <a:lumMod val="65000"/>
                    <a:lumOff val="35000"/>
                  </a:schemeClr>
                </a:solidFill>
                <a:cs typeface="2  Titr" panose="00000700000000000000" pitchFamily="2" charset="-78"/>
              </a:rPr>
              <a:t> </a:t>
            </a:r>
            <a:r>
              <a:rPr lang="en-US" sz="1400" dirty="0">
                <a:solidFill>
                  <a:schemeClr val="tx1">
                    <a:lumMod val="65000"/>
                    <a:lumOff val="35000"/>
                  </a:schemeClr>
                </a:solidFill>
                <a:cs typeface="2  Titr" panose="00000700000000000000" pitchFamily="2" charset="-78"/>
              </a:rPr>
              <a:t>Analyze</a:t>
            </a:r>
          </a:p>
          <a:p>
            <a:pPr algn="ctr" rtl="1"/>
            <a:endParaRPr lang="ko-KR" altLang="en-US" sz="1400" dirty="0">
              <a:solidFill>
                <a:schemeClr val="tx1">
                  <a:lumMod val="65000"/>
                  <a:lumOff val="35000"/>
                </a:schemeClr>
              </a:solidFill>
              <a:cs typeface="2  Titr" panose="00000700000000000000" pitchFamily="2" charset="-78"/>
            </a:endParaRPr>
          </a:p>
        </p:txBody>
      </p:sp>
      <p:sp>
        <p:nvSpPr>
          <p:cNvPr id="39" name="TextBox 38">
            <a:extLst>
              <a:ext uri="{FF2B5EF4-FFF2-40B4-BE49-F238E27FC236}">
                <a16:creationId xmlns:a16="http://schemas.microsoft.com/office/drawing/2014/main" id="{BDD13167-A832-4218-BF18-0808D39551AB}"/>
              </a:ext>
            </a:extLst>
          </p:cNvPr>
          <p:cNvSpPr txBox="1"/>
          <p:nvPr/>
        </p:nvSpPr>
        <p:spPr>
          <a:xfrm>
            <a:off x="236069" y="4666651"/>
            <a:ext cx="2357002" cy="1815882"/>
          </a:xfrm>
          <a:prstGeom prst="rect">
            <a:avLst/>
          </a:prstGeom>
          <a:noFill/>
        </p:spPr>
        <p:txBody>
          <a:bodyPr wrap="square" rtlCol="0">
            <a:spAutoFit/>
          </a:bodyPr>
          <a:lstStyle/>
          <a:p>
            <a:pPr algn="just" rtl="1"/>
            <a:r>
              <a:rPr lang="fa-IR" sz="1400" b="1" dirty="0">
                <a:solidFill>
                  <a:schemeClr val="tx1">
                    <a:lumMod val="65000"/>
                    <a:lumOff val="35000"/>
                  </a:schemeClr>
                </a:solidFill>
                <a:cs typeface="B Nazanin" panose="00000400000000000000" pitchFamily="2" charset="-78"/>
              </a:rPr>
              <a:t>این ابتدایی‌ترین سطح است. فرد باید بتواند:</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بفهمد داده‌ها چه چیزی را روایت می‌کنند </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متوجه شود داده‌ها از کجا آمده‌اند و بستر آن‌ها چیست.</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تفاوت بین داده، اطلاعات و دانش را بداند</a:t>
            </a:r>
          </a:p>
        </p:txBody>
      </p:sp>
      <p:sp>
        <p:nvSpPr>
          <p:cNvPr id="22" name="TextBox 21">
            <a:extLst>
              <a:ext uri="{FF2B5EF4-FFF2-40B4-BE49-F238E27FC236}">
                <a16:creationId xmlns:a16="http://schemas.microsoft.com/office/drawing/2014/main" id="{BDD13167-A832-4218-BF18-0808D39551AB}"/>
              </a:ext>
            </a:extLst>
          </p:cNvPr>
          <p:cNvSpPr txBox="1"/>
          <p:nvPr/>
        </p:nvSpPr>
        <p:spPr>
          <a:xfrm>
            <a:off x="9229376" y="3787042"/>
            <a:ext cx="2912540" cy="2677656"/>
          </a:xfrm>
          <a:prstGeom prst="rect">
            <a:avLst/>
          </a:prstGeom>
          <a:noFill/>
        </p:spPr>
        <p:txBody>
          <a:bodyPr wrap="square" rtlCol="0">
            <a:spAutoFit/>
          </a:bodyPr>
          <a:lstStyle/>
          <a:p>
            <a:pPr algn="just" rtl="1"/>
            <a:r>
              <a:rPr lang="fa-IR" sz="1400" dirty="0"/>
              <a:t>این </a:t>
            </a:r>
            <a:r>
              <a:rPr lang="fa-IR" sz="1400" b="1" dirty="0">
                <a:solidFill>
                  <a:schemeClr val="tx1">
                    <a:lumMod val="65000"/>
                    <a:lumOff val="35000"/>
                  </a:schemeClr>
                </a:solidFill>
                <a:cs typeface="B Nazanin" panose="00000400000000000000" pitchFamily="2" charset="-78"/>
              </a:rPr>
              <a:t>مهم‌ترین بخش برای کارشناسان است. داشتن داده‌های عالی بدون تواناییِ «روایتگری» بی‌فایده است:</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توانایی توضیحِ پیچیدگی‌های آماری به مدیران یا اساتیدی که دانش تخصصی آمار ندارند.</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تصمیم‌گیری بر اساس داده‌ها </a:t>
            </a:r>
          </a:p>
          <a:p>
            <a:pPr marL="285750" indent="-285750" algn="just" rtl="1">
              <a:buFont typeface="Wingdings" panose="05000000000000000000" pitchFamily="2" charset="2"/>
              <a:buChar char="Ø"/>
            </a:pPr>
            <a:r>
              <a:rPr lang="fa-IR" sz="1400" b="1" dirty="0">
                <a:solidFill>
                  <a:schemeClr val="tx1">
                    <a:lumMod val="65000"/>
                    <a:lumOff val="35000"/>
                  </a:schemeClr>
                </a:solidFill>
                <a:cs typeface="B Nazanin" panose="00000400000000000000" pitchFamily="2" charset="-78"/>
              </a:rPr>
              <a:t>ترجمه اعداد به توصیه‌های مدیریتی (مثلاً: “با توجه به افزایش نرخ دیابت در منطقه X بر اساس داده‌های سال جاری، پیشنهاد می‌شود بودجه پیشگیری افزایش یابد”).</a:t>
            </a:r>
          </a:p>
        </p:txBody>
      </p:sp>
      <p:grpSp>
        <p:nvGrpSpPr>
          <p:cNvPr id="26" name="Group 25">
            <a:extLst>
              <a:ext uri="{FF2B5EF4-FFF2-40B4-BE49-F238E27FC236}">
                <a16:creationId xmlns:a16="http://schemas.microsoft.com/office/drawing/2014/main" id="{787D54A8-8D83-46C6-93DF-F3FEBA5CDFAD}"/>
              </a:ext>
            </a:extLst>
          </p:cNvPr>
          <p:cNvGrpSpPr/>
          <p:nvPr/>
        </p:nvGrpSpPr>
        <p:grpSpPr>
          <a:xfrm>
            <a:off x="9274752" y="1584021"/>
            <a:ext cx="2394101" cy="2088232"/>
            <a:chOff x="5248647" y="1608813"/>
            <a:chExt cx="970807" cy="846777"/>
          </a:xfrm>
        </p:grpSpPr>
        <p:sp>
          <p:nvSpPr>
            <p:cNvPr id="27" name="Oval 26">
              <a:extLst>
                <a:ext uri="{FF2B5EF4-FFF2-40B4-BE49-F238E27FC236}">
                  <a16:creationId xmlns:a16="http://schemas.microsoft.com/office/drawing/2014/main" id="{FE5BC088-34FC-4B94-AF84-914A4543B3CF}"/>
                </a:ext>
              </a:extLst>
            </p:cNvPr>
            <p:cNvSpPr/>
            <p:nvPr/>
          </p:nvSpPr>
          <p:spPr>
            <a:xfrm>
              <a:off x="5248647" y="1608813"/>
              <a:ext cx="846777" cy="846777"/>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8" name="Oval 27">
              <a:extLst>
                <a:ext uri="{FF2B5EF4-FFF2-40B4-BE49-F238E27FC236}">
                  <a16:creationId xmlns:a16="http://schemas.microsoft.com/office/drawing/2014/main" id="{ECD66BF3-B8B6-4F18-8086-C0AA27D21AF9}"/>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30" name="TextBox 29">
            <a:extLst>
              <a:ext uri="{FF2B5EF4-FFF2-40B4-BE49-F238E27FC236}">
                <a16:creationId xmlns:a16="http://schemas.microsoft.com/office/drawing/2014/main" id="{6606E4DD-5279-4079-BC56-DBEC582320F5}"/>
              </a:ext>
            </a:extLst>
          </p:cNvPr>
          <p:cNvSpPr txBox="1"/>
          <p:nvPr/>
        </p:nvSpPr>
        <p:spPr>
          <a:xfrm>
            <a:off x="9790597" y="1920253"/>
            <a:ext cx="920113" cy="646331"/>
          </a:xfrm>
          <a:prstGeom prst="rect">
            <a:avLst/>
          </a:prstGeom>
          <a:noFill/>
        </p:spPr>
        <p:txBody>
          <a:bodyPr wrap="square" rtlCol="0">
            <a:spAutoFit/>
          </a:bodyPr>
          <a:lstStyle/>
          <a:p>
            <a:pPr algn="ctr"/>
            <a:r>
              <a:rPr lang="en-US" altLang="ko-KR" sz="3600" b="1" dirty="0">
                <a:solidFill>
                  <a:schemeClr val="accent3"/>
                </a:solidFill>
                <a:cs typeface="Arial" pitchFamily="34" charset="0"/>
              </a:rPr>
              <a:t>04</a:t>
            </a:r>
            <a:endParaRPr lang="ko-KR" altLang="en-US" sz="3600" b="1" dirty="0">
              <a:solidFill>
                <a:schemeClr val="accent3"/>
              </a:solidFill>
              <a:cs typeface="Arial" pitchFamily="34" charset="0"/>
            </a:endParaRPr>
          </a:p>
        </p:txBody>
      </p:sp>
      <p:sp>
        <p:nvSpPr>
          <p:cNvPr id="31" name="TextBox 30">
            <a:extLst>
              <a:ext uri="{FF2B5EF4-FFF2-40B4-BE49-F238E27FC236}">
                <a16:creationId xmlns:a16="http://schemas.microsoft.com/office/drawing/2014/main" id="{5CC76C62-D667-4851-968E-80AEB5B2B8D9}"/>
              </a:ext>
            </a:extLst>
          </p:cNvPr>
          <p:cNvSpPr txBox="1"/>
          <p:nvPr/>
        </p:nvSpPr>
        <p:spPr>
          <a:xfrm>
            <a:off x="9771441" y="2637671"/>
            <a:ext cx="1591542" cy="738664"/>
          </a:xfrm>
          <a:prstGeom prst="rect">
            <a:avLst/>
          </a:prstGeom>
          <a:noFill/>
        </p:spPr>
        <p:txBody>
          <a:bodyPr wrap="square" rtlCol="0">
            <a:spAutoFit/>
          </a:bodyPr>
          <a:lstStyle/>
          <a:p>
            <a:pPr algn="ctr" rtl="1"/>
            <a:r>
              <a:rPr lang="fa-IR" sz="1400" dirty="0">
                <a:solidFill>
                  <a:schemeClr val="tx1">
                    <a:lumMod val="65000"/>
                    <a:lumOff val="35000"/>
                  </a:schemeClr>
                </a:solidFill>
                <a:cs typeface="2  Titr" panose="00000700000000000000" pitchFamily="2" charset="-78"/>
              </a:rPr>
              <a:t>استدلال و انتقال داده </a:t>
            </a:r>
            <a:r>
              <a:rPr lang="en-US" sz="1400" dirty="0">
                <a:solidFill>
                  <a:schemeClr val="tx1">
                    <a:lumMod val="65000"/>
                    <a:lumOff val="35000"/>
                  </a:schemeClr>
                </a:solidFill>
                <a:cs typeface="2  Titr" panose="00000700000000000000" pitchFamily="2" charset="-78"/>
              </a:rPr>
              <a:t>Argue &amp; Communicate</a:t>
            </a:r>
            <a:endParaRPr lang="ko-KR" altLang="en-US" sz="1400" dirty="0">
              <a:solidFill>
                <a:schemeClr val="tx1">
                  <a:lumMod val="65000"/>
                  <a:lumOff val="35000"/>
                </a:schemeClr>
              </a:solidFill>
              <a:cs typeface="2  Titr" panose="00000700000000000000" pitchFamily="2" charset="-78"/>
            </a:endParaRPr>
          </a:p>
        </p:txBody>
      </p:sp>
    </p:spTree>
    <p:extLst>
      <p:ext uri="{BB962C8B-B14F-4D97-AF65-F5344CB8AC3E}">
        <p14:creationId xmlns:p14="http://schemas.microsoft.com/office/powerpoint/2010/main" val="27491997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BB3ACD-39D6-4B07-B165-F979837486AA}"/>
              </a:ext>
            </a:extLst>
          </p:cNvPr>
          <p:cNvSpPr>
            <a:spLocks noGrp="1"/>
          </p:cNvSpPr>
          <p:nvPr>
            <p:ph type="body" sz="quarter" idx="10"/>
          </p:nvPr>
        </p:nvSpPr>
        <p:spPr>
          <a:xfrm>
            <a:off x="16632" y="909681"/>
            <a:ext cx="11573197" cy="724247"/>
          </a:xfrm>
        </p:spPr>
        <p:txBody>
          <a:bodyPr/>
          <a:lstStyle/>
          <a:p>
            <a:r>
              <a:rPr lang="fa-IR" sz="3600" dirty="0">
                <a:solidFill>
                  <a:schemeClr val="tx2"/>
                </a:solidFill>
                <a:cs typeface="2  Titr" panose="00000700000000000000" pitchFamily="2" charset="-78"/>
              </a:rPr>
              <a:t>اهمیت سواد داده</a:t>
            </a:r>
            <a:endParaRPr lang="en-US" sz="3600" dirty="0">
              <a:solidFill>
                <a:schemeClr val="tx2"/>
              </a:solidFill>
              <a:cs typeface="2  Titr" panose="00000700000000000000" pitchFamily="2" charset="-78"/>
            </a:endParaRPr>
          </a:p>
        </p:txBody>
      </p:sp>
      <p:grpSp>
        <p:nvGrpSpPr>
          <p:cNvPr id="27" name="Group 42">
            <a:extLst>
              <a:ext uri="{FF2B5EF4-FFF2-40B4-BE49-F238E27FC236}">
                <a16:creationId xmlns:a16="http://schemas.microsoft.com/office/drawing/2014/main" id="{442CBCA2-8743-4305-8EE5-F8FCEE352BF2}"/>
              </a:ext>
            </a:extLst>
          </p:cNvPr>
          <p:cNvGrpSpPr/>
          <p:nvPr/>
        </p:nvGrpSpPr>
        <p:grpSpPr>
          <a:xfrm>
            <a:off x="1073211" y="4081887"/>
            <a:ext cx="1763037" cy="2101241"/>
            <a:chOff x="246752" y="3920047"/>
            <a:chExt cx="1763037" cy="2101241"/>
          </a:xfrm>
        </p:grpSpPr>
        <p:grpSp>
          <p:nvGrpSpPr>
            <p:cNvPr id="30" name="Group 16">
              <a:extLst>
                <a:ext uri="{FF2B5EF4-FFF2-40B4-BE49-F238E27FC236}">
                  <a16:creationId xmlns:a16="http://schemas.microsoft.com/office/drawing/2014/main" id="{2502E120-F55D-4089-B334-B3FD88C9188C}"/>
                </a:ext>
              </a:extLst>
            </p:cNvPr>
            <p:cNvGrpSpPr/>
            <p:nvPr/>
          </p:nvGrpSpPr>
          <p:grpSpPr>
            <a:xfrm>
              <a:off x="699603" y="5712163"/>
              <a:ext cx="1074300" cy="309125"/>
              <a:chOff x="3130166" y="5667342"/>
              <a:chExt cx="1254837" cy="361074"/>
            </a:xfrm>
            <a:solidFill>
              <a:schemeClr val="bg1"/>
            </a:solidFill>
          </p:grpSpPr>
          <p:sp>
            <p:nvSpPr>
              <p:cNvPr id="32" name="Rounded Rectangle 3">
                <a:extLst>
                  <a:ext uri="{FF2B5EF4-FFF2-40B4-BE49-F238E27FC236}">
                    <a16:creationId xmlns:a16="http://schemas.microsoft.com/office/drawing/2014/main" id="{C76F1B86-1A08-435F-AE1F-8085F89A41B6}"/>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sp>
            <p:nvSpPr>
              <p:cNvPr id="33" name="Rounded Rectangle 39">
                <a:extLst>
                  <a:ext uri="{FF2B5EF4-FFF2-40B4-BE49-F238E27FC236}">
                    <a16:creationId xmlns:a16="http://schemas.microsoft.com/office/drawing/2014/main" id="{F2544BE6-96E8-4E0D-B430-174C3BEEC731}"/>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34" name="Rounded Rectangle 2">
                <a:extLst>
                  <a:ext uri="{FF2B5EF4-FFF2-40B4-BE49-F238E27FC236}">
                    <a16:creationId xmlns:a16="http://schemas.microsoft.com/office/drawing/2014/main" id="{B19516ED-7818-4BC9-85B6-8A15C95B56F5}"/>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grpSp>
        <p:sp>
          <p:nvSpPr>
            <p:cNvPr id="31" name="Text Placeholder 17">
              <a:extLst>
                <a:ext uri="{FF2B5EF4-FFF2-40B4-BE49-F238E27FC236}">
                  <a16:creationId xmlns:a16="http://schemas.microsoft.com/office/drawing/2014/main" id="{2509D72E-8B26-4233-B42D-F046BA2F410D}"/>
                </a:ext>
              </a:extLst>
            </p:cNvPr>
            <p:cNvSpPr txBox="1">
              <a:spLocks/>
            </p:cNvSpPr>
            <p:nvPr/>
          </p:nvSpPr>
          <p:spPr>
            <a:xfrm>
              <a:off x="246752" y="3920047"/>
              <a:ext cx="1763037"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2000" b="1" dirty="0">
                  <a:latin typeface="2  Titr"/>
                  <a:cs typeface="2  Titr" panose="00000700000000000000" pitchFamily="2" charset="-78"/>
                </a:rPr>
                <a:t>مزیت رقابتی</a:t>
              </a:r>
              <a:endParaRPr lang="en-US" sz="2000" b="1" dirty="0">
                <a:latin typeface="2  Titr"/>
                <a:cs typeface="2  Titr" panose="00000700000000000000" pitchFamily="2" charset="-78"/>
              </a:endParaRPr>
            </a:p>
          </p:txBody>
        </p:sp>
      </p:grpSp>
      <p:grpSp>
        <p:nvGrpSpPr>
          <p:cNvPr id="35" name="Group 43">
            <a:extLst>
              <a:ext uri="{FF2B5EF4-FFF2-40B4-BE49-F238E27FC236}">
                <a16:creationId xmlns:a16="http://schemas.microsoft.com/office/drawing/2014/main" id="{7ED6A004-A149-43B8-AAF7-AEC42CF05112}"/>
              </a:ext>
            </a:extLst>
          </p:cNvPr>
          <p:cNvGrpSpPr/>
          <p:nvPr/>
        </p:nvGrpSpPr>
        <p:grpSpPr>
          <a:xfrm>
            <a:off x="3774348" y="4127107"/>
            <a:ext cx="1955814" cy="1965335"/>
            <a:chOff x="2447104" y="4055953"/>
            <a:chExt cx="1955814" cy="1965335"/>
          </a:xfrm>
        </p:grpSpPr>
        <p:grpSp>
          <p:nvGrpSpPr>
            <p:cNvPr id="38" name="Group 22">
              <a:extLst>
                <a:ext uri="{FF2B5EF4-FFF2-40B4-BE49-F238E27FC236}">
                  <a16:creationId xmlns:a16="http://schemas.microsoft.com/office/drawing/2014/main" id="{A7F834A9-16A9-4684-89B3-86C8EB51B74D}"/>
                </a:ext>
              </a:extLst>
            </p:cNvPr>
            <p:cNvGrpSpPr/>
            <p:nvPr/>
          </p:nvGrpSpPr>
          <p:grpSpPr>
            <a:xfrm>
              <a:off x="2860043" y="5712163"/>
              <a:ext cx="1074300" cy="309125"/>
              <a:chOff x="3130166" y="5667342"/>
              <a:chExt cx="1254837" cy="361074"/>
            </a:xfrm>
            <a:solidFill>
              <a:schemeClr val="bg1"/>
            </a:solidFill>
          </p:grpSpPr>
          <p:sp>
            <p:nvSpPr>
              <p:cNvPr id="40" name="Rounded Rectangle 3">
                <a:extLst>
                  <a:ext uri="{FF2B5EF4-FFF2-40B4-BE49-F238E27FC236}">
                    <a16:creationId xmlns:a16="http://schemas.microsoft.com/office/drawing/2014/main" id="{F599C118-7DC5-43C4-8ECE-C6DD89F74B23}"/>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sp>
            <p:nvSpPr>
              <p:cNvPr id="41" name="Rounded Rectangle 39">
                <a:extLst>
                  <a:ext uri="{FF2B5EF4-FFF2-40B4-BE49-F238E27FC236}">
                    <a16:creationId xmlns:a16="http://schemas.microsoft.com/office/drawing/2014/main" id="{94DCE377-4F05-47D7-A8DA-F163FE1810D7}"/>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42" name="Rounded Rectangle 2">
                <a:extLst>
                  <a:ext uri="{FF2B5EF4-FFF2-40B4-BE49-F238E27FC236}">
                    <a16:creationId xmlns:a16="http://schemas.microsoft.com/office/drawing/2014/main" id="{40954EC8-9B7A-44AE-B51C-AE77DB08A2D5}"/>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grpSp>
        <p:sp>
          <p:nvSpPr>
            <p:cNvPr id="39" name="Text Placeholder 17">
              <a:extLst>
                <a:ext uri="{FF2B5EF4-FFF2-40B4-BE49-F238E27FC236}">
                  <a16:creationId xmlns:a16="http://schemas.microsoft.com/office/drawing/2014/main" id="{1AC15ED6-1456-47A8-B05A-3253641078C6}"/>
                </a:ext>
              </a:extLst>
            </p:cNvPr>
            <p:cNvSpPr txBox="1">
              <a:spLocks/>
            </p:cNvSpPr>
            <p:nvPr/>
          </p:nvSpPr>
          <p:spPr>
            <a:xfrm>
              <a:off x="2447104" y="4055953"/>
              <a:ext cx="1955814" cy="246087"/>
            </a:xfrm>
            <a:prstGeom prst="rect">
              <a:avLst/>
            </a:prstGeom>
          </p:spPr>
          <p:txBody>
            <a:bodyPr anchor="ctr"/>
            <a:lstStyle>
              <a:defPPr>
                <a:defRPr lang="en-US"/>
              </a:defPPr>
              <a:lvl1pPr indent="0" algn="ctr" latinLnBrk="1">
                <a:spcBef>
                  <a:spcPct val="20000"/>
                </a:spcBef>
                <a:buFont typeface="Arial" pitchFamily="34" charset="0"/>
                <a:buNone/>
                <a:defRPr sz="2000" b="1">
                  <a:latin typeface="2  Titr"/>
                  <a:cs typeface="2  Titr" panose="00000700000000000000" pitchFamily="2" charset="-78"/>
                </a:defRPr>
              </a:lvl1pPr>
              <a:lvl2pPr marL="742950" indent="-285750" latinLnBrk="1">
                <a:spcBef>
                  <a:spcPct val="20000"/>
                </a:spcBef>
                <a:buFont typeface="Arial" pitchFamily="34" charset="0"/>
                <a:buChar char="–"/>
                <a:defRPr sz="2800"/>
              </a:lvl2pPr>
              <a:lvl3pPr marL="1143000" indent="-228600" latinLnBrk="1">
                <a:spcBef>
                  <a:spcPct val="20000"/>
                </a:spcBef>
                <a:buFont typeface="Arial" pitchFamily="34" charset="0"/>
                <a:buChar char="•"/>
                <a:defRPr sz="2400"/>
              </a:lvl3pPr>
              <a:lvl4pPr marL="1600200" indent="-228600" latinLnBrk="1">
                <a:spcBef>
                  <a:spcPct val="20000"/>
                </a:spcBef>
                <a:buFont typeface="Arial" pitchFamily="34" charset="0"/>
                <a:buChar char="–"/>
                <a:defRPr sz="2000"/>
              </a:lvl4pPr>
              <a:lvl5pPr marL="2057400" indent="-228600" latinLnBrk="1">
                <a:spcBef>
                  <a:spcPct val="20000"/>
                </a:spcBef>
                <a:buFont typeface="Arial" pitchFamily="34" charset="0"/>
                <a:buChar char="»"/>
                <a:defRPr sz="2000"/>
              </a:lvl5pPr>
              <a:lvl6pPr marL="2514600" indent="-228600" latinLnBrk="1">
                <a:spcBef>
                  <a:spcPct val="20000"/>
                </a:spcBef>
                <a:buFont typeface="Arial" pitchFamily="34" charset="0"/>
                <a:buChar char="•"/>
                <a:defRPr sz="2000"/>
              </a:lvl6pPr>
              <a:lvl7pPr marL="2971800" indent="-228600" latinLnBrk="1">
                <a:spcBef>
                  <a:spcPct val="20000"/>
                </a:spcBef>
                <a:buFont typeface="Arial" pitchFamily="34" charset="0"/>
                <a:buChar char="•"/>
                <a:defRPr sz="2000"/>
              </a:lvl7pPr>
              <a:lvl8pPr marL="3429000" indent="-228600" latinLnBrk="1">
                <a:spcBef>
                  <a:spcPct val="20000"/>
                </a:spcBef>
                <a:buFont typeface="Arial" pitchFamily="34" charset="0"/>
                <a:buChar char="•"/>
                <a:defRPr sz="2000"/>
              </a:lvl8pPr>
              <a:lvl9pPr marL="3886200" indent="-228600" latinLnBrk="1">
                <a:spcBef>
                  <a:spcPct val="20000"/>
                </a:spcBef>
                <a:buFont typeface="Arial" pitchFamily="34" charset="0"/>
                <a:buChar char="•"/>
                <a:defRPr sz="2000"/>
              </a:lvl9pPr>
            </a:lstStyle>
            <a:p>
              <a:r>
                <a:rPr lang="fa-IR" dirty="0"/>
                <a:t>ارائه و مصور سازی</a:t>
              </a:r>
              <a:endParaRPr lang="en-US" dirty="0"/>
            </a:p>
          </p:txBody>
        </p:sp>
      </p:grpSp>
      <p:grpSp>
        <p:nvGrpSpPr>
          <p:cNvPr id="43" name="Group 44">
            <a:extLst>
              <a:ext uri="{FF2B5EF4-FFF2-40B4-BE49-F238E27FC236}">
                <a16:creationId xmlns:a16="http://schemas.microsoft.com/office/drawing/2014/main" id="{9587677C-9EEA-4BCF-98A9-C16146F95EF1}"/>
              </a:ext>
            </a:extLst>
          </p:cNvPr>
          <p:cNvGrpSpPr/>
          <p:nvPr/>
        </p:nvGrpSpPr>
        <p:grpSpPr>
          <a:xfrm>
            <a:off x="6668261" y="4148226"/>
            <a:ext cx="1763038" cy="1944216"/>
            <a:chOff x="4784596" y="4077072"/>
            <a:chExt cx="1763038" cy="1944216"/>
          </a:xfrm>
        </p:grpSpPr>
        <p:grpSp>
          <p:nvGrpSpPr>
            <p:cNvPr id="46" name="Group 28">
              <a:extLst>
                <a:ext uri="{FF2B5EF4-FFF2-40B4-BE49-F238E27FC236}">
                  <a16:creationId xmlns:a16="http://schemas.microsoft.com/office/drawing/2014/main" id="{579EC787-3821-4F11-BDD6-39BF87E07BCA}"/>
                </a:ext>
              </a:extLst>
            </p:cNvPr>
            <p:cNvGrpSpPr/>
            <p:nvPr/>
          </p:nvGrpSpPr>
          <p:grpSpPr>
            <a:xfrm>
              <a:off x="5020483" y="5712163"/>
              <a:ext cx="1074300" cy="309125"/>
              <a:chOff x="3130166" y="5667342"/>
              <a:chExt cx="1254837" cy="361074"/>
            </a:xfrm>
            <a:solidFill>
              <a:schemeClr val="bg1"/>
            </a:solidFill>
          </p:grpSpPr>
          <p:sp>
            <p:nvSpPr>
              <p:cNvPr id="48" name="Rounded Rectangle 3">
                <a:extLst>
                  <a:ext uri="{FF2B5EF4-FFF2-40B4-BE49-F238E27FC236}">
                    <a16:creationId xmlns:a16="http://schemas.microsoft.com/office/drawing/2014/main" id="{AE4FB450-4480-4CF9-B6C2-16666F9D545C}"/>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sp>
            <p:nvSpPr>
              <p:cNvPr id="49" name="Rounded Rectangle 39">
                <a:extLst>
                  <a:ext uri="{FF2B5EF4-FFF2-40B4-BE49-F238E27FC236}">
                    <a16:creationId xmlns:a16="http://schemas.microsoft.com/office/drawing/2014/main" id="{FDBF39BE-A35C-46E5-8BEC-AA805445E98C}"/>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50" name="Rounded Rectangle 2">
                <a:extLst>
                  <a:ext uri="{FF2B5EF4-FFF2-40B4-BE49-F238E27FC236}">
                    <a16:creationId xmlns:a16="http://schemas.microsoft.com/office/drawing/2014/main" id="{5098F509-2F84-46DF-8BA8-EC8F44F5853B}"/>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grpSp>
        <p:sp>
          <p:nvSpPr>
            <p:cNvPr id="47" name="Text Placeholder 17">
              <a:extLst>
                <a:ext uri="{FF2B5EF4-FFF2-40B4-BE49-F238E27FC236}">
                  <a16:creationId xmlns:a16="http://schemas.microsoft.com/office/drawing/2014/main" id="{20ED4176-9989-4A36-A138-9C054E9720EA}"/>
                </a:ext>
              </a:extLst>
            </p:cNvPr>
            <p:cNvSpPr txBox="1">
              <a:spLocks/>
            </p:cNvSpPr>
            <p:nvPr/>
          </p:nvSpPr>
          <p:spPr>
            <a:xfrm>
              <a:off x="4784596" y="4077072"/>
              <a:ext cx="1763038"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2000" b="1" dirty="0">
                  <a:latin typeface="2  Titr"/>
                  <a:cs typeface="2  Titr" panose="00000700000000000000" pitchFamily="2" charset="-78"/>
                </a:rPr>
                <a:t>ارزیابی انتقادی</a:t>
              </a:r>
              <a:endParaRPr lang="en-US" sz="2000" b="1" dirty="0">
                <a:latin typeface="2  Titr"/>
                <a:cs typeface="2  Titr" panose="00000700000000000000" pitchFamily="2" charset="-78"/>
              </a:endParaRPr>
            </a:p>
          </p:txBody>
        </p:sp>
      </p:grpSp>
      <p:grpSp>
        <p:nvGrpSpPr>
          <p:cNvPr id="51" name="Group 45">
            <a:extLst>
              <a:ext uri="{FF2B5EF4-FFF2-40B4-BE49-F238E27FC236}">
                <a16:creationId xmlns:a16="http://schemas.microsoft.com/office/drawing/2014/main" id="{5CB61DC1-F7E6-4604-BC7C-9A547BC425C0}"/>
              </a:ext>
            </a:extLst>
          </p:cNvPr>
          <p:cNvGrpSpPr/>
          <p:nvPr/>
        </p:nvGrpSpPr>
        <p:grpSpPr>
          <a:xfrm>
            <a:off x="8849965" y="4044179"/>
            <a:ext cx="2472056" cy="1956781"/>
            <a:chOff x="6992898" y="4077072"/>
            <a:chExt cx="1688891" cy="1956781"/>
          </a:xfrm>
        </p:grpSpPr>
        <p:sp>
          <p:nvSpPr>
            <p:cNvPr id="52" name="Text Placeholder 18">
              <a:extLst>
                <a:ext uri="{FF2B5EF4-FFF2-40B4-BE49-F238E27FC236}">
                  <a16:creationId xmlns:a16="http://schemas.microsoft.com/office/drawing/2014/main" id="{AA9E5AD5-4E4F-4B69-AF89-B3918DC32E91}"/>
                </a:ext>
              </a:extLst>
            </p:cNvPr>
            <p:cNvSpPr txBox="1">
              <a:spLocks/>
            </p:cNvSpPr>
            <p:nvPr/>
          </p:nvSpPr>
          <p:spPr>
            <a:xfrm>
              <a:off x="6999354"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altLang="ko-KR" sz="1200" b="1" dirty="0">
                <a:solidFill>
                  <a:schemeClr val="bg1"/>
                </a:solidFill>
              </a:endParaRPr>
            </a:p>
          </p:txBody>
        </p:sp>
        <p:sp>
          <p:nvSpPr>
            <p:cNvPr id="53" name="TextBox 52">
              <a:extLst>
                <a:ext uri="{FF2B5EF4-FFF2-40B4-BE49-F238E27FC236}">
                  <a16:creationId xmlns:a16="http://schemas.microsoft.com/office/drawing/2014/main" id="{14CCB55C-EA5C-4AA1-948F-1188D5BE08E3}"/>
                </a:ext>
              </a:extLst>
            </p:cNvPr>
            <p:cNvSpPr txBox="1"/>
            <p:nvPr/>
          </p:nvSpPr>
          <p:spPr>
            <a:xfrm>
              <a:off x="6992898" y="4464193"/>
              <a:ext cx="1682435" cy="1569660"/>
            </a:xfrm>
            <a:prstGeom prst="rect">
              <a:avLst/>
            </a:prstGeom>
            <a:noFill/>
          </p:spPr>
          <p:txBody>
            <a:bodyPr wrap="square" rtlCol="0">
              <a:spAutoFit/>
            </a:bodyPr>
            <a:lstStyle/>
            <a:p>
              <a:pPr algn="just" rtl="1"/>
              <a:r>
                <a:rPr lang="fa-IR" altLang="ko-KR" sz="1600" b="1" dirty="0">
                  <a:solidFill>
                    <a:schemeClr val="bg1"/>
                  </a:solidFill>
                  <a:cs typeface="B Nazanin" panose="00000400000000000000" pitchFamily="2" charset="-78"/>
                </a:rPr>
                <a:t>سواد داده به افراد کمک می کند تا ار داده ها برای تصمیم گیری های هوشمندانه استفاده کنند.</a:t>
              </a:r>
              <a:endParaRPr lang="ko-KR" altLang="en-US" sz="1600" b="1" dirty="0">
                <a:solidFill>
                  <a:schemeClr val="bg1"/>
                </a:solidFill>
                <a:cs typeface="B Nazanin" panose="00000400000000000000" pitchFamily="2" charset="-78"/>
              </a:endParaRPr>
            </a:p>
          </p:txBody>
        </p:sp>
        <p:grpSp>
          <p:nvGrpSpPr>
            <p:cNvPr id="54" name="Group 34">
              <a:extLst>
                <a:ext uri="{FF2B5EF4-FFF2-40B4-BE49-F238E27FC236}">
                  <a16:creationId xmlns:a16="http://schemas.microsoft.com/office/drawing/2014/main" id="{58FFB06E-8B3D-457F-BEAB-42616AA7D28D}"/>
                </a:ext>
              </a:extLst>
            </p:cNvPr>
            <p:cNvGrpSpPr/>
            <p:nvPr/>
          </p:nvGrpSpPr>
          <p:grpSpPr>
            <a:xfrm>
              <a:off x="7303421" y="5712163"/>
              <a:ext cx="1074300" cy="309125"/>
              <a:chOff x="3130166" y="5667342"/>
              <a:chExt cx="1254837" cy="361074"/>
            </a:xfrm>
            <a:solidFill>
              <a:schemeClr val="bg1"/>
            </a:solidFill>
          </p:grpSpPr>
          <p:sp>
            <p:nvSpPr>
              <p:cNvPr id="56" name="Rounded Rectangle 3">
                <a:extLst>
                  <a:ext uri="{FF2B5EF4-FFF2-40B4-BE49-F238E27FC236}">
                    <a16:creationId xmlns:a16="http://schemas.microsoft.com/office/drawing/2014/main" id="{4B60868D-1771-40B7-9363-964DF8476C41}"/>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sp>
            <p:nvSpPr>
              <p:cNvPr id="57" name="Rounded Rectangle 39">
                <a:extLst>
                  <a:ext uri="{FF2B5EF4-FFF2-40B4-BE49-F238E27FC236}">
                    <a16:creationId xmlns:a16="http://schemas.microsoft.com/office/drawing/2014/main" id="{AED8832F-A7C8-4595-9DF3-3468F131DA1E}"/>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58" name="Rounded Rectangle 2">
                <a:extLst>
                  <a:ext uri="{FF2B5EF4-FFF2-40B4-BE49-F238E27FC236}">
                    <a16:creationId xmlns:a16="http://schemas.microsoft.com/office/drawing/2014/main" id="{6EC718AB-56DC-42CE-80E7-BD7EF1A0DDDD}"/>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grpSp>
        <p:sp>
          <p:nvSpPr>
            <p:cNvPr id="55" name="Text Placeholder 17">
              <a:extLst>
                <a:ext uri="{FF2B5EF4-FFF2-40B4-BE49-F238E27FC236}">
                  <a16:creationId xmlns:a16="http://schemas.microsoft.com/office/drawing/2014/main" id="{E25BDA17-CCEE-44D6-AD5D-B81B591953E1}"/>
                </a:ext>
              </a:extLst>
            </p:cNvPr>
            <p:cNvSpPr txBox="1">
              <a:spLocks/>
            </p:cNvSpPr>
            <p:nvPr/>
          </p:nvSpPr>
          <p:spPr>
            <a:xfrm>
              <a:off x="7067534" y="4077072"/>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2000" b="1" dirty="0">
                  <a:latin typeface="2  Titr"/>
                  <a:cs typeface="2  Titr" panose="00000700000000000000" pitchFamily="2" charset="-78"/>
                </a:rPr>
                <a:t>تسهیل تصمیم گیری</a:t>
              </a:r>
              <a:endParaRPr lang="en-US" sz="2000" b="1" dirty="0">
                <a:latin typeface="2  Titr"/>
                <a:cs typeface="2  Titr" panose="00000700000000000000" pitchFamily="2" charset="-78"/>
              </a:endParaRPr>
            </a:p>
          </p:txBody>
        </p:sp>
      </p:grpSp>
      <p:pic>
        <p:nvPicPr>
          <p:cNvPr id="5" name="Picture Placeholder 4"/>
          <p:cNvPicPr>
            <a:picLocks noGrp="1" noChangeAspect="1"/>
          </p:cNvPicPr>
          <p:nvPr>
            <p:ph type="pic" idx="13"/>
          </p:nvPr>
        </p:nvPicPr>
        <p:blipFill>
          <a:blip r:embed="rId2" cstate="hqprint">
            <a:extLst>
              <a:ext uri="{28A0092B-C50C-407E-A947-70E740481C1C}">
                <a14:useLocalDpi xmlns:a14="http://schemas.microsoft.com/office/drawing/2010/main" val="0"/>
              </a:ext>
            </a:extLst>
          </a:blip>
          <a:srcRect l="21839" r="21839"/>
          <a:stretch>
            <a:fillRect/>
          </a:stretch>
        </p:blipFill>
        <p:spPr/>
      </p:pic>
      <p:pic>
        <p:nvPicPr>
          <p:cNvPr id="7" name="Picture Placeholder 6"/>
          <p:cNvPicPr>
            <a:picLocks noGrp="1" noChangeAspect="1"/>
          </p:cNvPicPr>
          <p:nvPr>
            <p:ph type="pic" idx="14"/>
          </p:nvPr>
        </p:nvPicPr>
        <p:blipFill rotWithShape="1">
          <a:blip r:embed="rId3">
            <a:extLst>
              <a:ext uri="{28A0092B-C50C-407E-A947-70E740481C1C}">
                <a14:useLocalDpi xmlns:a14="http://schemas.microsoft.com/office/drawing/2010/main" val="0"/>
              </a:ext>
            </a:extLst>
          </a:blip>
          <a:srcRect l="19944" b="18548"/>
          <a:stretch/>
        </p:blipFill>
        <p:spPr>
          <a:xfrm>
            <a:off x="3762255" y="1934788"/>
            <a:ext cx="1980000" cy="2014503"/>
          </a:xfrm>
        </p:spPr>
      </p:pic>
      <p:pic>
        <p:nvPicPr>
          <p:cNvPr id="9" name="Picture Placeholder 8"/>
          <p:cNvPicPr>
            <a:picLocks noGrp="1" noChangeAspect="1"/>
          </p:cNvPicPr>
          <p:nvPr>
            <p:ph type="pic" idx="15"/>
          </p:nvPr>
        </p:nvPicPr>
        <p:blipFill>
          <a:blip r:embed="rId4">
            <a:extLst>
              <a:ext uri="{28A0092B-C50C-407E-A947-70E740481C1C}">
                <a14:useLocalDpi xmlns:a14="http://schemas.microsoft.com/office/drawing/2010/main" val="0"/>
              </a:ext>
            </a:extLst>
          </a:blip>
          <a:srcRect l="24936" r="24936"/>
          <a:stretch>
            <a:fillRect/>
          </a:stretch>
        </p:blipFill>
        <p:spPr/>
      </p:pic>
      <p:pic>
        <p:nvPicPr>
          <p:cNvPr id="11" name="Picture Placeholder 10"/>
          <p:cNvPicPr>
            <a:picLocks noGrp="1" noChangeAspect="1"/>
          </p:cNvPicPr>
          <p:nvPr>
            <p:ph type="pic" idx="16"/>
          </p:nvPr>
        </p:nvPicPr>
        <p:blipFill>
          <a:blip r:embed="rId5">
            <a:extLst>
              <a:ext uri="{28A0092B-C50C-407E-A947-70E740481C1C}">
                <a14:useLocalDpi xmlns:a14="http://schemas.microsoft.com/office/drawing/2010/main" val="0"/>
              </a:ext>
            </a:extLst>
          </a:blip>
          <a:srcRect l="10222" r="10222"/>
          <a:stretch>
            <a:fillRect/>
          </a:stretch>
        </p:blipFill>
        <p:spPr>
          <a:xfrm>
            <a:off x="9140344" y="1934788"/>
            <a:ext cx="1860576" cy="1860576"/>
          </a:xfrm>
        </p:spPr>
      </p:pic>
      <p:sp>
        <p:nvSpPr>
          <p:cNvPr id="59" name="TextBox 58">
            <a:extLst>
              <a:ext uri="{FF2B5EF4-FFF2-40B4-BE49-F238E27FC236}">
                <a16:creationId xmlns:a16="http://schemas.microsoft.com/office/drawing/2014/main" id="{14CCB55C-EA5C-4AA1-948F-1188D5BE08E3}"/>
              </a:ext>
            </a:extLst>
          </p:cNvPr>
          <p:cNvSpPr txBox="1"/>
          <p:nvPr/>
        </p:nvSpPr>
        <p:spPr>
          <a:xfrm>
            <a:off x="6229101" y="4535559"/>
            <a:ext cx="2462606" cy="584775"/>
          </a:xfrm>
          <a:prstGeom prst="rect">
            <a:avLst/>
          </a:prstGeom>
          <a:noFill/>
        </p:spPr>
        <p:txBody>
          <a:bodyPr wrap="square" rtlCol="0">
            <a:spAutoFit/>
          </a:bodyPr>
          <a:lstStyle/>
          <a:p>
            <a:pPr algn="just" rtl="1"/>
            <a:r>
              <a:rPr lang="fa-IR" altLang="ko-KR" sz="1600" b="1" dirty="0">
                <a:solidFill>
                  <a:schemeClr val="bg1"/>
                </a:solidFill>
                <a:cs typeface="B Nazanin" panose="00000400000000000000" pitchFamily="2" charset="-78"/>
              </a:rPr>
              <a:t>توانایی قضاوت در مورد کیفیت و اصالت داده ها</a:t>
            </a:r>
            <a:endParaRPr lang="ko-KR" altLang="en-US" sz="1600" b="1" dirty="0">
              <a:solidFill>
                <a:schemeClr val="bg1"/>
              </a:solidFill>
              <a:cs typeface="B Nazanin" panose="00000400000000000000" pitchFamily="2" charset="-78"/>
            </a:endParaRPr>
          </a:p>
        </p:txBody>
      </p:sp>
      <p:sp>
        <p:nvSpPr>
          <p:cNvPr id="60" name="TextBox 59">
            <a:extLst>
              <a:ext uri="{FF2B5EF4-FFF2-40B4-BE49-F238E27FC236}">
                <a16:creationId xmlns:a16="http://schemas.microsoft.com/office/drawing/2014/main" id="{14CCB55C-EA5C-4AA1-948F-1188D5BE08E3}"/>
              </a:ext>
            </a:extLst>
          </p:cNvPr>
          <p:cNvSpPr txBox="1"/>
          <p:nvPr/>
        </p:nvSpPr>
        <p:spPr>
          <a:xfrm>
            <a:off x="3541661" y="4419317"/>
            <a:ext cx="2462606" cy="584775"/>
          </a:xfrm>
          <a:prstGeom prst="rect">
            <a:avLst/>
          </a:prstGeom>
          <a:noFill/>
        </p:spPr>
        <p:txBody>
          <a:bodyPr wrap="square" rtlCol="0">
            <a:spAutoFit/>
          </a:bodyPr>
          <a:lstStyle/>
          <a:p>
            <a:pPr algn="just" rtl="1"/>
            <a:r>
              <a:rPr lang="fa-IR" altLang="ko-KR" sz="1600" b="1" dirty="0">
                <a:solidFill>
                  <a:schemeClr val="bg1"/>
                </a:solidFill>
                <a:cs typeface="B Nazanin" panose="00000400000000000000" pitchFamily="2" charset="-78"/>
              </a:rPr>
              <a:t>توانایی تجسم و ارائه داده ها به صورت موثر</a:t>
            </a:r>
            <a:endParaRPr lang="ko-KR" altLang="en-US" sz="1600" b="1" dirty="0">
              <a:solidFill>
                <a:schemeClr val="bg1"/>
              </a:solidFill>
              <a:cs typeface="B Nazanin" panose="00000400000000000000" pitchFamily="2" charset="-78"/>
            </a:endParaRPr>
          </a:p>
        </p:txBody>
      </p:sp>
      <p:sp>
        <p:nvSpPr>
          <p:cNvPr id="61" name="TextBox 60">
            <a:extLst>
              <a:ext uri="{FF2B5EF4-FFF2-40B4-BE49-F238E27FC236}">
                <a16:creationId xmlns:a16="http://schemas.microsoft.com/office/drawing/2014/main" id="{14CCB55C-EA5C-4AA1-948F-1188D5BE08E3}"/>
              </a:ext>
            </a:extLst>
          </p:cNvPr>
          <p:cNvSpPr txBox="1"/>
          <p:nvPr/>
        </p:nvSpPr>
        <p:spPr>
          <a:xfrm>
            <a:off x="854222" y="4394313"/>
            <a:ext cx="2462606" cy="830997"/>
          </a:xfrm>
          <a:prstGeom prst="rect">
            <a:avLst/>
          </a:prstGeom>
          <a:noFill/>
        </p:spPr>
        <p:txBody>
          <a:bodyPr wrap="square" rtlCol="0">
            <a:spAutoFit/>
          </a:bodyPr>
          <a:lstStyle/>
          <a:p>
            <a:pPr algn="just" rtl="1"/>
            <a:r>
              <a:rPr lang="fa-IR" altLang="ko-KR" sz="1600" b="1" dirty="0">
                <a:solidFill>
                  <a:schemeClr val="bg1"/>
                </a:solidFill>
                <a:cs typeface="B Nazanin" panose="00000400000000000000" pitchFamily="2" charset="-78"/>
              </a:rPr>
              <a:t>سازمان هایی که در سواد داده سرمایه گذاری می کنند، مزیت رقابتی بیشتری دارند </a:t>
            </a:r>
            <a:endParaRPr lang="ko-KR" altLang="en-US" sz="16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231077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A4BDA0-C270-4764-9C18-A593BCE2C965}"/>
              </a:ext>
            </a:extLst>
          </p:cNvPr>
          <p:cNvSpPr txBox="1"/>
          <p:nvPr/>
        </p:nvSpPr>
        <p:spPr>
          <a:xfrm>
            <a:off x="696978" y="1299638"/>
            <a:ext cx="3367372" cy="1331134"/>
          </a:xfrm>
          <a:prstGeom prst="rect">
            <a:avLst/>
          </a:prstGeom>
          <a:noFill/>
        </p:spPr>
        <p:txBody>
          <a:bodyPr wrap="square" rtlCol="0" anchor="ctr">
            <a:spAutoFit/>
          </a:bodyPr>
          <a:lstStyle/>
          <a:p>
            <a:pPr algn="ctr">
              <a:lnSpc>
                <a:spcPct val="150000"/>
              </a:lnSpc>
            </a:pPr>
            <a:r>
              <a:rPr lang="fa-IR" altLang="ko-KR" sz="2800" dirty="0">
                <a:solidFill>
                  <a:schemeClr val="bg1"/>
                </a:solidFill>
                <a:cs typeface="2  Titr" panose="00000700000000000000" pitchFamily="2" charset="-78"/>
              </a:rPr>
              <a:t>سواد داده شامل درک چه مفاهیمی است؟</a:t>
            </a:r>
            <a:endParaRPr lang="ko-KR" altLang="en-US" sz="2800" dirty="0">
              <a:solidFill>
                <a:schemeClr val="bg1"/>
              </a:solidFill>
              <a:cs typeface="2  Titr" panose="00000700000000000000" pitchFamily="2" charset="-78"/>
            </a:endParaRPr>
          </a:p>
        </p:txBody>
      </p:sp>
      <p:grpSp>
        <p:nvGrpSpPr>
          <p:cNvPr id="3" name="Group 2">
            <a:extLst>
              <a:ext uri="{FF2B5EF4-FFF2-40B4-BE49-F238E27FC236}">
                <a16:creationId xmlns:a16="http://schemas.microsoft.com/office/drawing/2014/main" id="{71EEDD8F-21EE-4529-B34B-786FC45A4E84}"/>
              </a:ext>
            </a:extLst>
          </p:cNvPr>
          <p:cNvGrpSpPr/>
          <p:nvPr/>
        </p:nvGrpSpPr>
        <p:grpSpPr>
          <a:xfrm>
            <a:off x="4916436" y="452404"/>
            <a:ext cx="5379032" cy="6405596"/>
            <a:chOff x="3952875" y="2284730"/>
            <a:chExt cx="4591050" cy="2816544"/>
          </a:xfrm>
        </p:grpSpPr>
        <p:sp>
          <p:nvSpPr>
            <p:cNvPr id="5" name="Rectangle 4">
              <a:extLst>
                <a:ext uri="{FF2B5EF4-FFF2-40B4-BE49-F238E27FC236}">
                  <a16:creationId xmlns:a16="http://schemas.microsoft.com/office/drawing/2014/main" id="{98147EE4-3F48-4BF3-B9D8-DC86F6C4FB41}"/>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105DC372-B4FF-4D2B-A176-27A903C2DC1E}"/>
                </a:ext>
              </a:extLst>
            </p:cNvPr>
            <p:cNvSpPr/>
            <p:nvPr userDrawn="1"/>
          </p:nvSpPr>
          <p:spPr>
            <a:xfrm>
              <a:off x="4083157" y="2398836"/>
              <a:ext cx="4330485" cy="2588333"/>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Oval 6">
            <a:extLst>
              <a:ext uri="{FF2B5EF4-FFF2-40B4-BE49-F238E27FC236}">
                <a16:creationId xmlns:a16="http://schemas.microsoft.com/office/drawing/2014/main" id="{F9525E3F-1288-4E47-9DDD-6E6E868E8798}"/>
              </a:ext>
            </a:extLst>
          </p:cNvPr>
          <p:cNvSpPr/>
          <p:nvPr/>
        </p:nvSpPr>
        <p:spPr>
          <a:xfrm>
            <a:off x="5549279" y="1375045"/>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Oval 7">
            <a:extLst>
              <a:ext uri="{FF2B5EF4-FFF2-40B4-BE49-F238E27FC236}">
                <a16:creationId xmlns:a16="http://schemas.microsoft.com/office/drawing/2014/main" id="{6ED7E00C-90F3-4172-9B12-D1E11DFB43D9}"/>
              </a:ext>
            </a:extLst>
          </p:cNvPr>
          <p:cNvSpPr/>
          <p:nvPr/>
        </p:nvSpPr>
        <p:spPr>
          <a:xfrm>
            <a:off x="5549279" y="4734926"/>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Oval 8">
            <a:extLst>
              <a:ext uri="{FF2B5EF4-FFF2-40B4-BE49-F238E27FC236}">
                <a16:creationId xmlns:a16="http://schemas.microsoft.com/office/drawing/2014/main" id="{82D24387-E5FF-480F-9206-3F39D9ACA0B6}"/>
              </a:ext>
            </a:extLst>
          </p:cNvPr>
          <p:cNvSpPr/>
          <p:nvPr/>
        </p:nvSpPr>
        <p:spPr>
          <a:xfrm>
            <a:off x="5549279" y="3614965"/>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Oval 9">
            <a:extLst>
              <a:ext uri="{FF2B5EF4-FFF2-40B4-BE49-F238E27FC236}">
                <a16:creationId xmlns:a16="http://schemas.microsoft.com/office/drawing/2014/main" id="{0121B5C0-EA29-4C42-8AD1-8236E7937277}"/>
              </a:ext>
            </a:extLst>
          </p:cNvPr>
          <p:cNvSpPr/>
          <p:nvPr/>
        </p:nvSpPr>
        <p:spPr>
          <a:xfrm>
            <a:off x="5549279" y="2495005"/>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TextBox 12">
            <a:extLst>
              <a:ext uri="{FF2B5EF4-FFF2-40B4-BE49-F238E27FC236}">
                <a16:creationId xmlns:a16="http://schemas.microsoft.com/office/drawing/2014/main" id="{E70691D3-6C9E-41D7-8BD4-95A5A370EDD5}"/>
              </a:ext>
            </a:extLst>
          </p:cNvPr>
          <p:cNvSpPr txBox="1"/>
          <p:nvPr/>
        </p:nvSpPr>
        <p:spPr>
          <a:xfrm>
            <a:off x="6536649" y="1534298"/>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انواع مختلف داده ها</a:t>
            </a:r>
            <a:endParaRPr lang="ko-KR" altLang="en-US" sz="2000" b="1" dirty="0">
              <a:solidFill>
                <a:schemeClr val="bg1"/>
              </a:solidFill>
              <a:cs typeface="2  Titr" panose="00000700000000000000" pitchFamily="2" charset="-78"/>
            </a:endParaRPr>
          </a:p>
        </p:txBody>
      </p:sp>
      <p:sp>
        <p:nvSpPr>
          <p:cNvPr id="14" name="TextBox 13">
            <a:extLst>
              <a:ext uri="{FF2B5EF4-FFF2-40B4-BE49-F238E27FC236}">
                <a16:creationId xmlns:a16="http://schemas.microsoft.com/office/drawing/2014/main" id="{FB85A20E-BC2F-4902-9E49-A6913CBDEC02}"/>
              </a:ext>
            </a:extLst>
          </p:cNvPr>
          <p:cNvSpPr txBox="1"/>
          <p:nvPr/>
        </p:nvSpPr>
        <p:spPr>
          <a:xfrm>
            <a:off x="5596139" y="1510812"/>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18" name="TextBox 17">
            <a:extLst>
              <a:ext uri="{FF2B5EF4-FFF2-40B4-BE49-F238E27FC236}">
                <a16:creationId xmlns:a16="http://schemas.microsoft.com/office/drawing/2014/main" id="{0B378013-482D-403B-865D-7B1B84976F15}"/>
              </a:ext>
            </a:extLst>
          </p:cNvPr>
          <p:cNvSpPr txBox="1"/>
          <p:nvPr/>
        </p:nvSpPr>
        <p:spPr>
          <a:xfrm>
            <a:off x="5596139" y="2630772"/>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22" name="TextBox 21">
            <a:extLst>
              <a:ext uri="{FF2B5EF4-FFF2-40B4-BE49-F238E27FC236}">
                <a16:creationId xmlns:a16="http://schemas.microsoft.com/office/drawing/2014/main" id="{BEFE2132-22FB-494E-9FDE-0D3987834F26}"/>
              </a:ext>
            </a:extLst>
          </p:cNvPr>
          <p:cNvSpPr txBox="1"/>
          <p:nvPr/>
        </p:nvSpPr>
        <p:spPr>
          <a:xfrm>
            <a:off x="5596139" y="3750732"/>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26" name="TextBox 25">
            <a:extLst>
              <a:ext uri="{FF2B5EF4-FFF2-40B4-BE49-F238E27FC236}">
                <a16:creationId xmlns:a16="http://schemas.microsoft.com/office/drawing/2014/main" id="{CFD6274E-E3E8-442C-9BD9-3B7FCB0E27E8}"/>
              </a:ext>
            </a:extLst>
          </p:cNvPr>
          <p:cNvSpPr txBox="1"/>
          <p:nvPr/>
        </p:nvSpPr>
        <p:spPr>
          <a:xfrm>
            <a:off x="5596139" y="4870693"/>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27" name="TextBox 26">
            <a:extLst>
              <a:ext uri="{FF2B5EF4-FFF2-40B4-BE49-F238E27FC236}">
                <a16:creationId xmlns:a16="http://schemas.microsoft.com/office/drawing/2014/main" id="{E70691D3-6C9E-41D7-8BD4-95A5A370EDD5}"/>
              </a:ext>
            </a:extLst>
          </p:cNvPr>
          <p:cNvSpPr txBox="1"/>
          <p:nvPr/>
        </p:nvSpPr>
        <p:spPr>
          <a:xfrm>
            <a:off x="6536649" y="2692327"/>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منابع رایج داده</a:t>
            </a:r>
            <a:endParaRPr lang="ko-KR" altLang="en-US" sz="2000" b="1" dirty="0">
              <a:solidFill>
                <a:schemeClr val="bg1"/>
              </a:solidFill>
              <a:cs typeface="2  Titr" panose="00000700000000000000" pitchFamily="2" charset="-78"/>
            </a:endParaRPr>
          </a:p>
        </p:txBody>
      </p:sp>
      <p:sp>
        <p:nvSpPr>
          <p:cNvPr id="28" name="TextBox 27">
            <a:extLst>
              <a:ext uri="{FF2B5EF4-FFF2-40B4-BE49-F238E27FC236}">
                <a16:creationId xmlns:a16="http://schemas.microsoft.com/office/drawing/2014/main" id="{E70691D3-6C9E-41D7-8BD4-95A5A370EDD5}"/>
              </a:ext>
            </a:extLst>
          </p:cNvPr>
          <p:cNvSpPr txBox="1"/>
          <p:nvPr/>
        </p:nvSpPr>
        <p:spPr>
          <a:xfrm>
            <a:off x="6536649" y="3803514"/>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انواع تحلیل ها</a:t>
            </a:r>
            <a:endParaRPr lang="ko-KR" altLang="en-US" sz="2000" b="1" dirty="0">
              <a:solidFill>
                <a:schemeClr val="bg1"/>
              </a:solidFill>
              <a:cs typeface="2  Titr" panose="00000700000000000000" pitchFamily="2" charset="-78"/>
            </a:endParaRPr>
          </a:p>
        </p:txBody>
      </p:sp>
      <p:sp>
        <p:nvSpPr>
          <p:cNvPr id="29" name="TextBox 28">
            <a:extLst>
              <a:ext uri="{FF2B5EF4-FFF2-40B4-BE49-F238E27FC236}">
                <a16:creationId xmlns:a16="http://schemas.microsoft.com/office/drawing/2014/main" id="{E70691D3-6C9E-41D7-8BD4-95A5A370EDD5}"/>
              </a:ext>
            </a:extLst>
          </p:cNvPr>
          <p:cNvSpPr txBox="1"/>
          <p:nvPr/>
        </p:nvSpPr>
        <p:spPr>
          <a:xfrm>
            <a:off x="6639862" y="4870693"/>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پاکیزگی داده</a:t>
            </a:r>
            <a:endParaRPr lang="ko-KR" altLang="en-US" sz="2000" b="1" dirty="0">
              <a:solidFill>
                <a:schemeClr val="bg1"/>
              </a:solidFill>
              <a:cs typeface="2  Titr" panose="00000700000000000000" pitchFamily="2" charset="-78"/>
            </a:endParaRPr>
          </a:p>
        </p:txBody>
      </p:sp>
      <p:sp>
        <p:nvSpPr>
          <p:cNvPr id="30" name="Oval 29">
            <a:extLst>
              <a:ext uri="{FF2B5EF4-FFF2-40B4-BE49-F238E27FC236}">
                <a16:creationId xmlns:a16="http://schemas.microsoft.com/office/drawing/2014/main" id="{6ED7E00C-90F3-4172-9B12-D1E11DFB43D9}"/>
              </a:ext>
            </a:extLst>
          </p:cNvPr>
          <p:cNvSpPr/>
          <p:nvPr/>
        </p:nvSpPr>
        <p:spPr>
          <a:xfrm>
            <a:off x="5540808" y="5742458"/>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TextBox 30">
            <a:extLst>
              <a:ext uri="{FF2B5EF4-FFF2-40B4-BE49-F238E27FC236}">
                <a16:creationId xmlns:a16="http://schemas.microsoft.com/office/drawing/2014/main" id="{CFD6274E-E3E8-442C-9BD9-3B7FCB0E27E8}"/>
              </a:ext>
            </a:extLst>
          </p:cNvPr>
          <p:cNvSpPr txBox="1"/>
          <p:nvPr/>
        </p:nvSpPr>
        <p:spPr>
          <a:xfrm>
            <a:off x="5587668" y="5878225"/>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32" name="TextBox 31">
            <a:extLst>
              <a:ext uri="{FF2B5EF4-FFF2-40B4-BE49-F238E27FC236}">
                <a16:creationId xmlns:a16="http://schemas.microsoft.com/office/drawing/2014/main" id="{E70691D3-6C9E-41D7-8BD4-95A5A370EDD5}"/>
              </a:ext>
            </a:extLst>
          </p:cNvPr>
          <p:cNvSpPr txBox="1"/>
          <p:nvPr/>
        </p:nvSpPr>
        <p:spPr>
          <a:xfrm>
            <a:off x="6635626" y="5878225"/>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ابزارها، تکنیک ها و چارچوب ها</a:t>
            </a:r>
            <a:endParaRPr lang="ko-KR" altLang="en-US" sz="2000" b="1" dirty="0">
              <a:solidFill>
                <a:schemeClr val="bg1"/>
              </a:solidFill>
              <a:cs typeface="2  Titr" panose="00000700000000000000" pitchFamily="2" charset="-78"/>
            </a:endParaRPr>
          </a:p>
        </p:txBody>
      </p:sp>
    </p:spTree>
    <p:extLst>
      <p:ext uri="{BB962C8B-B14F-4D97-AF65-F5344CB8AC3E}">
        <p14:creationId xmlns:p14="http://schemas.microsoft.com/office/powerpoint/2010/main" val="36873284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75865-780C-2C8E-C97E-E82ADB42E786}"/>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1C0254F9-137A-FF11-5CA8-4874FFBC7A7C}"/>
              </a:ext>
            </a:extLst>
          </p:cNvPr>
          <p:cNvGrpSpPr/>
          <p:nvPr/>
        </p:nvGrpSpPr>
        <p:grpSpPr>
          <a:xfrm>
            <a:off x="1621552" y="1879835"/>
            <a:ext cx="2207512" cy="4142728"/>
            <a:chOff x="539552" y="1772816"/>
            <a:chExt cx="2088232" cy="3960440"/>
          </a:xfrm>
        </p:grpSpPr>
        <p:sp>
          <p:nvSpPr>
            <p:cNvPr id="4" name="Rounded Rectangle 3">
              <a:extLst>
                <a:ext uri="{FF2B5EF4-FFF2-40B4-BE49-F238E27FC236}">
                  <a16:creationId xmlns:a16="http://schemas.microsoft.com/office/drawing/2014/main" id="{67F98DBA-E405-28AB-2278-9702A9A392C4}"/>
                </a:ext>
              </a:extLst>
            </p:cNvPr>
            <p:cNvSpPr/>
            <p:nvPr/>
          </p:nvSpPr>
          <p:spPr>
            <a:xfrm>
              <a:off x="539552" y="1772816"/>
              <a:ext cx="2088232" cy="3960440"/>
            </a:xfrm>
            <a:prstGeom prst="roundRect">
              <a:avLst>
                <a:gd name="adj" fmla="val 3866"/>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5" name="Rounded Rectangle 4">
              <a:extLst>
                <a:ext uri="{FF2B5EF4-FFF2-40B4-BE49-F238E27FC236}">
                  <a16:creationId xmlns:a16="http://schemas.microsoft.com/office/drawing/2014/main" id="{2DAFBA73-22DD-A23F-3488-93897450708E}"/>
                </a:ext>
              </a:extLst>
            </p:cNvPr>
            <p:cNvSpPr/>
            <p:nvPr/>
          </p:nvSpPr>
          <p:spPr>
            <a:xfrm>
              <a:off x="539552" y="1772816"/>
              <a:ext cx="2088232" cy="956295"/>
            </a:xfrm>
            <a:custGeom>
              <a:avLst/>
              <a:gdLst/>
              <a:ahLst/>
              <a:cxnLst/>
              <a:rect l="l" t="t" r="r" b="b"/>
              <a:pathLst>
                <a:path w="2232248" h="956295">
                  <a:moveTo>
                    <a:pt x="86299" y="0"/>
                  </a:moveTo>
                  <a:lnTo>
                    <a:pt x="2145949" y="0"/>
                  </a:lnTo>
                  <a:cubicBezTo>
                    <a:pt x="2193611" y="0"/>
                    <a:pt x="2232248" y="38637"/>
                    <a:pt x="2232248" y="86299"/>
                  </a:cubicBezTo>
                  <a:lnTo>
                    <a:pt x="2232248" y="956295"/>
                  </a:lnTo>
                  <a:lnTo>
                    <a:pt x="0" y="956295"/>
                  </a:lnTo>
                  <a:lnTo>
                    <a:pt x="0" y="86299"/>
                  </a:lnTo>
                  <a:cubicBezTo>
                    <a:pt x="0" y="38637"/>
                    <a:pt x="38637" y="0"/>
                    <a:pt x="86299"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grpSp>
        <p:nvGrpSpPr>
          <p:cNvPr id="11" name="Group 10">
            <a:extLst>
              <a:ext uri="{FF2B5EF4-FFF2-40B4-BE49-F238E27FC236}">
                <a16:creationId xmlns:a16="http://schemas.microsoft.com/office/drawing/2014/main" id="{788CD364-D986-F0FD-2118-361EBF141FCA}"/>
              </a:ext>
            </a:extLst>
          </p:cNvPr>
          <p:cNvGrpSpPr/>
          <p:nvPr/>
        </p:nvGrpSpPr>
        <p:grpSpPr>
          <a:xfrm>
            <a:off x="4732528" y="1841735"/>
            <a:ext cx="2207512" cy="4142728"/>
            <a:chOff x="539552" y="1772816"/>
            <a:chExt cx="2088232" cy="3960440"/>
          </a:xfrm>
        </p:grpSpPr>
        <p:sp>
          <p:nvSpPr>
            <p:cNvPr id="12" name="Rounded Rectangle 55">
              <a:extLst>
                <a:ext uri="{FF2B5EF4-FFF2-40B4-BE49-F238E27FC236}">
                  <a16:creationId xmlns:a16="http://schemas.microsoft.com/office/drawing/2014/main" id="{AE7F0E9A-724F-466C-29AE-9C73EE11B370}"/>
                </a:ext>
              </a:extLst>
            </p:cNvPr>
            <p:cNvSpPr/>
            <p:nvPr/>
          </p:nvSpPr>
          <p:spPr>
            <a:xfrm>
              <a:off x="539552" y="1772816"/>
              <a:ext cx="2088232" cy="3960440"/>
            </a:xfrm>
            <a:prstGeom prst="roundRect">
              <a:avLst>
                <a:gd name="adj" fmla="val 3866"/>
              </a:avLst>
            </a:prstGeom>
            <a:solidFill>
              <a:schemeClr val="bg1"/>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3" name="Rounded Rectangle 4">
              <a:extLst>
                <a:ext uri="{FF2B5EF4-FFF2-40B4-BE49-F238E27FC236}">
                  <a16:creationId xmlns:a16="http://schemas.microsoft.com/office/drawing/2014/main" id="{48DFEACC-8D79-5143-9968-70BF8C66B68C}"/>
                </a:ext>
              </a:extLst>
            </p:cNvPr>
            <p:cNvSpPr/>
            <p:nvPr/>
          </p:nvSpPr>
          <p:spPr>
            <a:xfrm>
              <a:off x="539552" y="1772816"/>
              <a:ext cx="2088232" cy="956295"/>
            </a:xfrm>
            <a:custGeom>
              <a:avLst/>
              <a:gdLst/>
              <a:ahLst/>
              <a:cxnLst/>
              <a:rect l="l" t="t" r="r" b="b"/>
              <a:pathLst>
                <a:path w="2232248" h="956295">
                  <a:moveTo>
                    <a:pt x="86299" y="0"/>
                  </a:moveTo>
                  <a:lnTo>
                    <a:pt x="2145949" y="0"/>
                  </a:lnTo>
                  <a:cubicBezTo>
                    <a:pt x="2193611" y="0"/>
                    <a:pt x="2232248" y="38637"/>
                    <a:pt x="2232248" y="86299"/>
                  </a:cubicBezTo>
                  <a:lnTo>
                    <a:pt x="2232248" y="956295"/>
                  </a:lnTo>
                  <a:lnTo>
                    <a:pt x="0" y="956295"/>
                  </a:lnTo>
                  <a:lnTo>
                    <a:pt x="0" y="86299"/>
                  </a:lnTo>
                  <a:cubicBezTo>
                    <a:pt x="0" y="38637"/>
                    <a:pt x="38637" y="0"/>
                    <a:pt x="86299"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grpSp>
        <p:nvGrpSpPr>
          <p:cNvPr id="16" name="Group 15">
            <a:extLst>
              <a:ext uri="{FF2B5EF4-FFF2-40B4-BE49-F238E27FC236}">
                <a16:creationId xmlns:a16="http://schemas.microsoft.com/office/drawing/2014/main" id="{0F1B2A01-F4F8-D08C-FECE-6568045BACEE}"/>
              </a:ext>
            </a:extLst>
          </p:cNvPr>
          <p:cNvGrpSpPr/>
          <p:nvPr/>
        </p:nvGrpSpPr>
        <p:grpSpPr>
          <a:xfrm>
            <a:off x="7843503" y="1811582"/>
            <a:ext cx="2239835" cy="4142728"/>
            <a:chOff x="539552" y="1772816"/>
            <a:chExt cx="2088232" cy="3960440"/>
          </a:xfrm>
        </p:grpSpPr>
        <p:sp>
          <p:nvSpPr>
            <p:cNvPr id="17" name="Rounded Rectangle 64">
              <a:extLst>
                <a:ext uri="{FF2B5EF4-FFF2-40B4-BE49-F238E27FC236}">
                  <a16:creationId xmlns:a16="http://schemas.microsoft.com/office/drawing/2014/main" id="{A86F24CB-6411-9B83-D9D1-9A6E693933F3}"/>
                </a:ext>
              </a:extLst>
            </p:cNvPr>
            <p:cNvSpPr/>
            <p:nvPr/>
          </p:nvSpPr>
          <p:spPr>
            <a:xfrm>
              <a:off x="539552" y="1772816"/>
              <a:ext cx="2088232" cy="3960440"/>
            </a:xfrm>
            <a:prstGeom prst="roundRect">
              <a:avLst>
                <a:gd name="adj" fmla="val 3866"/>
              </a:avLst>
            </a:prstGeom>
            <a:solidFill>
              <a:schemeClr val="bg1"/>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8" name="Rounded Rectangle 4">
              <a:extLst>
                <a:ext uri="{FF2B5EF4-FFF2-40B4-BE49-F238E27FC236}">
                  <a16:creationId xmlns:a16="http://schemas.microsoft.com/office/drawing/2014/main" id="{A5CDCBAF-021C-BF43-5826-F79D5B1C3675}"/>
                </a:ext>
              </a:extLst>
            </p:cNvPr>
            <p:cNvSpPr/>
            <p:nvPr/>
          </p:nvSpPr>
          <p:spPr>
            <a:xfrm>
              <a:off x="539552" y="1772816"/>
              <a:ext cx="2088232" cy="956295"/>
            </a:xfrm>
            <a:custGeom>
              <a:avLst/>
              <a:gdLst/>
              <a:ahLst/>
              <a:cxnLst/>
              <a:rect l="l" t="t" r="r" b="b"/>
              <a:pathLst>
                <a:path w="2232248" h="956295">
                  <a:moveTo>
                    <a:pt x="86299" y="0"/>
                  </a:moveTo>
                  <a:lnTo>
                    <a:pt x="2145949" y="0"/>
                  </a:lnTo>
                  <a:cubicBezTo>
                    <a:pt x="2193611" y="0"/>
                    <a:pt x="2232248" y="38637"/>
                    <a:pt x="2232248" y="86299"/>
                  </a:cubicBezTo>
                  <a:lnTo>
                    <a:pt x="2232248" y="956295"/>
                  </a:lnTo>
                  <a:lnTo>
                    <a:pt x="0" y="956295"/>
                  </a:lnTo>
                  <a:lnTo>
                    <a:pt x="0" y="86299"/>
                  </a:lnTo>
                  <a:cubicBezTo>
                    <a:pt x="0" y="38637"/>
                    <a:pt x="38637" y="0"/>
                    <a:pt x="86299"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2" name="Text Placeholder 1">
            <a:extLst>
              <a:ext uri="{FF2B5EF4-FFF2-40B4-BE49-F238E27FC236}">
                <a16:creationId xmlns:a16="http://schemas.microsoft.com/office/drawing/2014/main" id="{CF091167-FBAD-0194-737D-244EB85A0E73}"/>
              </a:ext>
            </a:extLst>
          </p:cNvPr>
          <p:cNvSpPr>
            <a:spLocks noGrp="1"/>
          </p:cNvSpPr>
          <p:nvPr>
            <p:ph type="body" sz="quarter" idx="10"/>
          </p:nvPr>
        </p:nvSpPr>
        <p:spPr>
          <a:xfrm>
            <a:off x="261776" y="-35703"/>
            <a:ext cx="11573197" cy="533765"/>
          </a:xfrm>
        </p:spPr>
        <p:txBody>
          <a:bodyPr/>
          <a:lstStyle/>
          <a:p>
            <a:pPr rtl="1"/>
            <a:r>
              <a:rPr lang="fa-IR" altLang="ko-KR" sz="2800" b="1" dirty="0">
                <a:solidFill>
                  <a:schemeClr val="tx2"/>
                </a:solidFill>
                <a:cs typeface="2  Titr" panose="00000700000000000000" pitchFamily="2" charset="-78"/>
              </a:rPr>
              <a:t>انواع داده ها</a:t>
            </a:r>
            <a:endParaRPr lang="en-US" altLang="ko-KR" sz="2800" b="1" dirty="0">
              <a:solidFill>
                <a:schemeClr val="tx2"/>
              </a:solidFill>
              <a:cs typeface="2  Titr" panose="00000700000000000000" pitchFamily="2" charset="-78"/>
            </a:endParaRPr>
          </a:p>
        </p:txBody>
      </p:sp>
      <p:sp>
        <p:nvSpPr>
          <p:cNvPr id="6" name="Oval 5">
            <a:extLst>
              <a:ext uri="{FF2B5EF4-FFF2-40B4-BE49-F238E27FC236}">
                <a16:creationId xmlns:a16="http://schemas.microsoft.com/office/drawing/2014/main" id="{C1E5B92F-B36B-9ECF-8AA1-A7940D107243}"/>
              </a:ext>
            </a:extLst>
          </p:cNvPr>
          <p:cNvSpPr/>
          <p:nvPr/>
        </p:nvSpPr>
        <p:spPr>
          <a:xfrm>
            <a:off x="2239254" y="2383788"/>
            <a:ext cx="972108" cy="972108"/>
          </a:xfrm>
          <a:prstGeom prst="ellipse">
            <a:avLst/>
          </a:prstGeom>
          <a:solidFill>
            <a:schemeClr val="accent1"/>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Oval 13">
            <a:extLst>
              <a:ext uri="{FF2B5EF4-FFF2-40B4-BE49-F238E27FC236}">
                <a16:creationId xmlns:a16="http://schemas.microsoft.com/office/drawing/2014/main" id="{F6A477ED-A80E-23D5-9531-FBF4D6046D6B}"/>
              </a:ext>
            </a:extLst>
          </p:cNvPr>
          <p:cNvSpPr/>
          <p:nvPr/>
        </p:nvSpPr>
        <p:spPr>
          <a:xfrm>
            <a:off x="5350230" y="2345688"/>
            <a:ext cx="972108" cy="972108"/>
          </a:xfrm>
          <a:prstGeom prst="ellipse">
            <a:avLst/>
          </a:prstGeom>
          <a:solidFill>
            <a:schemeClr val="accent2"/>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Oval 18">
            <a:extLst>
              <a:ext uri="{FF2B5EF4-FFF2-40B4-BE49-F238E27FC236}">
                <a16:creationId xmlns:a16="http://schemas.microsoft.com/office/drawing/2014/main" id="{75C28284-8A29-43E3-9089-B59599FF82C2}"/>
              </a:ext>
            </a:extLst>
          </p:cNvPr>
          <p:cNvSpPr/>
          <p:nvPr/>
        </p:nvSpPr>
        <p:spPr>
          <a:xfrm>
            <a:off x="8628846" y="2383788"/>
            <a:ext cx="972109" cy="972108"/>
          </a:xfrm>
          <a:prstGeom prst="ellipse">
            <a:avLst/>
          </a:prstGeom>
          <a:solidFill>
            <a:schemeClr val="accent3"/>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6" name="Rectangle 16">
            <a:extLst>
              <a:ext uri="{FF2B5EF4-FFF2-40B4-BE49-F238E27FC236}">
                <a16:creationId xmlns:a16="http://schemas.microsoft.com/office/drawing/2014/main" id="{26458B1A-6DD7-CCA6-A2CA-FC63F85CA7C0}"/>
              </a:ext>
            </a:extLst>
          </p:cNvPr>
          <p:cNvSpPr/>
          <p:nvPr/>
        </p:nvSpPr>
        <p:spPr>
          <a:xfrm rot="2700000">
            <a:off x="7292211" y="2641775"/>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nvGrpSpPr>
          <p:cNvPr id="40" name="Group 39">
            <a:extLst>
              <a:ext uri="{FF2B5EF4-FFF2-40B4-BE49-F238E27FC236}">
                <a16:creationId xmlns:a16="http://schemas.microsoft.com/office/drawing/2014/main" id="{594C1127-9A6A-F5DE-DA80-42B4E9A742C5}"/>
              </a:ext>
            </a:extLst>
          </p:cNvPr>
          <p:cNvGrpSpPr/>
          <p:nvPr/>
        </p:nvGrpSpPr>
        <p:grpSpPr>
          <a:xfrm>
            <a:off x="495301" y="518927"/>
            <a:ext cx="11106150" cy="1234454"/>
            <a:chOff x="3952875" y="2284730"/>
            <a:chExt cx="4591050" cy="2816544"/>
          </a:xfrm>
        </p:grpSpPr>
        <p:sp>
          <p:nvSpPr>
            <p:cNvPr id="41" name="Rectangle 40">
              <a:extLst>
                <a:ext uri="{FF2B5EF4-FFF2-40B4-BE49-F238E27FC236}">
                  <a16:creationId xmlns:a16="http://schemas.microsoft.com/office/drawing/2014/main" id="{B494A0A6-88BB-096F-F0BC-F878218B05AB}"/>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E408FAEC-0901-DCA0-3252-A438663C1235}"/>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a:extLst>
              <a:ext uri="{FF2B5EF4-FFF2-40B4-BE49-F238E27FC236}">
                <a16:creationId xmlns:a16="http://schemas.microsoft.com/office/drawing/2014/main" id="{90FEDADB-B714-3098-072A-90C4B4123CE7}"/>
              </a:ext>
            </a:extLst>
          </p:cNvPr>
          <p:cNvSpPr txBox="1"/>
          <p:nvPr/>
        </p:nvSpPr>
        <p:spPr>
          <a:xfrm>
            <a:off x="872652" y="463248"/>
            <a:ext cx="10600475" cy="1477328"/>
          </a:xfrm>
          <a:prstGeom prst="rect">
            <a:avLst/>
          </a:prstGeom>
          <a:noFill/>
        </p:spPr>
        <p:txBody>
          <a:bodyPr wrap="square" rtlCol="0">
            <a:spAutoFit/>
          </a:bodyPr>
          <a:lstStyle/>
          <a:p>
            <a:pPr algn="ctr" rtl="1">
              <a:lnSpc>
                <a:spcPct val="150000"/>
              </a:lnSpc>
            </a:pPr>
            <a:r>
              <a:rPr lang="fa-IR" sz="2400" dirty="0">
                <a:solidFill>
                  <a:schemeClr val="bg1"/>
                </a:solidFill>
                <a:latin typeface="2  Titr"/>
              </a:rPr>
              <a:t> </a:t>
            </a:r>
            <a:r>
              <a:rPr lang="fa-IR" sz="2000" b="1" dirty="0">
                <a:solidFill>
                  <a:schemeClr val="bg1"/>
                </a:solidFill>
                <a:latin typeface="2  Titr"/>
                <a:cs typeface="B Nazanin" panose="00000400000000000000" pitchFamily="2" charset="-78"/>
              </a:rPr>
              <a:t>داده ها بر اساس کاربردهای تخصصی در16 دسته طبقه بندی می شوند. این 16 نوع داده بر اساس کاربرد تخصصی ساختار، ذخیره سازی و نیازهای تحلیلی گروه بندی شده اند، نه صرفاً آماری و الگوریتمی </a:t>
            </a:r>
          </a:p>
          <a:p>
            <a:pPr algn="just" rtl="1"/>
            <a:endParaRPr lang="en-US" sz="2400" dirty="0">
              <a:solidFill>
                <a:schemeClr val="bg1"/>
              </a:solidFill>
              <a:latin typeface="2  Titr"/>
            </a:endParaRPr>
          </a:p>
        </p:txBody>
      </p:sp>
      <p:sp>
        <p:nvSpPr>
          <p:cNvPr id="44" name="TextBox 43">
            <a:extLst>
              <a:ext uri="{FF2B5EF4-FFF2-40B4-BE49-F238E27FC236}">
                <a16:creationId xmlns:a16="http://schemas.microsoft.com/office/drawing/2014/main" id="{D052CED3-CED4-6B20-4B86-AF7149CDD3E1}"/>
              </a:ext>
            </a:extLst>
          </p:cNvPr>
          <p:cNvSpPr txBox="1"/>
          <p:nvPr/>
        </p:nvSpPr>
        <p:spPr>
          <a:xfrm>
            <a:off x="8167677" y="1969676"/>
            <a:ext cx="1801102" cy="338554"/>
          </a:xfrm>
          <a:prstGeom prst="rect">
            <a:avLst/>
          </a:prstGeom>
          <a:noFill/>
        </p:spPr>
        <p:txBody>
          <a:bodyPr wrap="square" lIns="108000" rIns="108000" rtlCol="0">
            <a:spAutoFit/>
          </a:bodyPr>
          <a:lstStyle/>
          <a:p>
            <a:pPr algn="ctr"/>
            <a:r>
              <a:rPr lang="fa-IR" altLang="ko-KR" sz="1600" b="1" dirty="0">
                <a:solidFill>
                  <a:schemeClr val="bg1"/>
                </a:solidFill>
                <a:cs typeface="2  Titr" panose="00000700000000000000" pitchFamily="2" charset="-78"/>
              </a:rPr>
              <a:t>داده های زمینه ای</a:t>
            </a:r>
            <a:endParaRPr lang="ko-KR" altLang="en-US" sz="1600" b="1" dirty="0">
              <a:solidFill>
                <a:schemeClr val="bg1"/>
              </a:solidFill>
              <a:cs typeface="2  Titr" panose="00000700000000000000" pitchFamily="2" charset="-78"/>
            </a:endParaRPr>
          </a:p>
        </p:txBody>
      </p:sp>
      <p:sp>
        <p:nvSpPr>
          <p:cNvPr id="45" name="TextBox 44">
            <a:extLst>
              <a:ext uri="{FF2B5EF4-FFF2-40B4-BE49-F238E27FC236}">
                <a16:creationId xmlns:a16="http://schemas.microsoft.com/office/drawing/2014/main" id="{4E2798D2-530D-8123-2C37-231296AA99D4}"/>
              </a:ext>
            </a:extLst>
          </p:cNvPr>
          <p:cNvSpPr txBox="1"/>
          <p:nvPr/>
        </p:nvSpPr>
        <p:spPr>
          <a:xfrm>
            <a:off x="4853862" y="1907922"/>
            <a:ext cx="1801101" cy="338554"/>
          </a:xfrm>
          <a:prstGeom prst="rect">
            <a:avLst/>
          </a:prstGeom>
          <a:noFill/>
        </p:spPr>
        <p:txBody>
          <a:bodyPr wrap="square" lIns="108000" rIns="108000" rtlCol="0">
            <a:spAutoFit/>
          </a:bodyPr>
          <a:lstStyle/>
          <a:p>
            <a:pPr algn="ctr"/>
            <a:r>
              <a:rPr lang="fa-IR" altLang="ko-KR" sz="1600" b="1" dirty="0">
                <a:solidFill>
                  <a:schemeClr val="bg1"/>
                </a:solidFill>
                <a:cs typeface="2  Titr" panose="00000700000000000000" pitchFamily="2" charset="-78"/>
              </a:rPr>
              <a:t>داده های جریانی</a:t>
            </a:r>
            <a:endParaRPr lang="ko-KR" altLang="en-US" sz="1600" b="1" dirty="0">
              <a:solidFill>
                <a:schemeClr val="bg1"/>
              </a:solidFill>
              <a:cs typeface="2  Titr" panose="00000700000000000000" pitchFamily="2" charset="-78"/>
            </a:endParaRPr>
          </a:p>
        </p:txBody>
      </p:sp>
      <p:sp>
        <p:nvSpPr>
          <p:cNvPr id="46" name="TextBox 45">
            <a:extLst>
              <a:ext uri="{FF2B5EF4-FFF2-40B4-BE49-F238E27FC236}">
                <a16:creationId xmlns:a16="http://schemas.microsoft.com/office/drawing/2014/main" id="{8C8677FC-F47B-F19B-6389-EC72649F2803}"/>
              </a:ext>
            </a:extLst>
          </p:cNvPr>
          <p:cNvSpPr txBox="1"/>
          <p:nvPr/>
        </p:nvSpPr>
        <p:spPr>
          <a:xfrm>
            <a:off x="1834003" y="1938513"/>
            <a:ext cx="1801101" cy="338554"/>
          </a:xfrm>
          <a:prstGeom prst="rect">
            <a:avLst/>
          </a:prstGeom>
          <a:noFill/>
        </p:spPr>
        <p:txBody>
          <a:bodyPr wrap="square" lIns="108000" rIns="108000" rtlCol="0">
            <a:spAutoFit/>
          </a:bodyPr>
          <a:lstStyle/>
          <a:p>
            <a:pPr algn="ctr"/>
            <a:r>
              <a:rPr lang="fa-IR" altLang="ko-KR" sz="1600" b="1" dirty="0">
                <a:solidFill>
                  <a:schemeClr val="bg1"/>
                </a:solidFill>
                <a:cs typeface="2  Titr" panose="00000700000000000000" pitchFamily="2" charset="-78"/>
              </a:rPr>
              <a:t>داده های جغرافیایی</a:t>
            </a:r>
            <a:endParaRPr lang="ko-KR" altLang="en-US" sz="1600" b="1" dirty="0">
              <a:solidFill>
                <a:schemeClr val="bg1"/>
              </a:solidFill>
              <a:cs typeface="2  Titr" panose="00000700000000000000" pitchFamily="2" charset="-78"/>
            </a:endParaRPr>
          </a:p>
        </p:txBody>
      </p:sp>
      <p:sp>
        <p:nvSpPr>
          <p:cNvPr id="57" name="TextBox 56">
            <a:extLst>
              <a:ext uri="{FF2B5EF4-FFF2-40B4-BE49-F238E27FC236}">
                <a16:creationId xmlns:a16="http://schemas.microsoft.com/office/drawing/2014/main" id="{F862B0B6-959F-A577-3ED4-BD0969808295}"/>
              </a:ext>
            </a:extLst>
          </p:cNvPr>
          <p:cNvSpPr txBox="1"/>
          <p:nvPr/>
        </p:nvSpPr>
        <p:spPr>
          <a:xfrm>
            <a:off x="1727705" y="3355896"/>
            <a:ext cx="1801101" cy="2262671"/>
          </a:xfrm>
          <a:prstGeom prst="rect">
            <a:avLst/>
          </a:prstGeom>
          <a:noFill/>
        </p:spPr>
        <p:txBody>
          <a:bodyPr wrap="square" rtlCol="0">
            <a:spAutoFit/>
          </a:bodyPr>
          <a:lstStyle/>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پیوندی</a:t>
            </a:r>
          </a:p>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شناختی</a:t>
            </a:r>
          </a:p>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کوچک</a:t>
            </a:r>
          </a:p>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تاریک</a:t>
            </a:r>
          </a:p>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زیستی</a:t>
            </a:r>
          </a:p>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گرافی</a:t>
            </a:r>
            <a:endParaRPr lang="en-US" altLang="ko-KR" sz="1600" b="1" dirty="0">
              <a:solidFill>
                <a:schemeClr val="tx2"/>
              </a:solidFill>
              <a:cs typeface="2  Titr" panose="00000700000000000000" pitchFamily="2" charset="-78"/>
            </a:endParaRPr>
          </a:p>
        </p:txBody>
      </p:sp>
      <p:sp>
        <p:nvSpPr>
          <p:cNvPr id="8" name="TextBox 7">
            <a:extLst>
              <a:ext uri="{FF2B5EF4-FFF2-40B4-BE49-F238E27FC236}">
                <a16:creationId xmlns:a16="http://schemas.microsoft.com/office/drawing/2014/main" id="{3354BD61-705F-36DD-006E-A3F5BB4D3BEE}"/>
              </a:ext>
            </a:extLst>
          </p:cNvPr>
          <p:cNvSpPr txBox="1"/>
          <p:nvPr/>
        </p:nvSpPr>
        <p:spPr>
          <a:xfrm>
            <a:off x="4935733" y="3355896"/>
            <a:ext cx="1801101" cy="1524007"/>
          </a:xfrm>
          <a:prstGeom prst="rect">
            <a:avLst/>
          </a:prstGeom>
          <a:noFill/>
        </p:spPr>
        <p:txBody>
          <a:bodyPr wrap="square" rtlCol="0">
            <a:spAutoFit/>
          </a:bodyPr>
          <a:lstStyle/>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نانویی</a:t>
            </a:r>
          </a:p>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معنایی</a:t>
            </a:r>
          </a:p>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پژوهشی</a:t>
            </a:r>
          </a:p>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باز</a:t>
            </a:r>
          </a:p>
        </p:txBody>
      </p:sp>
      <p:sp>
        <p:nvSpPr>
          <p:cNvPr id="10" name="TextBox 9">
            <a:extLst>
              <a:ext uri="{FF2B5EF4-FFF2-40B4-BE49-F238E27FC236}">
                <a16:creationId xmlns:a16="http://schemas.microsoft.com/office/drawing/2014/main" id="{F33836E0-E20B-4906-A996-0DBC04016BF0}"/>
              </a:ext>
            </a:extLst>
          </p:cNvPr>
          <p:cNvSpPr txBox="1"/>
          <p:nvPr/>
        </p:nvSpPr>
        <p:spPr>
          <a:xfrm>
            <a:off x="7843504" y="3404232"/>
            <a:ext cx="2125275" cy="785343"/>
          </a:xfrm>
          <a:prstGeom prst="rect">
            <a:avLst/>
          </a:prstGeom>
          <a:noFill/>
        </p:spPr>
        <p:txBody>
          <a:bodyPr wrap="square" rtlCol="0">
            <a:spAutoFit/>
          </a:bodyPr>
          <a:lstStyle/>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همگرا</a:t>
            </a:r>
          </a:p>
          <a:p>
            <a:pPr marL="171450" indent="-171450" algn="just" rtl="1">
              <a:lnSpc>
                <a:spcPct val="150000"/>
              </a:lnSpc>
              <a:buFont typeface="Wingdings" panose="05000000000000000000" pitchFamily="2" charset="2"/>
              <a:buChar char="ü"/>
            </a:pPr>
            <a:r>
              <a:rPr lang="fa-IR" altLang="ko-KR" sz="1600" b="1" dirty="0">
                <a:solidFill>
                  <a:schemeClr val="tx2"/>
                </a:solidFill>
                <a:cs typeface="2  Titr" panose="00000700000000000000" pitchFamily="2" charset="-78"/>
              </a:rPr>
              <a:t>داده های زمان واقعی</a:t>
            </a:r>
          </a:p>
        </p:txBody>
      </p:sp>
    </p:spTree>
    <p:extLst>
      <p:ext uri="{BB962C8B-B14F-4D97-AF65-F5344CB8AC3E}">
        <p14:creationId xmlns:p14="http://schemas.microsoft.com/office/powerpoint/2010/main" val="8018680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52A8D-13DF-0CA5-4B0B-479EADBAB4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4407E55-E496-2204-24DD-BA4926B1F403}"/>
              </a:ext>
            </a:extLst>
          </p:cNvPr>
          <p:cNvSpPr txBox="1"/>
          <p:nvPr/>
        </p:nvSpPr>
        <p:spPr>
          <a:xfrm>
            <a:off x="3150873" y="161475"/>
            <a:ext cx="5287991" cy="584775"/>
          </a:xfrm>
          <a:prstGeom prst="rect">
            <a:avLst/>
          </a:prstGeom>
          <a:noFill/>
        </p:spPr>
        <p:txBody>
          <a:bodyPr wrap="square" rtlCol="0" anchor="ctr">
            <a:spAutoFit/>
          </a:bodyPr>
          <a:lstStyle/>
          <a:p>
            <a:pPr algn="ctr" rtl="1"/>
            <a:r>
              <a:rPr lang="fa-IR" altLang="ko-KR" sz="3200" b="1" dirty="0">
                <a:solidFill>
                  <a:schemeClr val="bg1"/>
                </a:solidFill>
                <a:cs typeface="2  Titr" panose="00000700000000000000" pitchFamily="2" charset="-78"/>
              </a:rPr>
              <a:t>انواع داده ها</a:t>
            </a:r>
            <a:endParaRPr lang="en-US" altLang="ko-KR" sz="3200" b="1" dirty="0">
              <a:solidFill>
                <a:schemeClr val="bg1"/>
              </a:solidFill>
              <a:cs typeface="2  Titr" panose="00000700000000000000" pitchFamily="2" charset="-78"/>
            </a:endParaRPr>
          </a:p>
        </p:txBody>
      </p:sp>
      <p:grpSp>
        <p:nvGrpSpPr>
          <p:cNvPr id="4" name="Group 3">
            <a:extLst>
              <a:ext uri="{FF2B5EF4-FFF2-40B4-BE49-F238E27FC236}">
                <a16:creationId xmlns:a16="http://schemas.microsoft.com/office/drawing/2014/main" id="{6CC319C9-F895-61B3-89B5-4ACF007C16AD}"/>
              </a:ext>
            </a:extLst>
          </p:cNvPr>
          <p:cNvGrpSpPr/>
          <p:nvPr/>
        </p:nvGrpSpPr>
        <p:grpSpPr>
          <a:xfrm>
            <a:off x="829733" y="1019190"/>
            <a:ext cx="10371667" cy="5517076"/>
            <a:chOff x="3952875" y="2284730"/>
            <a:chExt cx="4591050" cy="2816544"/>
          </a:xfrm>
        </p:grpSpPr>
        <p:sp>
          <p:nvSpPr>
            <p:cNvPr id="5" name="Rectangle 4">
              <a:extLst>
                <a:ext uri="{FF2B5EF4-FFF2-40B4-BE49-F238E27FC236}">
                  <a16:creationId xmlns:a16="http://schemas.microsoft.com/office/drawing/2014/main" id="{F7D81ED7-BC74-7A6A-7B59-C6580BDF9B18}"/>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E5EF8E4-02D7-7096-01AD-450CD4D0A5D4}"/>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DB6C79F3-0753-DD11-FB90-9BA755805D89}"/>
              </a:ext>
            </a:extLst>
          </p:cNvPr>
          <p:cNvSpPr txBox="1"/>
          <p:nvPr/>
        </p:nvSpPr>
        <p:spPr>
          <a:xfrm>
            <a:off x="1193801" y="1234296"/>
            <a:ext cx="9202136" cy="2031325"/>
          </a:xfrm>
          <a:prstGeom prst="rect">
            <a:avLst/>
          </a:prstGeom>
          <a:noFill/>
        </p:spPr>
        <p:txBody>
          <a:bodyPr wrap="square" rtlCol="0">
            <a:spAutoFit/>
          </a:bodyPr>
          <a:lstStyle/>
          <a:p>
            <a:pPr algn="just" rtl="1">
              <a:lnSpc>
                <a:spcPct val="150000"/>
              </a:lnSpc>
            </a:pPr>
            <a:r>
              <a:rPr lang="fa-IR" sz="2400" dirty="0">
                <a:solidFill>
                  <a:schemeClr val="bg1"/>
                </a:solidFill>
                <a:latin typeface="2  Titr"/>
              </a:rPr>
              <a:t> </a:t>
            </a:r>
            <a:r>
              <a:rPr lang="fa-IR" sz="1600" dirty="0">
                <a:solidFill>
                  <a:schemeClr val="bg1"/>
                </a:solidFill>
                <a:latin typeface="2  Titr"/>
                <a:cs typeface="2  Titr" panose="00000700000000000000" pitchFamily="2" charset="-78"/>
              </a:rPr>
              <a:t>داده های جغرافیایی(مکانی):</a:t>
            </a:r>
          </a:p>
          <a:p>
            <a:pPr algn="just" rtl="1">
              <a:lnSpc>
                <a:spcPct val="150000"/>
              </a:lnSpc>
            </a:pPr>
            <a:r>
              <a:rPr lang="fa-IR" sz="2000" b="1" dirty="0">
                <a:solidFill>
                  <a:schemeClr val="bg1"/>
                </a:solidFill>
                <a:latin typeface="2  Titr"/>
                <a:cs typeface="B Nazanin" panose="00000400000000000000" pitchFamily="2" charset="-78"/>
              </a:rPr>
              <a:t>داده</a:t>
            </a:r>
            <a:r>
              <a:rPr lang="fa-IR" sz="2400" dirty="0">
                <a:solidFill>
                  <a:schemeClr val="bg1"/>
                </a:solidFill>
                <a:latin typeface="2  Titr"/>
                <a:cs typeface="B Nazanin" panose="00000400000000000000" pitchFamily="2" charset="-78"/>
              </a:rPr>
              <a:t> </a:t>
            </a:r>
            <a:r>
              <a:rPr lang="fa-IR" sz="2000" b="1" dirty="0">
                <a:solidFill>
                  <a:schemeClr val="bg1"/>
                </a:solidFill>
                <a:latin typeface="2  Titr"/>
                <a:cs typeface="B Nazanin" panose="00000400000000000000" pitchFamily="2" charset="-78"/>
              </a:rPr>
              <a:t>هایی که به موقعیت مکانی مرتبط هستند، مانند مختصات جغرافیایی، نقشه ها و اطلاعات جغرافیایی(</a:t>
            </a:r>
            <a:r>
              <a:rPr lang="en-US" sz="2000" b="1" dirty="0">
                <a:solidFill>
                  <a:schemeClr val="bg1"/>
                </a:solidFill>
                <a:latin typeface="+mj-lt"/>
                <a:cs typeface="B Nazanin" panose="00000400000000000000" pitchFamily="2" charset="-78"/>
              </a:rPr>
              <a:t>GIS</a:t>
            </a:r>
            <a:r>
              <a:rPr lang="fa-IR" sz="2000" b="1" dirty="0">
                <a:solidFill>
                  <a:schemeClr val="bg1"/>
                </a:solidFill>
                <a:latin typeface="2  Titr"/>
                <a:cs typeface="B Nazanin" panose="00000400000000000000" pitchFamily="2" charset="-78"/>
              </a:rPr>
              <a:t>) برای تحلیل و تصمیم گیری استفاده می شوند.</a:t>
            </a:r>
            <a:endParaRPr lang="en-US" sz="2000" b="1" dirty="0">
              <a:solidFill>
                <a:schemeClr val="bg1"/>
              </a:solidFill>
              <a:latin typeface="2  Titr"/>
              <a:cs typeface="B Nazanin" panose="00000400000000000000" pitchFamily="2" charset="-78"/>
            </a:endParaRPr>
          </a:p>
          <a:p>
            <a:pPr algn="just" rtl="1"/>
            <a:endParaRPr lang="en-US" sz="2400" dirty="0">
              <a:solidFill>
                <a:schemeClr val="bg1"/>
              </a:solidFill>
              <a:latin typeface="2  Titr"/>
            </a:endParaRPr>
          </a:p>
        </p:txBody>
      </p:sp>
      <p:pic>
        <p:nvPicPr>
          <p:cNvPr id="7" name="Picture 6"/>
          <p:cNvPicPr/>
          <p:nvPr/>
        </p:nvPicPr>
        <p:blipFill rotWithShape="1">
          <a:blip r:embed="rId2"/>
          <a:srcRect l="8814" t="18233" r="9615" b="9117"/>
          <a:stretch/>
        </p:blipFill>
        <p:spPr bwMode="auto">
          <a:xfrm>
            <a:off x="6149992" y="3112569"/>
            <a:ext cx="4169265" cy="3035162"/>
          </a:xfrm>
          <a:prstGeom prst="rect">
            <a:avLst/>
          </a:prstGeom>
          <a:ln>
            <a:noFill/>
          </a:ln>
          <a:extLst>
            <a:ext uri="{53640926-AAD7-44D8-BBD7-CCE9431645EC}">
              <a14:shadowObscured xmlns:a14="http://schemas.microsoft.com/office/drawing/2010/main"/>
            </a:ext>
          </a:extLst>
        </p:spPr>
      </p:pic>
      <p:pic>
        <p:nvPicPr>
          <p:cNvPr id="9" name="Picture 8" descr="C:\Users\mui-nghalili\Desktop\sdi4.png"/>
          <p:cNvPicPr/>
          <p:nvPr/>
        </p:nvPicPr>
        <p:blipFill>
          <a:blip r:embed="rId3">
            <a:extLst>
              <a:ext uri="{28A0092B-C50C-407E-A947-70E740481C1C}">
                <a14:useLocalDpi xmlns:a14="http://schemas.microsoft.com/office/drawing/2010/main" val="0"/>
              </a:ext>
            </a:extLst>
          </a:blip>
          <a:srcRect/>
          <a:stretch>
            <a:fillRect/>
          </a:stretch>
        </p:blipFill>
        <p:spPr bwMode="auto">
          <a:xfrm>
            <a:off x="1410507" y="3064933"/>
            <a:ext cx="4097017" cy="3082798"/>
          </a:xfrm>
          <a:prstGeom prst="rect">
            <a:avLst/>
          </a:prstGeom>
          <a:noFill/>
          <a:ln>
            <a:noFill/>
          </a:ln>
        </p:spPr>
      </p:pic>
    </p:spTree>
    <p:extLst>
      <p:ext uri="{BB962C8B-B14F-4D97-AF65-F5344CB8AC3E}">
        <p14:creationId xmlns:p14="http://schemas.microsoft.com/office/powerpoint/2010/main" val="40994875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79524CEC-148A-4867-BDC6-300D7F5E3749}"/>
              </a:ext>
            </a:extLst>
          </p:cNvPr>
          <p:cNvGrpSpPr/>
          <p:nvPr/>
        </p:nvGrpSpPr>
        <p:grpSpPr>
          <a:xfrm>
            <a:off x="1439333" y="1075267"/>
            <a:ext cx="8940800" cy="5139265"/>
            <a:chOff x="3952875" y="2284730"/>
            <a:chExt cx="4591050" cy="2816544"/>
          </a:xfrm>
        </p:grpSpPr>
        <p:sp>
          <p:nvSpPr>
            <p:cNvPr id="17" name="Rectangle 16">
              <a:extLst>
                <a:ext uri="{FF2B5EF4-FFF2-40B4-BE49-F238E27FC236}">
                  <a16:creationId xmlns:a16="http://schemas.microsoft.com/office/drawing/2014/main" id="{4CD4D0CD-9252-4CAE-B221-C578E6194D42}"/>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2EAA3C4-8248-42B0-B37F-518DDC060487}"/>
                </a:ext>
              </a:extLst>
            </p:cNvPr>
            <p:cNvSpPr/>
            <p:nvPr userDrawn="1"/>
          </p:nvSpPr>
          <p:spPr>
            <a:xfrm>
              <a:off x="4121436" y="2486342"/>
              <a:ext cx="4253929" cy="2413321"/>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a:extLst>
              <a:ext uri="{FF2B5EF4-FFF2-40B4-BE49-F238E27FC236}">
                <a16:creationId xmlns:a16="http://schemas.microsoft.com/office/drawing/2014/main" id="{1423473F-8DA2-4D98-B1AC-6F5ACD4DDE30}"/>
              </a:ext>
            </a:extLst>
          </p:cNvPr>
          <p:cNvSpPr txBox="1"/>
          <p:nvPr/>
        </p:nvSpPr>
        <p:spPr>
          <a:xfrm>
            <a:off x="2943654" y="1556795"/>
            <a:ext cx="6304085" cy="1292662"/>
          </a:xfrm>
          <a:prstGeom prst="rect">
            <a:avLst/>
          </a:prstGeom>
          <a:noFill/>
        </p:spPr>
        <p:txBody>
          <a:bodyPr wrap="square" rtlCol="0" anchor="ctr">
            <a:spAutoFit/>
          </a:bodyPr>
          <a:lstStyle/>
          <a:p>
            <a:pPr algn="ctr">
              <a:lnSpc>
                <a:spcPct val="150000"/>
              </a:lnSpc>
            </a:pPr>
            <a:r>
              <a:rPr lang="fa-IR" altLang="ko-KR" sz="2000" dirty="0">
                <a:solidFill>
                  <a:schemeClr val="bg1"/>
                </a:solidFill>
                <a:cs typeface="2  Titr" panose="00000700000000000000" pitchFamily="2" charset="-78"/>
              </a:rPr>
              <a:t>عنوان دوره:</a:t>
            </a:r>
          </a:p>
          <a:p>
            <a:pPr algn="ctr"/>
            <a:r>
              <a:rPr lang="fa-IR" altLang="ko-KR" sz="2400" dirty="0">
                <a:solidFill>
                  <a:schemeClr val="bg1"/>
                </a:solidFill>
                <a:cs typeface="2  Titr" panose="00000700000000000000" pitchFamily="2" charset="-78"/>
              </a:rPr>
              <a:t> </a:t>
            </a:r>
            <a:r>
              <a:rPr lang="fa-IR" altLang="ko-KR" sz="4800" dirty="0">
                <a:solidFill>
                  <a:schemeClr val="bg1"/>
                </a:solidFill>
                <a:cs typeface="2  Titr" panose="00000700000000000000" pitchFamily="2" charset="-78"/>
              </a:rPr>
              <a:t>سواد داده</a:t>
            </a:r>
            <a:endParaRPr lang="en-US" altLang="ko-KR" sz="4800" dirty="0">
              <a:solidFill>
                <a:schemeClr val="bg1"/>
              </a:solidFill>
              <a:cs typeface="2  Titr" panose="00000700000000000000" pitchFamily="2" charset="-78"/>
            </a:endParaRPr>
          </a:p>
        </p:txBody>
      </p:sp>
      <p:sp>
        <p:nvSpPr>
          <p:cNvPr id="20" name="TextBox 19">
            <a:extLst>
              <a:ext uri="{FF2B5EF4-FFF2-40B4-BE49-F238E27FC236}">
                <a16:creationId xmlns:a16="http://schemas.microsoft.com/office/drawing/2014/main" id="{5E0175CE-6A79-479A-822A-511AC43730F6}"/>
              </a:ext>
            </a:extLst>
          </p:cNvPr>
          <p:cNvSpPr txBox="1"/>
          <p:nvPr/>
        </p:nvSpPr>
        <p:spPr>
          <a:xfrm>
            <a:off x="2943654" y="3855588"/>
            <a:ext cx="6304085" cy="707886"/>
          </a:xfrm>
          <a:prstGeom prst="rect">
            <a:avLst/>
          </a:prstGeom>
          <a:noFill/>
        </p:spPr>
        <p:txBody>
          <a:bodyPr wrap="square" rtlCol="0" anchor="ctr">
            <a:spAutoFit/>
          </a:bodyPr>
          <a:lstStyle/>
          <a:p>
            <a:pPr algn="ctr"/>
            <a:r>
              <a:rPr lang="fa-IR" altLang="ko-KR" sz="2000" dirty="0">
                <a:solidFill>
                  <a:schemeClr val="bg1"/>
                </a:solidFill>
                <a:cs typeface="2  Titr" panose="00000700000000000000" pitchFamily="2" charset="-78"/>
              </a:rPr>
              <a:t>مدرس:</a:t>
            </a:r>
            <a:r>
              <a:rPr lang="fa-IR" altLang="ko-KR" sz="2000" b="1" dirty="0">
                <a:solidFill>
                  <a:schemeClr val="bg1"/>
                </a:solidFill>
                <a:cs typeface="B Nazanin" panose="00000400000000000000" pitchFamily="2" charset="-78"/>
              </a:rPr>
              <a:t> آزاده شایان</a:t>
            </a:r>
          </a:p>
          <a:p>
            <a:pPr algn="ctr"/>
            <a:r>
              <a:rPr lang="fa-IR" altLang="ko-KR" sz="2000" dirty="0">
                <a:solidFill>
                  <a:schemeClr val="bg1"/>
                </a:solidFill>
                <a:cs typeface="2  Titr" panose="00000700000000000000" pitchFamily="2" charset="-78"/>
              </a:rPr>
              <a:t>سمت:</a:t>
            </a:r>
            <a:r>
              <a:rPr lang="fa-IR" altLang="ko-KR" sz="2000" b="1" dirty="0">
                <a:solidFill>
                  <a:schemeClr val="bg1"/>
                </a:solidFill>
                <a:cs typeface="B Nazanin" panose="00000400000000000000" pitchFamily="2" charset="-78"/>
              </a:rPr>
              <a:t>رئیس گروه آمار مدیریت آمار و فناوری اطلاعات</a:t>
            </a:r>
            <a:endParaRPr lang="ko-KR" altLang="en-US" sz="2000" b="1" dirty="0">
              <a:solidFill>
                <a:schemeClr val="bg1"/>
              </a:solidFill>
              <a:cs typeface="B Nazanin" panose="00000400000000000000" pitchFamily="2" charset="-78"/>
            </a:endParaRPr>
          </a:p>
        </p:txBody>
      </p:sp>
      <p:sp>
        <p:nvSpPr>
          <p:cNvPr id="25" name="TextBox 24">
            <a:extLst>
              <a:ext uri="{FF2B5EF4-FFF2-40B4-BE49-F238E27FC236}">
                <a16:creationId xmlns:a16="http://schemas.microsoft.com/office/drawing/2014/main" id="{1423473F-8DA2-4D98-B1AC-6F5ACD4DDE30}"/>
              </a:ext>
            </a:extLst>
          </p:cNvPr>
          <p:cNvSpPr txBox="1"/>
          <p:nvPr/>
        </p:nvSpPr>
        <p:spPr>
          <a:xfrm>
            <a:off x="3231520" y="5068109"/>
            <a:ext cx="5586533" cy="388568"/>
          </a:xfrm>
          <a:prstGeom prst="rect">
            <a:avLst/>
          </a:prstGeom>
          <a:noFill/>
        </p:spPr>
        <p:txBody>
          <a:bodyPr wrap="square" rtlCol="0" anchor="ctr">
            <a:spAutoFit/>
          </a:bodyPr>
          <a:lstStyle/>
          <a:p>
            <a:pPr algn="ctr">
              <a:lnSpc>
                <a:spcPct val="150000"/>
              </a:lnSpc>
            </a:pPr>
            <a:r>
              <a:rPr lang="fa-IR" altLang="ko-KR" sz="1400" dirty="0">
                <a:solidFill>
                  <a:schemeClr val="bg1"/>
                </a:solidFill>
                <a:cs typeface="2  Titr" panose="00000700000000000000" pitchFamily="2" charset="-78"/>
              </a:rPr>
              <a:t>تاریخ دوره: 1405/06/15</a:t>
            </a:r>
            <a:endParaRPr lang="en-US" altLang="ko-KR" sz="1400" dirty="0">
              <a:solidFill>
                <a:schemeClr val="bg1"/>
              </a:solidFill>
              <a:cs typeface="2  Titr" panose="00000700000000000000" pitchFamily="2" charset="-78"/>
            </a:endParaRPr>
          </a:p>
        </p:txBody>
      </p:sp>
    </p:spTree>
    <p:extLst>
      <p:ext uri="{BB962C8B-B14F-4D97-AF65-F5344CB8AC3E}">
        <p14:creationId xmlns:p14="http://schemas.microsoft.com/office/powerpoint/2010/main" val="26993821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55F06-922E-8FE5-EDEF-802A4381274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660D6D3-08A5-517A-DEF5-4B6A56B4531B}"/>
              </a:ext>
            </a:extLst>
          </p:cNvPr>
          <p:cNvSpPr txBox="1"/>
          <p:nvPr/>
        </p:nvSpPr>
        <p:spPr>
          <a:xfrm>
            <a:off x="2844800" y="284753"/>
            <a:ext cx="5287991" cy="523220"/>
          </a:xfrm>
          <a:prstGeom prst="rect">
            <a:avLst/>
          </a:prstGeom>
          <a:noFill/>
        </p:spPr>
        <p:txBody>
          <a:bodyPr wrap="square" rtlCol="0" anchor="ctr">
            <a:spAutoFit/>
          </a:bodyPr>
          <a:lstStyle/>
          <a:p>
            <a:pPr algn="ctr" rtl="1"/>
            <a:r>
              <a:rPr lang="fa-IR" altLang="ko-KR" sz="2800" b="1" dirty="0">
                <a:solidFill>
                  <a:schemeClr val="bg1"/>
                </a:solidFill>
                <a:cs typeface="2  Titr" panose="00000700000000000000" pitchFamily="2" charset="-78"/>
              </a:rPr>
              <a:t>انواع داده ها</a:t>
            </a:r>
            <a:endParaRPr lang="en-US" altLang="ko-KR" sz="2800" b="1" dirty="0">
              <a:solidFill>
                <a:schemeClr val="bg1"/>
              </a:solidFill>
              <a:cs typeface="2  Titr" panose="00000700000000000000" pitchFamily="2" charset="-78"/>
            </a:endParaRPr>
          </a:p>
        </p:txBody>
      </p:sp>
      <p:grpSp>
        <p:nvGrpSpPr>
          <p:cNvPr id="4" name="Group 3">
            <a:extLst>
              <a:ext uri="{FF2B5EF4-FFF2-40B4-BE49-F238E27FC236}">
                <a16:creationId xmlns:a16="http://schemas.microsoft.com/office/drawing/2014/main" id="{10C08FAF-F8C1-F8B3-DD4A-DF27798E13E9}"/>
              </a:ext>
            </a:extLst>
          </p:cNvPr>
          <p:cNvGrpSpPr/>
          <p:nvPr/>
        </p:nvGrpSpPr>
        <p:grpSpPr>
          <a:xfrm>
            <a:off x="861060" y="1103857"/>
            <a:ext cx="9707879" cy="5205503"/>
            <a:chOff x="3952875" y="2284730"/>
            <a:chExt cx="4591050" cy="2816544"/>
          </a:xfrm>
        </p:grpSpPr>
        <p:sp>
          <p:nvSpPr>
            <p:cNvPr id="5" name="Rectangle 4">
              <a:extLst>
                <a:ext uri="{FF2B5EF4-FFF2-40B4-BE49-F238E27FC236}">
                  <a16:creationId xmlns:a16="http://schemas.microsoft.com/office/drawing/2014/main" id="{97E36B2C-2694-E8FC-4F81-9B1A29013133}"/>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9688626-96B3-09C2-751C-A42DF666645D}"/>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FF2D74-B179-98CA-7AF1-E0FE753CBEEE}"/>
              </a:ext>
            </a:extLst>
          </p:cNvPr>
          <p:cNvSpPr txBox="1"/>
          <p:nvPr/>
        </p:nvSpPr>
        <p:spPr>
          <a:xfrm>
            <a:off x="1794933" y="1276630"/>
            <a:ext cx="8238067" cy="5632311"/>
          </a:xfrm>
          <a:prstGeom prst="rect">
            <a:avLst/>
          </a:prstGeom>
          <a:noFill/>
        </p:spPr>
        <p:txBody>
          <a:bodyPr wrap="square" rtlCol="0">
            <a:spAutoFit/>
          </a:bodyPr>
          <a:lstStyle/>
          <a:p>
            <a:pPr algn="just" rtl="1">
              <a:lnSpc>
                <a:spcPct val="150000"/>
              </a:lnSpc>
            </a:pPr>
            <a:r>
              <a:rPr lang="fa-IR" sz="2400" dirty="0">
                <a:solidFill>
                  <a:schemeClr val="bg1"/>
                </a:solidFill>
                <a:latin typeface="2  Titr"/>
              </a:rPr>
              <a:t> </a:t>
            </a:r>
            <a:r>
              <a:rPr lang="fa-IR" sz="1600" dirty="0">
                <a:solidFill>
                  <a:schemeClr val="bg1"/>
                </a:solidFill>
                <a:latin typeface="2  Titr"/>
                <a:cs typeface="2  Titr" panose="00000700000000000000" pitchFamily="2" charset="-78"/>
              </a:rPr>
              <a:t>داده های پیوندی:</a:t>
            </a:r>
          </a:p>
          <a:p>
            <a:pPr algn="just" rtl="1">
              <a:lnSpc>
                <a:spcPct val="150000"/>
              </a:lnSpc>
            </a:pPr>
            <a:r>
              <a:rPr lang="en-US" sz="2000" b="1" dirty="0" err="1">
                <a:solidFill>
                  <a:schemeClr val="bg1"/>
                </a:solidFill>
                <a:cs typeface="B Nazanin" panose="00000400000000000000" pitchFamily="2" charset="-78"/>
              </a:rPr>
              <a:t>یک</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روش</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استاندارد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برای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انتشار</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اتصال</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داده‌ها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وب</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است</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طوری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نه‌تنها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انسان‌ها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بلکه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ماشین‌ها</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نرم‌افزارها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هم</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بتوانند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آن‌ها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را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درک</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پردازش</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کنند</a:t>
            </a:r>
            <a:r>
              <a:rPr lang="en-US" sz="2000" b="1" dirty="0">
                <a:solidFill>
                  <a:schemeClr val="bg1"/>
                </a:solidFill>
                <a:cs typeface="B Nazanin" panose="00000400000000000000" pitchFamily="2" charset="-78"/>
              </a:rPr>
              <a:t>.</a:t>
            </a:r>
            <a:r>
              <a:rPr lang="en-US" dirty="0"/>
              <a:t> </a:t>
            </a:r>
            <a:r>
              <a:rPr lang="fa-IR" dirty="0"/>
              <a:t> </a:t>
            </a:r>
          </a:p>
          <a:p>
            <a:pPr algn="just" rtl="1">
              <a:lnSpc>
                <a:spcPct val="150000"/>
              </a:lnSpc>
            </a:pPr>
            <a:endParaRPr lang="fa-IR" sz="2000" b="1" dirty="0">
              <a:solidFill>
                <a:schemeClr val="bg1"/>
              </a:solidFill>
              <a:cs typeface="B Nazanin" panose="00000400000000000000" pitchFamily="2" charset="-78"/>
            </a:endParaRPr>
          </a:p>
          <a:p>
            <a:pPr algn="just" rtl="1">
              <a:lnSpc>
                <a:spcPct val="150000"/>
              </a:lnSpc>
            </a:pPr>
            <a:r>
              <a:rPr lang="fa-IR" sz="1600" dirty="0">
                <a:solidFill>
                  <a:schemeClr val="bg1"/>
                </a:solidFill>
                <a:latin typeface="2  Titr"/>
                <a:cs typeface="2  Titr" panose="00000700000000000000" pitchFamily="2" charset="-78"/>
              </a:rPr>
              <a:t>داده های شناختی:</a:t>
            </a:r>
          </a:p>
          <a:p>
            <a:pPr algn="just" rtl="1">
              <a:lnSpc>
                <a:spcPct val="150000"/>
              </a:lnSpc>
            </a:pPr>
            <a:r>
              <a:rPr lang="fa-IR" sz="2000" b="1" dirty="0">
                <a:solidFill>
                  <a:schemeClr val="bg1"/>
                </a:solidFill>
                <a:latin typeface="2  Titr"/>
                <a:cs typeface="B Nazanin" panose="00000400000000000000" pitchFamily="2" charset="-78"/>
              </a:rPr>
              <a:t>داده های مرتبط با فرایندهای ذهنی انسان، مانند تصمیم گیری، یادگیری و حل مسئله. این نوع داده ها اغلب در علوم شناختی و هوش مصنوعی کاربرد دارند</a:t>
            </a:r>
            <a:r>
              <a:rPr lang="fa-IR" sz="2000" b="1" dirty="0" smtClean="0">
                <a:solidFill>
                  <a:schemeClr val="bg1"/>
                </a:solidFill>
                <a:latin typeface="2  Titr"/>
                <a:cs typeface="B Nazanin" panose="00000400000000000000" pitchFamily="2" charset="-78"/>
              </a:rPr>
              <a:t>.</a:t>
            </a:r>
          </a:p>
          <a:p>
            <a:pPr algn="just" rtl="1">
              <a:lnSpc>
                <a:spcPct val="150000"/>
              </a:lnSpc>
            </a:pPr>
            <a:r>
              <a:rPr lang="fa-IR" sz="2400" dirty="0">
                <a:solidFill>
                  <a:schemeClr val="bg1"/>
                </a:solidFill>
                <a:latin typeface="2  Titr"/>
              </a:rPr>
              <a:t> </a:t>
            </a:r>
            <a:r>
              <a:rPr lang="fa-IR" sz="1600" dirty="0">
                <a:solidFill>
                  <a:schemeClr val="bg1"/>
                </a:solidFill>
                <a:latin typeface="2  Titr"/>
                <a:cs typeface="2  Titr" panose="00000700000000000000" pitchFamily="2" charset="-78"/>
              </a:rPr>
              <a:t>داده های کوچک:</a:t>
            </a:r>
          </a:p>
          <a:p>
            <a:pPr algn="just" rtl="1">
              <a:lnSpc>
                <a:spcPct val="150000"/>
              </a:lnSpc>
            </a:pPr>
            <a:r>
              <a:rPr lang="fa-IR" sz="2000" b="1" dirty="0">
                <a:solidFill>
                  <a:schemeClr val="bg1"/>
                </a:solidFill>
                <a:latin typeface="2  Titr"/>
                <a:cs typeface="B Nazanin" panose="00000400000000000000" pitchFamily="2" charset="-78"/>
              </a:rPr>
              <a:t>مجموعه داده ای که حجم کمی دارند اما اطلاعات دقیق و خاصی ارائه می دهند. معمولاً در تحقیقات محلی یا تخصصی استفاده می شوند.</a:t>
            </a:r>
          </a:p>
          <a:p>
            <a:pPr algn="just" rtl="1">
              <a:lnSpc>
                <a:spcPct val="150000"/>
              </a:lnSpc>
            </a:pPr>
            <a:endParaRPr lang="en-US" sz="2000" b="1" dirty="0">
              <a:solidFill>
                <a:schemeClr val="bg1"/>
              </a:solidFill>
              <a:latin typeface="2  Titr"/>
              <a:cs typeface="B Nazanin" panose="00000400000000000000" pitchFamily="2" charset="-78"/>
            </a:endParaRPr>
          </a:p>
          <a:p>
            <a:pPr algn="just" rtl="1"/>
            <a:endParaRPr lang="en-US" sz="2400" dirty="0">
              <a:solidFill>
                <a:schemeClr val="bg1"/>
              </a:solidFill>
              <a:latin typeface="2  Titr"/>
            </a:endParaRPr>
          </a:p>
        </p:txBody>
      </p:sp>
    </p:spTree>
    <p:extLst>
      <p:ext uri="{BB962C8B-B14F-4D97-AF65-F5344CB8AC3E}">
        <p14:creationId xmlns:p14="http://schemas.microsoft.com/office/powerpoint/2010/main" val="29584155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13F1E-4922-2B9D-2B92-ED9ED098A51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10FB583-785E-F352-0F7B-FB2E03285A4A}"/>
              </a:ext>
            </a:extLst>
          </p:cNvPr>
          <p:cNvSpPr txBox="1"/>
          <p:nvPr/>
        </p:nvSpPr>
        <p:spPr>
          <a:xfrm>
            <a:off x="3231869" y="93580"/>
            <a:ext cx="5287991" cy="523220"/>
          </a:xfrm>
          <a:prstGeom prst="rect">
            <a:avLst/>
          </a:prstGeom>
          <a:noFill/>
        </p:spPr>
        <p:txBody>
          <a:bodyPr wrap="square" rtlCol="0" anchor="ctr">
            <a:spAutoFit/>
          </a:bodyPr>
          <a:lstStyle/>
          <a:p>
            <a:pPr algn="ctr" rtl="1"/>
            <a:r>
              <a:rPr lang="fa-IR" altLang="ko-KR" sz="2800" b="1" dirty="0">
                <a:solidFill>
                  <a:schemeClr val="bg1"/>
                </a:solidFill>
                <a:cs typeface="2  Titr" panose="00000700000000000000" pitchFamily="2" charset="-78"/>
              </a:rPr>
              <a:t>انواع داده ها</a:t>
            </a:r>
            <a:endParaRPr lang="en-US" altLang="ko-KR" sz="2800" b="1" dirty="0">
              <a:solidFill>
                <a:schemeClr val="bg1"/>
              </a:solidFill>
              <a:cs typeface="2  Titr" panose="00000700000000000000" pitchFamily="2" charset="-78"/>
            </a:endParaRPr>
          </a:p>
        </p:txBody>
      </p:sp>
      <p:grpSp>
        <p:nvGrpSpPr>
          <p:cNvPr id="4" name="Group 3">
            <a:extLst>
              <a:ext uri="{FF2B5EF4-FFF2-40B4-BE49-F238E27FC236}">
                <a16:creationId xmlns:a16="http://schemas.microsoft.com/office/drawing/2014/main" id="{97827CE3-A289-1343-9221-C5BD9097747C}"/>
              </a:ext>
            </a:extLst>
          </p:cNvPr>
          <p:cNvGrpSpPr/>
          <p:nvPr/>
        </p:nvGrpSpPr>
        <p:grpSpPr>
          <a:xfrm>
            <a:off x="905933" y="838751"/>
            <a:ext cx="9939867" cy="5655182"/>
            <a:chOff x="3952875" y="2284730"/>
            <a:chExt cx="4591050" cy="2816544"/>
          </a:xfrm>
        </p:grpSpPr>
        <p:sp>
          <p:nvSpPr>
            <p:cNvPr id="5" name="Rectangle 4">
              <a:extLst>
                <a:ext uri="{FF2B5EF4-FFF2-40B4-BE49-F238E27FC236}">
                  <a16:creationId xmlns:a16="http://schemas.microsoft.com/office/drawing/2014/main" id="{CDFAB775-BA73-4A0D-382C-998F13956056}"/>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9C54F2F-6807-B368-DECE-1D448C7758F4}"/>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749F817B-40A8-A8D2-3A61-4CC05036A13D}"/>
              </a:ext>
            </a:extLst>
          </p:cNvPr>
          <p:cNvSpPr txBox="1"/>
          <p:nvPr/>
        </p:nvSpPr>
        <p:spPr>
          <a:xfrm>
            <a:off x="1553632" y="1046288"/>
            <a:ext cx="8644466" cy="6186309"/>
          </a:xfrm>
          <a:prstGeom prst="rect">
            <a:avLst/>
          </a:prstGeom>
          <a:noFill/>
        </p:spPr>
        <p:txBody>
          <a:bodyPr wrap="square" rtlCol="0">
            <a:spAutoFit/>
          </a:bodyPr>
          <a:lstStyle/>
          <a:p>
            <a:pPr algn="just" rtl="1">
              <a:lnSpc>
                <a:spcPct val="150000"/>
              </a:lnSpc>
            </a:pPr>
            <a:r>
              <a:rPr lang="fa-IR" sz="1600" dirty="0" smtClean="0">
                <a:solidFill>
                  <a:schemeClr val="bg1"/>
                </a:solidFill>
                <a:latin typeface="2  Titr"/>
                <a:cs typeface="2  Titr" panose="00000700000000000000" pitchFamily="2" charset="-78"/>
              </a:rPr>
              <a:t>داده </a:t>
            </a:r>
            <a:r>
              <a:rPr lang="fa-IR" sz="1600" dirty="0">
                <a:solidFill>
                  <a:schemeClr val="bg1"/>
                </a:solidFill>
                <a:latin typeface="2  Titr"/>
                <a:cs typeface="2  Titr" panose="00000700000000000000" pitchFamily="2" charset="-78"/>
              </a:rPr>
              <a:t>های تاریک:</a:t>
            </a:r>
          </a:p>
          <a:p>
            <a:pPr algn="just" rtl="1">
              <a:lnSpc>
                <a:spcPct val="150000"/>
              </a:lnSpc>
            </a:pPr>
            <a:r>
              <a:rPr lang="fa-IR" sz="2000" b="1" dirty="0">
                <a:solidFill>
                  <a:schemeClr val="bg1"/>
                </a:solidFill>
                <a:latin typeface="2  Titr"/>
                <a:cs typeface="B Nazanin" panose="00000400000000000000" pitchFamily="2" charset="-78"/>
              </a:rPr>
              <a:t>اطلاعات ذخیره شده ای که مورد استفاده قرار نمی گیرند یا ناشناخته باقی مانده اند مانند ایمیل های قدیمی یا گزارش های فراموش شده.</a:t>
            </a:r>
          </a:p>
          <a:p>
            <a:pPr algn="just" rtl="1">
              <a:lnSpc>
                <a:spcPct val="150000"/>
              </a:lnSpc>
            </a:pPr>
            <a:endParaRPr lang="fa-IR" sz="2000" b="1" dirty="0">
              <a:solidFill>
                <a:schemeClr val="bg1"/>
              </a:solidFill>
              <a:latin typeface="2  Titr"/>
              <a:cs typeface="B Nazanin" panose="00000400000000000000" pitchFamily="2" charset="-78"/>
            </a:endParaRPr>
          </a:p>
          <a:p>
            <a:pPr algn="just" rtl="1">
              <a:lnSpc>
                <a:spcPct val="150000"/>
              </a:lnSpc>
            </a:pPr>
            <a:r>
              <a:rPr lang="fa-IR" sz="1600" dirty="0">
                <a:solidFill>
                  <a:schemeClr val="bg1"/>
                </a:solidFill>
                <a:latin typeface="2  Titr"/>
                <a:cs typeface="2  Titr" panose="00000700000000000000" pitchFamily="2" charset="-78"/>
              </a:rPr>
              <a:t>داده های زیستی:</a:t>
            </a:r>
          </a:p>
          <a:p>
            <a:pPr algn="just" rtl="1">
              <a:lnSpc>
                <a:spcPct val="150000"/>
              </a:lnSpc>
            </a:pPr>
            <a:r>
              <a:rPr lang="fa-IR" sz="2000" b="1" dirty="0">
                <a:solidFill>
                  <a:schemeClr val="bg1"/>
                </a:solidFill>
                <a:latin typeface="2  Titr"/>
                <a:cs typeface="B Nazanin" panose="00000400000000000000" pitchFamily="2" charset="-78"/>
              </a:rPr>
              <a:t>اطلاعات مرتبط با موجودات زنده، شامل زیست شناسی مولکولی و رفتارهای زیستی که علوم پزشکی و زیستی کاربرد دارد</a:t>
            </a:r>
            <a:r>
              <a:rPr lang="fa-IR" sz="2000" b="1" dirty="0" smtClean="0">
                <a:solidFill>
                  <a:schemeClr val="bg1"/>
                </a:solidFill>
                <a:latin typeface="2  Titr"/>
                <a:cs typeface="B Nazanin" panose="00000400000000000000" pitchFamily="2" charset="-78"/>
              </a:rPr>
              <a:t>.</a:t>
            </a:r>
          </a:p>
          <a:p>
            <a:pPr algn="just" rtl="1">
              <a:lnSpc>
                <a:spcPct val="150000"/>
              </a:lnSpc>
            </a:pPr>
            <a:endParaRPr lang="fa-IR" sz="2000" b="1" dirty="0" smtClean="0">
              <a:solidFill>
                <a:schemeClr val="bg1"/>
              </a:solidFill>
              <a:latin typeface="2  Titr"/>
              <a:cs typeface="B Nazanin" panose="00000400000000000000" pitchFamily="2" charset="-78"/>
            </a:endParaRPr>
          </a:p>
          <a:p>
            <a:pPr algn="just" rtl="1">
              <a:lnSpc>
                <a:spcPct val="150000"/>
              </a:lnSpc>
            </a:pPr>
            <a:r>
              <a:rPr lang="fa-IR" sz="1600" dirty="0">
                <a:solidFill>
                  <a:schemeClr val="bg1"/>
                </a:solidFill>
                <a:latin typeface="2  Titr"/>
                <a:cs typeface="2  Titr" panose="00000700000000000000" pitchFamily="2" charset="-78"/>
              </a:rPr>
              <a:t>داده های گرافی:</a:t>
            </a:r>
          </a:p>
          <a:p>
            <a:pPr algn="just" rtl="1">
              <a:lnSpc>
                <a:spcPct val="150000"/>
              </a:lnSpc>
            </a:pPr>
            <a:r>
              <a:rPr lang="fa-IR" sz="2000" b="1" dirty="0">
                <a:solidFill>
                  <a:schemeClr val="bg1"/>
                </a:solidFill>
                <a:cs typeface="B Nazanin" panose="00000400000000000000" pitchFamily="2" charset="-78"/>
              </a:rPr>
              <a:t>پا</a:t>
            </a:r>
            <a:r>
              <a:rPr lang="en-US" sz="2000" b="1" dirty="0" err="1">
                <a:solidFill>
                  <a:schemeClr val="bg1"/>
                </a:solidFill>
                <a:cs typeface="B Nazanin" panose="00000400000000000000" pitchFamily="2" charset="-78"/>
              </a:rPr>
              <a:t>یگاه‌داده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گرافی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رویکردی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برای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ذخیره‌سازی</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مدل‌سازی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داده‌هاست</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به‌جای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جدول‌های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سنتی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داده‌ها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را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شکل</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گره</a:t>
            </a:r>
            <a:r>
              <a:rPr lang="en-US" sz="2000" b="1" dirty="0">
                <a:solidFill>
                  <a:schemeClr val="bg1"/>
                </a:solidFill>
                <a:cs typeface="B Nazanin" panose="00000400000000000000" pitchFamily="2" charset="-78"/>
              </a:rPr>
              <a:t> (Node) و </a:t>
            </a:r>
            <a:r>
              <a:rPr lang="en-US" sz="2000" b="1" dirty="0" err="1">
                <a:solidFill>
                  <a:schemeClr val="bg1"/>
                </a:solidFill>
                <a:cs typeface="B Nazanin" panose="00000400000000000000" pitchFamily="2" charset="-78"/>
              </a:rPr>
              <a:t>یال</a:t>
            </a:r>
            <a:r>
              <a:rPr lang="en-US" sz="2000" b="1" dirty="0">
                <a:solidFill>
                  <a:schemeClr val="bg1"/>
                </a:solidFill>
                <a:cs typeface="B Nazanin" panose="00000400000000000000" pitchFamily="2" charset="-78"/>
              </a:rPr>
              <a:t>/</a:t>
            </a:r>
            <a:r>
              <a:rPr lang="en-US" sz="2000" b="1" dirty="0" err="1">
                <a:solidFill>
                  <a:schemeClr val="bg1"/>
                </a:solidFill>
                <a:cs typeface="B Nazanin" panose="00000400000000000000" pitchFamily="2" charset="-78"/>
              </a:rPr>
              <a:t>رابطه</a:t>
            </a:r>
            <a:r>
              <a:rPr lang="en-US" sz="2000" b="1" dirty="0">
                <a:solidFill>
                  <a:schemeClr val="bg1"/>
                </a:solidFill>
                <a:cs typeface="B Nazanin" panose="00000400000000000000" pitchFamily="2" charset="-78"/>
              </a:rPr>
              <a:t> (Edge) </a:t>
            </a:r>
            <a:r>
              <a:rPr lang="fa-IR"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نمایش</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می‌دهد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این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مدل</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اهمیت</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روابط</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بین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داده‌ها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تأکید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دارد</a:t>
            </a:r>
            <a:r>
              <a:rPr lang="en-US" sz="2000" b="1" dirty="0">
                <a:solidFill>
                  <a:schemeClr val="bg1"/>
                </a:solidFill>
                <a:cs typeface="B Nazanin" panose="00000400000000000000" pitchFamily="2" charset="-78"/>
              </a:rPr>
              <a:t>.</a:t>
            </a:r>
            <a:r>
              <a:rPr lang="fa-IR" sz="2000" b="1" dirty="0">
                <a:solidFill>
                  <a:schemeClr val="bg1"/>
                </a:solidFill>
                <a:cs typeface="B Nazanin" panose="00000400000000000000" pitchFamily="2" charset="-78"/>
              </a:rPr>
              <a:t> </a:t>
            </a:r>
            <a:endParaRPr lang="fa-IR" sz="2000" b="1" dirty="0">
              <a:solidFill>
                <a:schemeClr val="bg1"/>
              </a:solidFill>
              <a:latin typeface="2  Titr"/>
              <a:cs typeface="B Nazanin" panose="00000400000000000000" pitchFamily="2" charset="-78"/>
            </a:endParaRPr>
          </a:p>
          <a:p>
            <a:pPr algn="just" rtl="1">
              <a:lnSpc>
                <a:spcPct val="150000"/>
              </a:lnSpc>
            </a:pPr>
            <a:endParaRPr lang="en-US" sz="2000" b="1" dirty="0">
              <a:solidFill>
                <a:schemeClr val="bg1"/>
              </a:solidFill>
              <a:latin typeface="2  Titr"/>
              <a:cs typeface="B Nazanin" panose="00000400000000000000" pitchFamily="2" charset="-78"/>
            </a:endParaRPr>
          </a:p>
          <a:p>
            <a:pPr algn="just" rtl="1"/>
            <a:endParaRPr lang="en-US" sz="2400" dirty="0">
              <a:solidFill>
                <a:schemeClr val="bg1"/>
              </a:solidFill>
              <a:latin typeface="2  Titr"/>
            </a:endParaRPr>
          </a:p>
        </p:txBody>
      </p:sp>
    </p:spTree>
    <p:extLst>
      <p:ext uri="{BB962C8B-B14F-4D97-AF65-F5344CB8AC3E}">
        <p14:creationId xmlns:p14="http://schemas.microsoft.com/office/powerpoint/2010/main" val="21236617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1C285-F334-670E-EED3-04973D24F11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AA637C9-E958-9616-9D7B-46CF0F4FD3E2}"/>
              </a:ext>
            </a:extLst>
          </p:cNvPr>
          <p:cNvSpPr txBox="1"/>
          <p:nvPr/>
        </p:nvSpPr>
        <p:spPr>
          <a:xfrm>
            <a:off x="2870200" y="93580"/>
            <a:ext cx="5287991" cy="523220"/>
          </a:xfrm>
          <a:prstGeom prst="rect">
            <a:avLst/>
          </a:prstGeom>
          <a:noFill/>
        </p:spPr>
        <p:txBody>
          <a:bodyPr wrap="square" rtlCol="0" anchor="ctr">
            <a:spAutoFit/>
          </a:bodyPr>
          <a:lstStyle/>
          <a:p>
            <a:pPr algn="ctr" rtl="1"/>
            <a:r>
              <a:rPr lang="fa-IR" altLang="ko-KR" sz="2800" b="1" dirty="0">
                <a:solidFill>
                  <a:schemeClr val="bg1"/>
                </a:solidFill>
                <a:cs typeface="2  Titr" panose="00000700000000000000" pitchFamily="2" charset="-78"/>
              </a:rPr>
              <a:t>انواع داده ها</a:t>
            </a:r>
            <a:endParaRPr lang="en-US" altLang="ko-KR" sz="2800" b="1" dirty="0">
              <a:solidFill>
                <a:schemeClr val="bg1"/>
              </a:solidFill>
              <a:cs typeface="2  Titr" panose="00000700000000000000" pitchFamily="2" charset="-78"/>
            </a:endParaRPr>
          </a:p>
        </p:txBody>
      </p:sp>
      <p:grpSp>
        <p:nvGrpSpPr>
          <p:cNvPr id="4" name="Group 3">
            <a:extLst>
              <a:ext uri="{FF2B5EF4-FFF2-40B4-BE49-F238E27FC236}">
                <a16:creationId xmlns:a16="http://schemas.microsoft.com/office/drawing/2014/main" id="{F3404CD7-AEB6-A4AD-4010-435982B1F46B}"/>
              </a:ext>
            </a:extLst>
          </p:cNvPr>
          <p:cNvGrpSpPr/>
          <p:nvPr/>
        </p:nvGrpSpPr>
        <p:grpSpPr>
          <a:xfrm>
            <a:off x="286327" y="616800"/>
            <a:ext cx="10805006" cy="6241200"/>
            <a:chOff x="3952875" y="2284730"/>
            <a:chExt cx="4591050" cy="2816544"/>
          </a:xfrm>
        </p:grpSpPr>
        <p:sp>
          <p:nvSpPr>
            <p:cNvPr id="5" name="Rectangle 4">
              <a:extLst>
                <a:ext uri="{FF2B5EF4-FFF2-40B4-BE49-F238E27FC236}">
                  <a16:creationId xmlns:a16="http://schemas.microsoft.com/office/drawing/2014/main" id="{3589EBEF-9F5D-4747-782D-C036FE360A3B}"/>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A32CA7B-E1E3-ED2B-5600-9660330C5681}"/>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2DCE092D-527C-AC8A-9612-F00330345A1A}"/>
              </a:ext>
            </a:extLst>
          </p:cNvPr>
          <p:cNvSpPr txBox="1"/>
          <p:nvPr/>
        </p:nvSpPr>
        <p:spPr>
          <a:xfrm>
            <a:off x="536015" y="753533"/>
            <a:ext cx="10081186" cy="5970865"/>
          </a:xfrm>
          <a:prstGeom prst="rect">
            <a:avLst/>
          </a:prstGeom>
          <a:noFill/>
        </p:spPr>
        <p:txBody>
          <a:bodyPr wrap="square" rtlCol="0">
            <a:spAutoFit/>
          </a:bodyPr>
          <a:lstStyle/>
          <a:p>
            <a:pPr algn="just" rtl="1">
              <a:lnSpc>
                <a:spcPct val="150000"/>
              </a:lnSpc>
            </a:pPr>
            <a:r>
              <a:rPr lang="fa-IR" sz="1600" dirty="0" smtClean="0">
                <a:solidFill>
                  <a:schemeClr val="bg1"/>
                </a:solidFill>
                <a:latin typeface="2  Titr"/>
                <a:cs typeface="2  Titr" panose="00000700000000000000" pitchFamily="2" charset="-78"/>
              </a:rPr>
              <a:t>داده </a:t>
            </a:r>
            <a:r>
              <a:rPr lang="fa-IR" sz="1600" dirty="0">
                <a:solidFill>
                  <a:schemeClr val="bg1"/>
                </a:solidFill>
                <a:latin typeface="2  Titr"/>
                <a:cs typeface="2  Titr" panose="00000700000000000000" pitchFamily="2" charset="-78"/>
              </a:rPr>
              <a:t>های جریانی: </a:t>
            </a:r>
          </a:p>
          <a:p>
            <a:pPr algn="just" rtl="1">
              <a:lnSpc>
                <a:spcPct val="150000"/>
              </a:lnSpc>
            </a:pPr>
            <a:r>
              <a:rPr lang="en-US" sz="2000" b="1" dirty="0" err="1">
                <a:solidFill>
                  <a:schemeClr val="bg1"/>
                </a:solidFill>
                <a:cs typeface="B Nazanin" panose="00000400000000000000" pitchFamily="2" charset="-78"/>
              </a:rPr>
              <a:t>به</a:t>
            </a:r>
            <a:r>
              <a:rPr lang="en-US" dirty="0"/>
              <a:t> </a:t>
            </a:r>
            <a:r>
              <a:rPr lang="en-US" sz="2000" b="1" dirty="0" err="1">
                <a:solidFill>
                  <a:schemeClr val="bg1"/>
                </a:solidFill>
                <a:cs typeface="B Nazanin" panose="00000400000000000000" pitchFamily="2" charset="-78"/>
              </a:rPr>
              <a:t>داده‌هایی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گفته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می‌شود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به‌طور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پیوسته</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بی‌وقفه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تولید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می‌شوند</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باید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تقریباً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همان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لحظه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تولید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می‌شوند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پردازش</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شوند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نه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اینکه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اول</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ذخیره</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بعد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تحلیل</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شوند</a:t>
            </a:r>
            <a:r>
              <a:rPr lang="en-US" sz="2000" b="1" dirty="0">
                <a:solidFill>
                  <a:schemeClr val="bg1"/>
                </a:solidFill>
                <a:cs typeface="B Nazanin" panose="00000400000000000000" pitchFamily="2" charset="-78"/>
              </a:rPr>
              <a:t>.</a:t>
            </a:r>
            <a:endParaRPr lang="fa-IR" sz="2000" b="1" dirty="0">
              <a:solidFill>
                <a:schemeClr val="bg1"/>
              </a:solidFill>
              <a:cs typeface="B Nazanin" panose="00000400000000000000" pitchFamily="2" charset="-78"/>
            </a:endParaRPr>
          </a:p>
          <a:p>
            <a:pPr algn="just" rtl="1">
              <a:lnSpc>
                <a:spcPct val="100000"/>
              </a:lnSpc>
            </a:pPr>
            <a:endParaRPr lang="fa-IR" sz="1600" dirty="0">
              <a:solidFill>
                <a:schemeClr val="bg1"/>
              </a:solidFill>
              <a:latin typeface="2  Titr"/>
              <a:cs typeface="2  Titr" panose="00000700000000000000" pitchFamily="2" charset="-78"/>
            </a:endParaRPr>
          </a:p>
          <a:p>
            <a:pPr algn="just" rtl="1">
              <a:lnSpc>
                <a:spcPct val="100000"/>
              </a:lnSpc>
            </a:pPr>
            <a:r>
              <a:rPr lang="fa-IR" sz="1600" dirty="0">
                <a:solidFill>
                  <a:schemeClr val="bg1"/>
                </a:solidFill>
                <a:latin typeface="2  Titr"/>
                <a:cs typeface="2  Titr" panose="00000700000000000000" pitchFamily="2" charset="-78"/>
              </a:rPr>
              <a:t>داده های نانویی :</a:t>
            </a:r>
          </a:p>
          <a:p>
            <a:pPr algn="just" rtl="1">
              <a:lnSpc>
                <a:spcPct val="100000"/>
              </a:lnSpc>
            </a:pPr>
            <a:r>
              <a:rPr lang="fa-IR" sz="2000" b="1" dirty="0">
                <a:solidFill>
                  <a:schemeClr val="bg1"/>
                </a:solidFill>
                <a:cs typeface="B Nazanin" panose="00000400000000000000" pitchFamily="2" charset="-78"/>
              </a:rPr>
              <a:t>ف</a:t>
            </a:r>
            <a:r>
              <a:rPr lang="en-US" sz="2000" b="1" dirty="0" err="1">
                <a:solidFill>
                  <a:schemeClr val="bg1"/>
                </a:solidFill>
                <a:cs typeface="B Nazanin" panose="00000400000000000000" pitchFamily="2" charset="-78"/>
              </a:rPr>
              <a:t>ناوری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نانو</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مواد</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ساختارهایی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مقیاس</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یک</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تا</a:t>
            </a:r>
            <a:r>
              <a:rPr lang="en-US" sz="2000" b="1" dirty="0">
                <a:solidFill>
                  <a:schemeClr val="bg1"/>
                </a:solidFill>
                <a:cs typeface="B Nazanin" panose="00000400000000000000" pitchFamily="2" charset="-78"/>
              </a:rPr>
              <a:t> ۱۰۰ </a:t>
            </a:r>
            <a:r>
              <a:rPr lang="en-US" sz="2000" b="1" dirty="0" err="1">
                <a:solidFill>
                  <a:schemeClr val="bg1"/>
                </a:solidFill>
                <a:cs typeface="B Nazanin" panose="00000400000000000000" pitchFamily="2" charset="-78"/>
              </a:rPr>
              <a:t>نانومتر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سروکار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دارد</a:t>
            </a:r>
            <a:r>
              <a:rPr lang="en-US" sz="2000" b="1" dirty="0">
                <a:solidFill>
                  <a:schemeClr val="bg1"/>
                </a:solidFill>
                <a:cs typeface="B Nazanin" panose="00000400000000000000" pitchFamily="2" charset="-78"/>
              </a:rPr>
              <a:t> </a:t>
            </a:r>
            <a:r>
              <a:rPr lang="fa-IR" sz="2000" b="1" dirty="0">
                <a:solidFill>
                  <a:schemeClr val="bg1"/>
                </a:solidFill>
                <a:cs typeface="B Nazanin" panose="00000400000000000000" pitchFamily="2" charset="-78"/>
              </a:rPr>
              <a:t>و </a:t>
            </a:r>
            <a:r>
              <a:rPr lang="en-US" sz="2000" b="1" dirty="0" err="1">
                <a:solidFill>
                  <a:schemeClr val="bg1"/>
                </a:solidFill>
                <a:cs typeface="B Nazanin" panose="00000400000000000000" pitchFamily="2" charset="-78"/>
              </a:rPr>
              <a:t>پژوهشگران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برای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طراحی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شبیه‌سازی</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آزمایش</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این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مواد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حجم</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عظیمی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داده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تولید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می‌کنند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آن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داده‌های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نانو</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گفته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می‌شود</a:t>
            </a:r>
            <a:r>
              <a:rPr lang="fa-IR" sz="2000" b="1" dirty="0">
                <a:solidFill>
                  <a:schemeClr val="bg1"/>
                </a:solidFill>
                <a:cs typeface="B Nazanin" panose="00000400000000000000" pitchFamily="2" charset="-78"/>
              </a:rPr>
              <a:t>.</a:t>
            </a:r>
          </a:p>
          <a:p>
            <a:pPr algn="just" rtl="1">
              <a:lnSpc>
                <a:spcPct val="100000"/>
              </a:lnSpc>
            </a:pPr>
            <a:endParaRPr lang="fa-IR" sz="2000" b="1" dirty="0">
              <a:solidFill>
                <a:schemeClr val="bg1"/>
              </a:solidFill>
              <a:cs typeface="B Nazanin" panose="00000400000000000000" pitchFamily="2" charset="-78"/>
            </a:endParaRPr>
          </a:p>
          <a:p>
            <a:pPr algn="just" rtl="1">
              <a:lnSpc>
                <a:spcPct val="100000"/>
              </a:lnSpc>
            </a:pPr>
            <a:r>
              <a:rPr lang="en-US" dirty="0"/>
              <a:t>.</a:t>
            </a:r>
            <a:r>
              <a:rPr lang="fa-IR" sz="1600" dirty="0">
                <a:solidFill>
                  <a:schemeClr val="bg1"/>
                </a:solidFill>
                <a:latin typeface="2  Titr"/>
                <a:cs typeface="2  Titr" panose="00000700000000000000" pitchFamily="2" charset="-78"/>
              </a:rPr>
              <a:t>داده های معنایی:</a:t>
            </a:r>
          </a:p>
          <a:p>
            <a:pPr algn="just" rtl="1"/>
            <a:r>
              <a:rPr lang="fa-IR" sz="1600" dirty="0">
                <a:solidFill>
                  <a:schemeClr val="bg1"/>
                </a:solidFill>
                <a:latin typeface="2  Titr"/>
                <a:cs typeface="2  Titr" panose="00000700000000000000" pitchFamily="2" charset="-78"/>
              </a:rPr>
              <a:t> </a:t>
            </a:r>
            <a:r>
              <a:rPr lang="fa-IR" sz="2000" b="1" dirty="0">
                <a:solidFill>
                  <a:schemeClr val="bg1"/>
                </a:solidFill>
                <a:latin typeface="2  Titr"/>
                <a:cs typeface="B Nazanin" panose="00000400000000000000" pitchFamily="2" charset="-78"/>
              </a:rPr>
              <a:t>داده هایی که معنا و مفهوم خاصی دارند و در پردازش زبان طبیعی و وب معنایی استفاده می شوند</a:t>
            </a:r>
            <a:r>
              <a:rPr lang="fa-IR" sz="2000" b="1" dirty="0">
                <a:solidFill>
                  <a:schemeClr val="bg1"/>
                </a:solidFill>
                <a:cs typeface="B Nazanin" panose="00000400000000000000" pitchFamily="2" charset="-78"/>
              </a:rPr>
              <a:t>.</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زبان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ساده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داده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معنایی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یعنی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داده‌هایی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علاوه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خودِ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مقدار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معنا</a:t>
            </a:r>
            <a:r>
              <a:rPr lang="en-US" sz="2000" b="1" dirty="0">
                <a:solidFill>
                  <a:schemeClr val="bg1"/>
                </a:solidFill>
                <a:cs typeface="B Nazanin" panose="00000400000000000000" pitchFamily="2" charset="-78"/>
              </a:rPr>
              <a:t> </a:t>
            </a:r>
            <a:r>
              <a:rPr lang="en-US" sz="2000" b="1" dirty="0" err="1" smtClean="0">
                <a:solidFill>
                  <a:schemeClr val="bg1"/>
                </a:solidFill>
                <a:cs typeface="B Nazanin" panose="00000400000000000000" pitchFamily="2" charset="-78"/>
              </a:rPr>
              <a:t>هم</a:t>
            </a:r>
            <a:r>
              <a:rPr lang="en-US" sz="2000" b="1" dirty="0" smtClean="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دارند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یعنی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موجودیت‌های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دنیای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واقعی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اشاره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می‌کنند</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با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مفاهیم</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دیگر</a:t>
            </a:r>
            <a:r>
              <a:rPr lang="en-US" sz="2000" b="1" dirty="0">
                <a:solidFill>
                  <a:schemeClr val="bg1"/>
                </a:solidFill>
                <a:cs typeface="B Nazanin" panose="00000400000000000000" pitchFamily="2" charset="-78"/>
              </a:rPr>
              <a:t> </a:t>
            </a:r>
            <a:r>
              <a:rPr lang="en-US" sz="2000" b="1" dirty="0" err="1" smtClean="0">
                <a:solidFill>
                  <a:schemeClr val="bg1"/>
                </a:solidFill>
                <a:cs typeface="B Nazanin" panose="00000400000000000000" pitchFamily="2" charset="-78"/>
              </a:rPr>
              <a:t>به</a:t>
            </a:r>
            <a:r>
              <a:rPr lang="en-US" sz="2000" b="1" dirty="0" smtClean="0">
                <a:solidFill>
                  <a:schemeClr val="bg1"/>
                </a:solidFill>
                <a:cs typeface="B Nazanin" panose="00000400000000000000" pitchFamily="2" charset="-78"/>
              </a:rPr>
              <a:t> ‌</a:t>
            </a:r>
            <a:r>
              <a:rPr lang="en-US" sz="2000" b="1" dirty="0" err="1" smtClean="0">
                <a:solidFill>
                  <a:schemeClr val="bg1"/>
                </a:solidFill>
                <a:cs typeface="B Nazanin" panose="00000400000000000000" pitchFamily="2" charset="-78"/>
              </a:rPr>
              <a:t>صورت</a:t>
            </a:r>
            <a:r>
              <a:rPr lang="en-US" sz="2000" b="1" dirty="0" smtClean="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استاندارد</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قابل</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فهم</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برای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ماشین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ارتباط</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دارند</a:t>
            </a:r>
            <a:r>
              <a:rPr lang="en-US" sz="2000" b="1" dirty="0" smtClean="0">
                <a:solidFill>
                  <a:schemeClr val="bg1"/>
                </a:solidFill>
                <a:cs typeface="B Nazanin" panose="00000400000000000000" pitchFamily="2" charset="-78"/>
              </a:rPr>
              <a:t>.</a:t>
            </a:r>
            <a:endParaRPr lang="fa-IR" sz="2000" b="1" dirty="0" smtClean="0">
              <a:solidFill>
                <a:schemeClr val="bg1"/>
              </a:solidFill>
              <a:cs typeface="B Nazanin" panose="00000400000000000000" pitchFamily="2" charset="-78"/>
            </a:endParaRPr>
          </a:p>
          <a:p>
            <a:pPr algn="just" rtl="1"/>
            <a:endParaRPr lang="en-US" sz="2000" b="1" dirty="0" smtClean="0">
              <a:solidFill>
                <a:schemeClr val="bg1"/>
              </a:solidFill>
              <a:cs typeface="B Nazanin" panose="00000400000000000000" pitchFamily="2" charset="-78"/>
            </a:endParaRPr>
          </a:p>
          <a:p>
            <a:pPr algn="just" rtl="1">
              <a:lnSpc>
                <a:spcPct val="150000"/>
              </a:lnSpc>
            </a:pPr>
            <a:r>
              <a:rPr lang="fa-IR" sz="1600" dirty="0">
                <a:solidFill>
                  <a:schemeClr val="bg1"/>
                </a:solidFill>
                <a:latin typeface="2  Titr"/>
                <a:cs typeface="2  Titr" panose="00000700000000000000" pitchFamily="2" charset="-78"/>
              </a:rPr>
              <a:t>داده های پژوهشی:</a:t>
            </a:r>
          </a:p>
          <a:p>
            <a:pPr algn="just" rtl="1">
              <a:lnSpc>
                <a:spcPct val="150000"/>
              </a:lnSpc>
            </a:pPr>
            <a:r>
              <a:rPr lang="fa-IR" sz="2000" b="1" dirty="0">
                <a:solidFill>
                  <a:schemeClr val="bg1"/>
                </a:solidFill>
                <a:latin typeface="2  Titr"/>
                <a:cs typeface="B Nazanin" panose="00000400000000000000" pitchFamily="2" charset="-78"/>
              </a:rPr>
              <a:t>داده های تولید شده در تحقیقات علمی که برای پیشبرد دانش در رشته های مختلف جمع آوری می شوند.</a:t>
            </a:r>
          </a:p>
          <a:p>
            <a:pPr algn="just" rtl="1">
              <a:lnSpc>
                <a:spcPct val="150000"/>
              </a:lnSpc>
            </a:pPr>
            <a:endParaRPr lang="en-US" sz="2000" b="1" dirty="0">
              <a:solidFill>
                <a:schemeClr val="bg1"/>
              </a:solidFill>
              <a:cs typeface="B Nazanin" panose="00000400000000000000" pitchFamily="2" charset="-78"/>
            </a:endParaRPr>
          </a:p>
          <a:p>
            <a:pPr algn="just" rtl="1"/>
            <a:endParaRPr lang="en-US" sz="2400" dirty="0">
              <a:solidFill>
                <a:schemeClr val="bg1"/>
              </a:solidFill>
              <a:latin typeface="2  Titr"/>
            </a:endParaRPr>
          </a:p>
        </p:txBody>
      </p:sp>
    </p:spTree>
    <p:extLst>
      <p:ext uri="{BB962C8B-B14F-4D97-AF65-F5344CB8AC3E}">
        <p14:creationId xmlns:p14="http://schemas.microsoft.com/office/powerpoint/2010/main" val="3680791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510E8-E47B-6B74-E684-2C08C6CF8B5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5639075-C1D0-708F-F541-46EAD53FB972}"/>
              </a:ext>
            </a:extLst>
          </p:cNvPr>
          <p:cNvSpPr txBox="1"/>
          <p:nvPr/>
        </p:nvSpPr>
        <p:spPr>
          <a:xfrm>
            <a:off x="2817091" y="103341"/>
            <a:ext cx="5287991" cy="523220"/>
          </a:xfrm>
          <a:prstGeom prst="rect">
            <a:avLst/>
          </a:prstGeom>
          <a:noFill/>
        </p:spPr>
        <p:txBody>
          <a:bodyPr wrap="square" rtlCol="0" anchor="ctr">
            <a:spAutoFit/>
          </a:bodyPr>
          <a:lstStyle/>
          <a:p>
            <a:pPr algn="ctr" rtl="1"/>
            <a:r>
              <a:rPr lang="fa-IR" altLang="ko-KR" sz="2800" b="1" dirty="0">
                <a:solidFill>
                  <a:schemeClr val="bg1"/>
                </a:solidFill>
                <a:cs typeface="2  Titr" panose="00000700000000000000" pitchFamily="2" charset="-78"/>
              </a:rPr>
              <a:t>انواع داده ها</a:t>
            </a:r>
            <a:endParaRPr lang="en-US" altLang="ko-KR" sz="2800" b="1" dirty="0">
              <a:solidFill>
                <a:schemeClr val="bg1"/>
              </a:solidFill>
              <a:cs typeface="2  Titr" panose="00000700000000000000" pitchFamily="2" charset="-78"/>
            </a:endParaRPr>
          </a:p>
        </p:txBody>
      </p:sp>
      <p:grpSp>
        <p:nvGrpSpPr>
          <p:cNvPr id="4" name="Group 3">
            <a:extLst>
              <a:ext uri="{FF2B5EF4-FFF2-40B4-BE49-F238E27FC236}">
                <a16:creationId xmlns:a16="http://schemas.microsoft.com/office/drawing/2014/main" id="{BF0894B6-1972-CF46-D2E1-D5880E886D6B}"/>
              </a:ext>
            </a:extLst>
          </p:cNvPr>
          <p:cNvGrpSpPr/>
          <p:nvPr/>
        </p:nvGrpSpPr>
        <p:grpSpPr>
          <a:xfrm>
            <a:off x="791085" y="728684"/>
            <a:ext cx="9939867" cy="5655182"/>
            <a:chOff x="3952875" y="2284730"/>
            <a:chExt cx="4591050" cy="2816544"/>
          </a:xfrm>
        </p:grpSpPr>
        <p:sp>
          <p:nvSpPr>
            <p:cNvPr id="5" name="Rectangle 4">
              <a:extLst>
                <a:ext uri="{FF2B5EF4-FFF2-40B4-BE49-F238E27FC236}">
                  <a16:creationId xmlns:a16="http://schemas.microsoft.com/office/drawing/2014/main" id="{689B6304-FA41-8BE4-352A-52D1AE2E4874}"/>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B9359CC-D58A-1742-F547-100797F0E903}"/>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4CC2FA23-417B-6B93-9FDD-31AE858349F6}"/>
              </a:ext>
            </a:extLst>
          </p:cNvPr>
          <p:cNvSpPr txBox="1"/>
          <p:nvPr/>
        </p:nvSpPr>
        <p:spPr>
          <a:xfrm>
            <a:off x="1007533" y="946430"/>
            <a:ext cx="9493722" cy="5724644"/>
          </a:xfrm>
          <a:prstGeom prst="rect">
            <a:avLst/>
          </a:prstGeom>
          <a:noFill/>
        </p:spPr>
        <p:txBody>
          <a:bodyPr wrap="square" rtlCol="0">
            <a:spAutoFit/>
          </a:bodyPr>
          <a:lstStyle/>
          <a:p>
            <a:pPr algn="just" rtl="1">
              <a:lnSpc>
                <a:spcPct val="150000"/>
              </a:lnSpc>
            </a:pPr>
            <a:r>
              <a:rPr lang="fa-IR" sz="1600" dirty="0" smtClean="0">
                <a:solidFill>
                  <a:schemeClr val="bg1"/>
                </a:solidFill>
                <a:latin typeface="2  Titr"/>
                <a:cs typeface="2  Titr" panose="00000700000000000000" pitchFamily="2" charset="-78"/>
              </a:rPr>
              <a:t>داده </a:t>
            </a:r>
            <a:r>
              <a:rPr lang="fa-IR" sz="1600" dirty="0">
                <a:solidFill>
                  <a:schemeClr val="bg1"/>
                </a:solidFill>
                <a:latin typeface="2  Titr"/>
                <a:cs typeface="2  Titr" panose="00000700000000000000" pitchFamily="2" charset="-78"/>
              </a:rPr>
              <a:t>های باز:</a:t>
            </a:r>
          </a:p>
          <a:p>
            <a:pPr algn="just" rtl="1">
              <a:lnSpc>
                <a:spcPct val="150000"/>
              </a:lnSpc>
            </a:pPr>
            <a:r>
              <a:rPr lang="fa-IR" sz="2000" b="1" dirty="0">
                <a:solidFill>
                  <a:schemeClr val="bg1"/>
                </a:solidFill>
                <a:latin typeface="2  Titr"/>
                <a:cs typeface="B Nazanin" panose="00000400000000000000" pitchFamily="2" charset="-78"/>
              </a:rPr>
              <a:t>اطلاعاتی که به صورت عمومی قابل دسترس هستند و بدون محدودیت قابل استفاده، اشتراک گذاری یا تغییرهستند.</a:t>
            </a:r>
          </a:p>
          <a:p>
            <a:pPr algn="just" rtl="1">
              <a:lnSpc>
                <a:spcPct val="150000"/>
              </a:lnSpc>
            </a:pPr>
            <a:r>
              <a:rPr lang="fa-IR" sz="1600" dirty="0">
                <a:solidFill>
                  <a:schemeClr val="bg1"/>
                </a:solidFill>
                <a:latin typeface="2  Titr"/>
                <a:cs typeface="2  Titr" panose="00000700000000000000" pitchFamily="2" charset="-78"/>
              </a:rPr>
              <a:t>داده های زمینه ای:</a:t>
            </a:r>
          </a:p>
          <a:p>
            <a:pPr algn="just" rtl="1">
              <a:lnSpc>
                <a:spcPct val="150000"/>
              </a:lnSpc>
            </a:pPr>
            <a:r>
              <a:rPr lang="fa-IR" sz="1600" dirty="0">
                <a:solidFill>
                  <a:schemeClr val="bg1"/>
                </a:solidFill>
                <a:latin typeface="2  Titr"/>
                <a:cs typeface="2  Titr" panose="00000700000000000000" pitchFamily="2" charset="-78"/>
              </a:rPr>
              <a:t> </a:t>
            </a:r>
            <a:r>
              <a:rPr lang="fa-IR" sz="2000" b="1" dirty="0">
                <a:solidFill>
                  <a:schemeClr val="bg1"/>
                </a:solidFill>
                <a:latin typeface="2  Titr"/>
                <a:cs typeface="B Nazanin" panose="00000400000000000000" pitchFamily="2" charset="-78"/>
              </a:rPr>
              <a:t>اطلاعات مرتبط با شرایط محیطی یا زمینه ای که بر تحلیل تاثیر می گذارند. مانند دما یا موقعیت جغرافیایی</a:t>
            </a:r>
          </a:p>
          <a:p>
            <a:pPr algn="just" rtl="1">
              <a:lnSpc>
                <a:spcPct val="150000"/>
              </a:lnSpc>
            </a:pPr>
            <a:r>
              <a:rPr lang="fa-IR" sz="1600" dirty="0">
                <a:solidFill>
                  <a:schemeClr val="bg1"/>
                </a:solidFill>
                <a:latin typeface="2  Titr"/>
                <a:cs typeface="2  Titr" panose="00000700000000000000" pitchFamily="2" charset="-78"/>
              </a:rPr>
              <a:t>داده های همگرا:</a:t>
            </a:r>
          </a:p>
          <a:p>
            <a:pPr algn="just" rtl="1">
              <a:lnSpc>
                <a:spcPct val="150000"/>
              </a:lnSpc>
            </a:pPr>
            <a:r>
              <a:rPr lang="en-US" sz="2000" b="1" dirty="0" err="1">
                <a:solidFill>
                  <a:schemeClr val="bg1"/>
                </a:solidFill>
                <a:cs typeface="B Nazanin" panose="00000400000000000000" pitchFamily="2" charset="-78"/>
              </a:rPr>
              <a:t>داده‌هایی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از</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منابع</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مختلف</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پراکنده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جمع‌آوری</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در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یک</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محیط</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واحد</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هماهنگ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ترکیب</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می‌شوند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دیدی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کامل</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یکپارچه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بدهند</a:t>
            </a:r>
            <a:r>
              <a:rPr lang="en-US" sz="2000" b="1" dirty="0" smtClean="0">
                <a:solidFill>
                  <a:schemeClr val="bg1"/>
                </a:solidFill>
                <a:cs typeface="B Nazanin" panose="00000400000000000000" pitchFamily="2" charset="-78"/>
              </a:rPr>
              <a:t>.</a:t>
            </a:r>
            <a:endParaRPr lang="fa-IR" sz="2000" b="1" dirty="0" smtClean="0">
              <a:solidFill>
                <a:schemeClr val="bg1"/>
              </a:solidFill>
              <a:cs typeface="B Nazanin" panose="00000400000000000000" pitchFamily="2" charset="-78"/>
            </a:endParaRPr>
          </a:p>
          <a:p>
            <a:pPr algn="just" rtl="1">
              <a:lnSpc>
                <a:spcPct val="150000"/>
              </a:lnSpc>
            </a:pPr>
            <a:r>
              <a:rPr lang="fa-IR" sz="1600" dirty="0">
                <a:solidFill>
                  <a:schemeClr val="bg1"/>
                </a:solidFill>
                <a:latin typeface="2  Titr"/>
                <a:cs typeface="2  Titr" panose="00000700000000000000" pitchFamily="2" charset="-78"/>
              </a:rPr>
              <a:t>داده های زمان واقعی:</a:t>
            </a:r>
          </a:p>
          <a:p>
            <a:pPr algn="just" rtl="1"/>
            <a:r>
              <a:rPr lang="fa-IR" sz="2000" b="1" dirty="0">
                <a:solidFill>
                  <a:schemeClr val="bg1"/>
                </a:solidFill>
                <a:cs typeface="B Nazanin" panose="00000400000000000000" pitchFamily="2" charset="-78"/>
              </a:rPr>
              <a:t>ی</a:t>
            </a:r>
            <a:r>
              <a:rPr lang="en-US" sz="2000" b="1" dirty="0" err="1">
                <a:solidFill>
                  <a:schemeClr val="bg1"/>
                </a:solidFill>
                <a:cs typeface="B Nazanin" panose="00000400000000000000" pitchFamily="2" charset="-78"/>
              </a:rPr>
              <a:t>عنی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داده‌هایی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همان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لحظه‌ی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تولید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شدن</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دسترس</a:t>
            </a:r>
            <a:r>
              <a:rPr lang="en-US" sz="2000" b="1" dirty="0">
                <a:solidFill>
                  <a:schemeClr val="bg1"/>
                </a:solidFill>
                <a:cs typeface="B Nazanin" panose="00000400000000000000" pitchFamily="2" charset="-78"/>
              </a:rPr>
              <a:t> و </a:t>
            </a:r>
            <a:r>
              <a:rPr lang="en-US" sz="2000" b="1" dirty="0" err="1">
                <a:solidFill>
                  <a:schemeClr val="bg1"/>
                </a:solidFill>
                <a:cs typeface="B Nazanin" panose="00000400000000000000" pitchFamily="2" charset="-78"/>
              </a:rPr>
              <a:t>پردازش‌پذیر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هستند</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تأخیری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آن‌قدر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کم</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که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برای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تصمیم‌گیری</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عملاً</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بی‌واسطه</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به‌نظر</a:t>
            </a:r>
            <a:r>
              <a:rPr lang="en-US" sz="2000" b="1" dirty="0">
                <a:solidFill>
                  <a:schemeClr val="bg1"/>
                </a:solidFill>
                <a:cs typeface="B Nazanin" panose="00000400000000000000" pitchFamily="2" charset="-78"/>
              </a:rPr>
              <a:t> </a:t>
            </a:r>
            <a:r>
              <a:rPr lang="en-US" sz="2000" b="1" dirty="0" err="1">
                <a:solidFill>
                  <a:schemeClr val="bg1"/>
                </a:solidFill>
                <a:cs typeface="B Nazanin" panose="00000400000000000000" pitchFamily="2" charset="-78"/>
              </a:rPr>
              <a:t>می‌رسد</a:t>
            </a:r>
            <a:r>
              <a:rPr lang="en-US" sz="2000" b="1" dirty="0">
                <a:solidFill>
                  <a:schemeClr val="bg1"/>
                </a:solidFill>
                <a:cs typeface="B Nazanin" panose="00000400000000000000" pitchFamily="2" charset="-78"/>
              </a:rPr>
              <a:t>.</a:t>
            </a:r>
            <a:r>
              <a:rPr lang="fa-IR" sz="2000" b="1" dirty="0">
                <a:solidFill>
                  <a:schemeClr val="bg1"/>
                </a:solidFill>
                <a:cs typeface="B Nazanin" panose="00000400000000000000" pitchFamily="2" charset="-78"/>
              </a:rPr>
              <a:t> مثل داده های ترافیکی یا نظارت بر تجهیزات</a:t>
            </a:r>
          </a:p>
          <a:p>
            <a:pPr algn="just" rtl="1"/>
            <a:endParaRPr lang="fa-IR" sz="2000" b="1" dirty="0">
              <a:solidFill>
                <a:schemeClr val="bg1"/>
              </a:solidFill>
              <a:cs typeface="B Nazanin" panose="00000400000000000000" pitchFamily="2" charset="-78"/>
            </a:endParaRPr>
          </a:p>
          <a:p>
            <a:pPr algn="just" rtl="1">
              <a:lnSpc>
                <a:spcPct val="150000"/>
              </a:lnSpc>
            </a:pPr>
            <a:endParaRPr lang="en-US" sz="2400" dirty="0">
              <a:solidFill>
                <a:schemeClr val="bg1"/>
              </a:solidFill>
              <a:latin typeface="2  Titr"/>
              <a:cs typeface="B Nazanin" panose="00000400000000000000" pitchFamily="2" charset="-78"/>
            </a:endParaRPr>
          </a:p>
          <a:p>
            <a:pPr algn="just" rtl="1"/>
            <a:endParaRPr lang="en-US" sz="2400" dirty="0">
              <a:solidFill>
                <a:schemeClr val="bg1"/>
              </a:solidFill>
              <a:latin typeface="2  Titr"/>
            </a:endParaRPr>
          </a:p>
        </p:txBody>
      </p:sp>
    </p:spTree>
    <p:extLst>
      <p:ext uri="{BB962C8B-B14F-4D97-AF65-F5344CB8AC3E}">
        <p14:creationId xmlns:p14="http://schemas.microsoft.com/office/powerpoint/2010/main" val="24568517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57A3A-68D6-90AA-5656-185F2AAEC14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6AE1C4C-B1C7-2472-526A-0F4252E569B6}"/>
              </a:ext>
            </a:extLst>
          </p:cNvPr>
          <p:cNvSpPr txBox="1"/>
          <p:nvPr/>
        </p:nvSpPr>
        <p:spPr>
          <a:xfrm>
            <a:off x="552445" y="1489082"/>
            <a:ext cx="3903158" cy="923330"/>
          </a:xfrm>
          <a:prstGeom prst="rect">
            <a:avLst/>
          </a:prstGeom>
          <a:noFill/>
        </p:spPr>
        <p:txBody>
          <a:bodyPr wrap="square" rtlCol="0" anchor="ctr">
            <a:spAutoFit/>
          </a:bodyPr>
          <a:lstStyle/>
          <a:p>
            <a:pPr algn="ctr">
              <a:lnSpc>
                <a:spcPct val="150000"/>
              </a:lnSpc>
            </a:pPr>
            <a:r>
              <a:rPr lang="fa-IR" altLang="ko-KR" sz="3600" dirty="0">
                <a:solidFill>
                  <a:schemeClr val="bg1"/>
                </a:solidFill>
                <a:cs typeface="2  Titr" panose="00000700000000000000" pitchFamily="2" charset="-78"/>
              </a:rPr>
              <a:t>مفاهیم مرتبط با داده</a:t>
            </a:r>
            <a:endParaRPr lang="ko-KR" altLang="en-US" sz="3600" dirty="0">
              <a:solidFill>
                <a:schemeClr val="bg1"/>
              </a:solidFill>
              <a:cs typeface="2  Titr" panose="00000700000000000000" pitchFamily="2" charset="-78"/>
            </a:endParaRPr>
          </a:p>
        </p:txBody>
      </p:sp>
      <p:grpSp>
        <p:nvGrpSpPr>
          <p:cNvPr id="3" name="Group 2">
            <a:extLst>
              <a:ext uri="{FF2B5EF4-FFF2-40B4-BE49-F238E27FC236}">
                <a16:creationId xmlns:a16="http://schemas.microsoft.com/office/drawing/2014/main" id="{81E834BB-A314-3EE2-9518-CA29026B304E}"/>
              </a:ext>
            </a:extLst>
          </p:cNvPr>
          <p:cNvGrpSpPr/>
          <p:nvPr/>
        </p:nvGrpSpPr>
        <p:grpSpPr>
          <a:xfrm>
            <a:off x="5538892" y="73257"/>
            <a:ext cx="6203021" cy="6753225"/>
            <a:chOff x="3952875" y="2284730"/>
            <a:chExt cx="4591050" cy="2816544"/>
          </a:xfrm>
        </p:grpSpPr>
        <p:sp>
          <p:nvSpPr>
            <p:cNvPr id="5" name="Rectangle 4">
              <a:extLst>
                <a:ext uri="{FF2B5EF4-FFF2-40B4-BE49-F238E27FC236}">
                  <a16:creationId xmlns:a16="http://schemas.microsoft.com/office/drawing/2014/main" id="{270ADE45-A4D0-2B19-4840-EF8962967F75}"/>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41C3416B-9046-5FB3-D5AC-DA407AF2A825}"/>
                </a:ext>
              </a:extLst>
            </p:cNvPr>
            <p:cNvSpPr/>
            <p:nvPr userDrawn="1"/>
          </p:nvSpPr>
          <p:spPr>
            <a:xfrm>
              <a:off x="4083157" y="2398836"/>
              <a:ext cx="4330485" cy="2588333"/>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Oval 6">
            <a:extLst>
              <a:ext uri="{FF2B5EF4-FFF2-40B4-BE49-F238E27FC236}">
                <a16:creationId xmlns:a16="http://schemas.microsoft.com/office/drawing/2014/main" id="{0B35974E-392E-07AC-0FFA-777A88FE3720}"/>
              </a:ext>
            </a:extLst>
          </p:cNvPr>
          <p:cNvSpPr/>
          <p:nvPr/>
        </p:nvSpPr>
        <p:spPr>
          <a:xfrm>
            <a:off x="5654302" y="474715"/>
            <a:ext cx="682193" cy="685349"/>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Oval 7">
            <a:extLst>
              <a:ext uri="{FF2B5EF4-FFF2-40B4-BE49-F238E27FC236}">
                <a16:creationId xmlns:a16="http://schemas.microsoft.com/office/drawing/2014/main" id="{B60F9417-D366-2843-9476-8109155BBC0A}"/>
              </a:ext>
            </a:extLst>
          </p:cNvPr>
          <p:cNvSpPr/>
          <p:nvPr/>
        </p:nvSpPr>
        <p:spPr>
          <a:xfrm>
            <a:off x="5593034" y="2813829"/>
            <a:ext cx="733133" cy="707512"/>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Oval 8">
            <a:extLst>
              <a:ext uri="{FF2B5EF4-FFF2-40B4-BE49-F238E27FC236}">
                <a16:creationId xmlns:a16="http://schemas.microsoft.com/office/drawing/2014/main" id="{9A12D8D9-D801-F72F-069A-BA457F263A9A}"/>
              </a:ext>
            </a:extLst>
          </p:cNvPr>
          <p:cNvSpPr/>
          <p:nvPr/>
        </p:nvSpPr>
        <p:spPr>
          <a:xfrm>
            <a:off x="5583546" y="2017154"/>
            <a:ext cx="733132" cy="743557"/>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Oval 9">
            <a:extLst>
              <a:ext uri="{FF2B5EF4-FFF2-40B4-BE49-F238E27FC236}">
                <a16:creationId xmlns:a16="http://schemas.microsoft.com/office/drawing/2014/main" id="{7229CDBC-651A-1826-ACBC-16B1D8110687}"/>
              </a:ext>
            </a:extLst>
          </p:cNvPr>
          <p:cNvSpPr/>
          <p:nvPr/>
        </p:nvSpPr>
        <p:spPr>
          <a:xfrm>
            <a:off x="5627738" y="1219708"/>
            <a:ext cx="729424" cy="753021"/>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TextBox 12">
            <a:extLst>
              <a:ext uri="{FF2B5EF4-FFF2-40B4-BE49-F238E27FC236}">
                <a16:creationId xmlns:a16="http://schemas.microsoft.com/office/drawing/2014/main" id="{166D1A92-6448-D91B-73A7-2F4637C55E73}"/>
              </a:ext>
            </a:extLst>
          </p:cNvPr>
          <p:cNvSpPr txBox="1"/>
          <p:nvPr/>
        </p:nvSpPr>
        <p:spPr>
          <a:xfrm>
            <a:off x="6219169" y="630519"/>
            <a:ext cx="2510056" cy="400110"/>
          </a:xfrm>
          <a:prstGeom prst="rect">
            <a:avLst/>
          </a:prstGeom>
          <a:noFill/>
        </p:spPr>
        <p:txBody>
          <a:bodyPr wrap="square" lIns="108000" rIns="108000" rtlCol="0">
            <a:spAutoFit/>
          </a:bodyPr>
          <a:lstStyle/>
          <a:p>
            <a:pPr algn="r" rtl="1"/>
            <a:r>
              <a:rPr lang="fa-IR" altLang="ko-KR" sz="2000" b="1" dirty="0">
                <a:solidFill>
                  <a:schemeClr val="bg1"/>
                </a:solidFill>
                <a:cs typeface="2  Titr" panose="00000700000000000000" pitchFamily="2" charset="-78"/>
              </a:rPr>
              <a:t>کلان داده( </a:t>
            </a:r>
            <a:r>
              <a:rPr lang="en-US" altLang="ko-KR" sz="2000" b="1" dirty="0">
                <a:solidFill>
                  <a:schemeClr val="bg1"/>
                </a:solidFill>
                <a:cs typeface="2  Titr" panose="00000700000000000000" pitchFamily="2" charset="-78"/>
              </a:rPr>
              <a:t>Big Data</a:t>
            </a:r>
            <a:r>
              <a:rPr lang="fa-IR" altLang="ko-KR" sz="2000" b="1" dirty="0">
                <a:solidFill>
                  <a:schemeClr val="bg1"/>
                </a:solidFill>
                <a:cs typeface="2  Titr" panose="00000700000000000000" pitchFamily="2" charset="-78"/>
              </a:rPr>
              <a:t>)</a:t>
            </a:r>
            <a:endParaRPr lang="ko-KR" altLang="en-US" sz="2000" b="1" dirty="0">
              <a:solidFill>
                <a:schemeClr val="bg1"/>
              </a:solidFill>
              <a:cs typeface="2  Titr" panose="00000700000000000000" pitchFamily="2" charset="-78"/>
            </a:endParaRPr>
          </a:p>
        </p:txBody>
      </p:sp>
      <p:sp>
        <p:nvSpPr>
          <p:cNvPr id="14" name="TextBox 13">
            <a:extLst>
              <a:ext uri="{FF2B5EF4-FFF2-40B4-BE49-F238E27FC236}">
                <a16:creationId xmlns:a16="http://schemas.microsoft.com/office/drawing/2014/main" id="{9AE8A50F-9A57-F1DF-8B2C-B89AFC07DD07}"/>
              </a:ext>
            </a:extLst>
          </p:cNvPr>
          <p:cNvSpPr txBox="1"/>
          <p:nvPr/>
        </p:nvSpPr>
        <p:spPr>
          <a:xfrm>
            <a:off x="5606795" y="591094"/>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22" name="TextBox 21">
            <a:extLst>
              <a:ext uri="{FF2B5EF4-FFF2-40B4-BE49-F238E27FC236}">
                <a16:creationId xmlns:a16="http://schemas.microsoft.com/office/drawing/2014/main" id="{7FCE5302-88D0-A52A-2D9F-8A48B133B5BF}"/>
              </a:ext>
            </a:extLst>
          </p:cNvPr>
          <p:cNvSpPr txBox="1"/>
          <p:nvPr/>
        </p:nvSpPr>
        <p:spPr>
          <a:xfrm>
            <a:off x="5538892" y="2120130"/>
            <a:ext cx="854309"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26" name="TextBox 25">
            <a:extLst>
              <a:ext uri="{FF2B5EF4-FFF2-40B4-BE49-F238E27FC236}">
                <a16:creationId xmlns:a16="http://schemas.microsoft.com/office/drawing/2014/main" id="{B81F2F06-C400-149A-23C0-CC1F6B78E09B}"/>
              </a:ext>
            </a:extLst>
          </p:cNvPr>
          <p:cNvSpPr txBox="1"/>
          <p:nvPr/>
        </p:nvSpPr>
        <p:spPr>
          <a:xfrm>
            <a:off x="5606794" y="2926650"/>
            <a:ext cx="750367"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27" name="TextBox 26">
            <a:extLst>
              <a:ext uri="{FF2B5EF4-FFF2-40B4-BE49-F238E27FC236}">
                <a16:creationId xmlns:a16="http://schemas.microsoft.com/office/drawing/2014/main" id="{98504842-D8E0-72D6-0D2D-3B7A8CBA4880}"/>
              </a:ext>
            </a:extLst>
          </p:cNvPr>
          <p:cNvSpPr txBox="1"/>
          <p:nvPr/>
        </p:nvSpPr>
        <p:spPr>
          <a:xfrm>
            <a:off x="6288987" y="1401750"/>
            <a:ext cx="2595261" cy="400110"/>
          </a:xfrm>
          <a:prstGeom prst="rect">
            <a:avLst/>
          </a:prstGeom>
          <a:noFill/>
        </p:spPr>
        <p:txBody>
          <a:bodyPr wrap="square" lIns="108000" rIns="108000" rtlCol="0">
            <a:spAutoFit/>
          </a:bodyPr>
          <a:lstStyle/>
          <a:p>
            <a:pPr algn="ctr" rtl="1"/>
            <a:r>
              <a:rPr lang="fa-IR" altLang="ko-KR" sz="2000" b="1" dirty="0">
                <a:solidFill>
                  <a:schemeClr val="bg1"/>
                </a:solidFill>
                <a:cs typeface="2  Titr" panose="00000700000000000000" pitchFamily="2" charset="-78"/>
              </a:rPr>
              <a:t>فرا داده( </a:t>
            </a:r>
            <a:r>
              <a:rPr lang="en-US" altLang="ko-KR" sz="2000" b="1" dirty="0">
                <a:solidFill>
                  <a:schemeClr val="bg1"/>
                </a:solidFill>
                <a:cs typeface="2  Titr" panose="00000700000000000000" pitchFamily="2" charset="-78"/>
              </a:rPr>
              <a:t>Meta Data</a:t>
            </a:r>
            <a:r>
              <a:rPr lang="fa-IR" altLang="ko-KR" sz="2000" b="1" dirty="0">
                <a:solidFill>
                  <a:schemeClr val="bg1"/>
                </a:solidFill>
                <a:cs typeface="2  Titr" panose="00000700000000000000" pitchFamily="2" charset="-78"/>
              </a:rPr>
              <a:t>)</a:t>
            </a:r>
            <a:endParaRPr lang="en-US" sz="2000" b="1" dirty="0">
              <a:solidFill>
                <a:schemeClr val="bg1"/>
              </a:solidFill>
              <a:ea typeface="Hammersmith One"/>
              <a:cs typeface="Titr" panose="00000700000000000000" pitchFamily="2" charset="-78"/>
              <a:sym typeface="Hammersmith One"/>
            </a:endParaRPr>
          </a:p>
        </p:txBody>
      </p:sp>
      <p:sp>
        <p:nvSpPr>
          <p:cNvPr id="28" name="TextBox 27">
            <a:extLst>
              <a:ext uri="{FF2B5EF4-FFF2-40B4-BE49-F238E27FC236}">
                <a16:creationId xmlns:a16="http://schemas.microsoft.com/office/drawing/2014/main" id="{96077266-0417-88AF-59FD-E895A10C521C}"/>
              </a:ext>
            </a:extLst>
          </p:cNvPr>
          <p:cNvSpPr txBox="1"/>
          <p:nvPr/>
        </p:nvSpPr>
        <p:spPr>
          <a:xfrm>
            <a:off x="6316678" y="2212357"/>
            <a:ext cx="3028183" cy="400110"/>
          </a:xfrm>
          <a:prstGeom prst="rect">
            <a:avLst/>
          </a:prstGeom>
          <a:noFill/>
        </p:spPr>
        <p:txBody>
          <a:bodyPr wrap="square" lIns="108000" rIns="108000" rtlCol="0">
            <a:spAutoFit/>
          </a:bodyPr>
          <a:lstStyle/>
          <a:p>
            <a:pPr algn="r" rtl="1"/>
            <a:r>
              <a:rPr lang="fa-IR" sz="2000" b="1" dirty="0">
                <a:solidFill>
                  <a:schemeClr val="bg1"/>
                </a:solidFill>
                <a:cs typeface="2  Titr" panose="00000700000000000000" pitchFamily="2" charset="-78"/>
                <a:sym typeface="Hammersmith One"/>
              </a:rPr>
              <a:t>کاتالوگ داده </a:t>
            </a:r>
            <a:r>
              <a:rPr lang="en-US" sz="2000" b="1" dirty="0">
                <a:solidFill>
                  <a:schemeClr val="bg1"/>
                </a:solidFill>
                <a:cs typeface="2  Titr" panose="00000700000000000000" pitchFamily="2" charset="-78"/>
                <a:sym typeface="Hammersmith One"/>
              </a:rPr>
              <a:t>Data </a:t>
            </a:r>
            <a:r>
              <a:rPr lang="en-US" sz="2000" b="1" dirty="0">
                <a:solidFill>
                  <a:schemeClr val="bg1"/>
                </a:solidFill>
                <a:ea typeface="Hammersmith One"/>
                <a:cs typeface="Titr" panose="00000700000000000000" pitchFamily="2" charset="-78"/>
                <a:sym typeface="Hammersmith One"/>
              </a:rPr>
              <a:t>Catalog</a:t>
            </a:r>
          </a:p>
        </p:txBody>
      </p:sp>
      <p:sp>
        <p:nvSpPr>
          <p:cNvPr id="29" name="TextBox 28">
            <a:extLst>
              <a:ext uri="{FF2B5EF4-FFF2-40B4-BE49-F238E27FC236}">
                <a16:creationId xmlns:a16="http://schemas.microsoft.com/office/drawing/2014/main" id="{50FC8A06-ED80-6907-B31E-CB0321A630B8}"/>
              </a:ext>
            </a:extLst>
          </p:cNvPr>
          <p:cNvSpPr txBox="1"/>
          <p:nvPr/>
        </p:nvSpPr>
        <p:spPr>
          <a:xfrm>
            <a:off x="6372556" y="4459892"/>
            <a:ext cx="2780363" cy="400110"/>
          </a:xfrm>
          <a:prstGeom prst="rect">
            <a:avLst/>
          </a:prstGeom>
          <a:noFill/>
        </p:spPr>
        <p:txBody>
          <a:bodyPr wrap="square" lIns="108000" rIns="108000" rtlCol="0">
            <a:spAutoFit/>
          </a:bodyPr>
          <a:lstStyle/>
          <a:p>
            <a:pPr algn="r" rtl="1"/>
            <a:r>
              <a:rPr lang="fa-IR" altLang="ko-KR" sz="2000" b="1" dirty="0">
                <a:solidFill>
                  <a:schemeClr val="bg1"/>
                </a:solidFill>
                <a:cs typeface="2  Titr" panose="00000700000000000000" pitchFamily="2" charset="-78"/>
              </a:rPr>
              <a:t>داده اصلی </a:t>
            </a:r>
            <a:r>
              <a:rPr lang="en-US" altLang="ko-KR" sz="2000" b="1" dirty="0">
                <a:solidFill>
                  <a:schemeClr val="bg1"/>
                </a:solidFill>
                <a:cs typeface="Arial" pitchFamily="34" charset="0"/>
              </a:rPr>
              <a:t>Master Data</a:t>
            </a:r>
            <a:endParaRPr lang="ko-KR" altLang="en-US" sz="2000" b="1" dirty="0">
              <a:solidFill>
                <a:schemeClr val="bg1"/>
              </a:solidFill>
              <a:cs typeface="2  Titr" panose="00000700000000000000" pitchFamily="2" charset="-78"/>
            </a:endParaRPr>
          </a:p>
        </p:txBody>
      </p:sp>
      <p:sp>
        <p:nvSpPr>
          <p:cNvPr id="30" name="Oval 29">
            <a:extLst>
              <a:ext uri="{FF2B5EF4-FFF2-40B4-BE49-F238E27FC236}">
                <a16:creationId xmlns:a16="http://schemas.microsoft.com/office/drawing/2014/main" id="{85337122-48A6-D339-A034-42D40847CC58}"/>
              </a:ext>
            </a:extLst>
          </p:cNvPr>
          <p:cNvSpPr/>
          <p:nvPr/>
        </p:nvSpPr>
        <p:spPr>
          <a:xfrm>
            <a:off x="5560130" y="3569621"/>
            <a:ext cx="811100" cy="742640"/>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TextBox 30">
            <a:extLst>
              <a:ext uri="{FF2B5EF4-FFF2-40B4-BE49-F238E27FC236}">
                <a16:creationId xmlns:a16="http://schemas.microsoft.com/office/drawing/2014/main" id="{BB007A0E-4D4C-46E8-0F22-B08DF8B5AC36}"/>
              </a:ext>
            </a:extLst>
          </p:cNvPr>
          <p:cNvSpPr txBox="1"/>
          <p:nvPr/>
        </p:nvSpPr>
        <p:spPr>
          <a:xfrm>
            <a:off x="5640881" y="3674472"/>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32" name="TextBox 31">
            <a:extLst>
              <a:ext uri="{FF2B5EF4-FFF2-40B4-BE49-F238E27FC236}">
                <a16:creationId xmlns:a16="http://schemas.microsoft.com/office/drawing/2014/main" id="{7A401993-1328-39C0-8928-8A68279BB0D0}"/>
              </a:ext>
            </a:extLst>
          </p:cNvPr>
          <p:cNvSpPr txBox="1"/>
          <p:nvPr/>
        </p:nvSpPr>
        <p:spPr>
          <a:xfrm>
            <a:off x="6511949" y="2940597"/>
            <a:ext cx="3531317" cy="400110"/>
          </a:xfrm>
          <a:prstGeom prst="rect">
            <a:avLst/>
          </a:prstGeom>
          <a:noFill/>
        </p:spPr>
        <p:txBody>
          <a:bodyPr wrap="square" lIns="108000" rIns="108000" rtlCol="0">
            <a:spAutoFit/>
          </a:bodyPr>
          <a:lstStyle/>
          <a:p>
            <a:r>
              <a:rPr lang="fa-IR" sz="2000" b="1" dirty="0">
                <a:solidFill>
                  <a:schemeClr val="bg1"/>
                </a:solidFill>
                <a:ea typeface="Hammersmith One"/>
                <a:cs typeface="Titr" panose="00000700000000000000" pitchFamily="2" charset="-78"/>
              </a:rPr>
              <a:t>Data Dictionary</a:t>
            </a:r>
            <a:r>
              <a:rPr lang="fa-IR" sz="2000" b="1" dirty="0">
                <a:solidFill>
                  <a:schemeClr val="bg1"/>
                </a:solidFill>
                <a:ea typeface="Hammersmith One"/>
                <a:cs typeface="Titr" panose="00000700000000000000" pitchFamily="2" charset="-78"/>
                <a:sym typeface="Hammersmith One"/>
              </a:rPr>
              <a:t> </a:t>
            </a:r>
            <a:r>
              <a:rPr lang="fa-IR" sz="2000" b="1" dirty="0">
                <a:solidFill>
                  <a:schemeClr val="bg1"/>
                </a:solidFill>
                <a:cs typeface="2  Titr" panose="00000700000000000000" pitchFamily="2" charset="-78"/>
                <a:sym typeface="Hammersmith One"/>
              </a:rPr>
              <a:t>دیکشنری داده </a:t>
            </a:r>
            <a:endParaRPr lang="ko-KR" altLang="en-US" sz="2000" b="1" dirty="0">
              <a:solidFill>
                <a:schemeClr val="bg1"/>
              </a:solidFill>
              <a:cs typeface="2  Titr" panose="00000700000000000000" pitchFamily="2" charset="-78"/>
            </a:endParaRPr>
          </a:p>
        </p:txBody>
      </p:sp>
      <p:sp>
        <p:nvSpPr>
          <p:cNvPr id="11" name="Oval 10">
            <a:extLst>
              <a:ext uri="{FF2B5EF4-FFF2-40B4-BE49-F238E27FC236}">
                <a16:creationId xmlns:a16="http://schemas.microsoft.com/office/drawing/2014/main" id="{85227814-B450-97EA-6685-6563844A5699}"/>
              </a:ext>
            </a:extLst>
          </p:cNvPr>
          <p:cNvSpPr/>
          <p:nvPr/>
        </p:nvSpPr>
        <p:spPr>
          <a:xfrm>
            <a:off x="5554050" y="4404227"/>
            <a:ext cx="811100" cy="768640"/>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TextBox 16">
            <a:extLst>
              <a:ext uri="{FF2B5EF4-FFF2-40B4-BE49-F238E27FC236}">
                <a16:creationId xmlns:a16="http://schemas.microsoft.com/office/drawing/2014/main" id="{C052C049-C4E0-89EF-6DCF-41BA9795DCE8}"/>
              </a:ext>
            </a:extLst>
          </p:cNvPr>
          <p:cNvSpPr txBox="1"/>
          <p:nvPr/>
        </p:nvSpPr>
        <p:spPr>
          <a:xfrm>
            <a:off x="5791565" y="3616183"/>
            <a:ext cx="3772207" cy="707886"/>
          </a:xfrm>
          <a:prstGeom prst="rect">
            <a:avLst/>
          </a:prstGeom>
          <a:noFill/>
        </p:spPr>
        <p:txBody>
          <a:bodyPr wrap="square" lIns="108000" rIns="108000" rtlCol="0">
            <a:spAutoFit/>
          </a:bodyPr>
          <a:lstStyle/>
          <a:p>
            <a:pPr algn="r" rtl="1"/>
            <a:r>
              <a:rPr lang="fa-IR" sz="2000" b="1" dirty="0">
                <a:solidFill>
                  <a:schemeClr val="bg1"/>
                </a:solidFill>
                <a:cs typeface="2  Titr" panose="00000700000000000000" pitchFamily="2" charset="-78"/>
              </a:rPr>
              <a:t>آننولوژی داده(</a:t>
            </a:r>
            <a:r>
              <a:rPr lang="en-US" sz="2000" b="1" dirty="0">
                <a:solidFill>
                  <a:schemeClr val="bg1"/>
                </a:solidFill>
                <a:latin typeface="Hammersmith One"/>
                <a:ea typeface="Hammersmith One"/>
                <a:cs typeface="Titr" panose="00000700000000000000" pitchFamily="2" charset="-78"/>
              </a:rPr>
              <a:t>Data Ontology</a:t>
            </a:r>
            <a:r>
              <a:rPr lang="fa-IR" sz="2000" b="1" dirty="0">
                <a:solidFill>
                  <a:schemeClr val="bg1"/>
                </a:solidFill>
                <a:latin typeface="Hammersmith One"/>
                <a:ea typeface="Hammersmith One"/>
                <a:cs typeface="Titr" panose="00000700000000000000" pitchFamily="2" charset="-78"/>
              </a:rPr>
              <a:t> </a:t>
            </a:r>
            <a:r>
              <a:rPr lang="fa-IR" sz="2000" b="1" dirty="0">
                <a:solidFill>
                  <a:schemeClr val="bg1"/>
                </a:solidFill>
                <a:cs typeface="2  Titr" panose="00000700000000000000" pitchFamily="2" charset="-78"/>
              </a:rPr>
              <a:t>)</a:t>
            </a:r>
            <a:endParaRPr lang="ko-KR" altLang="en-US" sz="2000" b="1" dirty="0">
              <a:solidFill>
                <a:schemeClr val="bg1"/>
              </a:solidFill>
              <a:cs typeface="2  Titr" panose="00000700000000000000" pitchFamily="2" charset="-78"/>
            </a:endParaRPr>
          </a:p>
          <a:p>
            <a:pPr algn="r" rtl="1"/>
            <a:endParaRPr lang="fa-IR" sz="2000" b="1" dirty="0">
              <a:solidFill>
                <a:schemeClr val="bg1"/>
              </a:solidFill>
              <a:latin typeface="Hammersmith One"/>
              <a:ea typeface="Hammersmith One"/>
              <a:cs typeface="Titr" panose="00000700000000000000" pitchFamily="2" charset="-78"/>
            </a:endParaRPr>
          </a:p>
        </p:txBody>
      </p:sp>
      <p:sp>
        <p:nvSpPr>
          <p:cNvPr id="20" name="Oval 19">
            <a:extLst>
              <a:ext uri="{FF2B5EF4-FFF2-40B4-BE49-F238E27FC236}">
                <a16:creationId xmlns:a16="http://schemas.microsoft.com/office/drawing/2014/main" id="{04FB2F1F-0736-2C64-A2FD-69C8CA3DD425}"/>
              </a:ext>
            </a:extLst>
          </p:cNvPr>
          <p:cNvSpPr/>
          <p:nvPr/>
        </p:nvSpPr>
        <p:spPr>
          <a:xfrm>
            <a:off x="5583546" y="5238532"/>
            <a:ext cx="809655" cy="720037"/>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TextBox 22">
            <a:extLst>
              <a:ext uri="{FF2B5EF4-FFF2-40B4-BE49-F238E27FC236}">
                <a16:creationId xmlns:a16="http://schemas.microsoft.com/office/drawing/2014/main" id="{7F06B8E6-DC41-5C1E-EAE2-081E0B787BBB}"/>
              </a:ext>
            </a:extLst>
          </p:cNvPr>
          <p:cNvSpPr txBox="1"/>
          <p:nvPr/>
        </p:nvSpPr>
        <p:spPr>
          <a:xfrm>
            <a:off x="6709527" y="6149253"/>
            <a:ext cx="2854245" cy="400110"/>
          </a:xfrm>
          <a:prstGeom prst="rect">
            <a:avLst/>
          </a:prstGeom>
          <a:noFill/>
        </p:spPr>
        <p:txBody>
          <a:bodyPr wrap="square">
            <a:spAutoFit/>
          </a:bodyPr>
          <a:lstStyle/>
          <a:p>
            <a:pPr rtl="1"/>
            <a:r>
              <a:rPr lang="fa-IR" sz="2000" b="1" dirty="0">
                <a:solidFill>
                  <a:schemeClr val="bg1"/>
                </a:solidFill>
                <a:cs typeface="2  Titr" panose="00000700000000000000" pitchFamily="2" charset="-78"/>
              </a:rPr>
              <a:t>استراتژی داده</a:t>
            </a:r>
            <a:endParaRPr lang="en-US" sz="2000" b="1" dirty="0">
              <a:solidFill>
                <a:schemeClr val="bg1"/>
              </a:solidFill>
              <a:cs typeface="2  Titr" panose="00000700000000000000" pitchFamily="2" charset="-78"/>
            </a:endParaRPr>
          </a:p>
        </p:txBody>
      </p:sp>
      <p:sp>
        <p:nvSpPr>
          <p:cNvPr id="25" name="TextBox 24">
            <a:extLst>
              <a:ext uri="{FF2B5EF4-FFF2-40B4-BE49-F238E27FC236}">
                <a16:creationId xmlns:a16="http://schemas.microsoft.com/office/drawing/2014/main" id="{A1690878-970E-E98D-93DC-FE0F631A8407}"/>
              </a:ext>
            </a:extLst>
          </p:cNvPr>
          <p:cNvSpPr txBox="1"/>
          <p:nvPr/>
        </p:nvSpPr>
        <p:spPr>
          <a:xfrm>
            <a:off x="5625002" y="4484295"/>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a:t>
            </a:r>
            <a:r>
              <a:rPr lang="fa-IR" altLang="ko-KR" sz="2800" b="1" dirty="0">
                <a:solidFill>
                  <a:schemeClr val="bg1"/>
                </a:solidFill>
                <a:cs typeface="Arial" pitchFamily="34" charset="0"/>
              </a:rPr>
              <a:t>6</a:t>
            </a:r>
            <a:endParaRPr lang="ko-KR" altLang="en-US" sz="2800" b="1" dirty="0">
              <a:solidFill>
                <a:schemeClr val="bg1"/>
              </a:solidFill>
              <a:cs typeface="Arial" pitchFamily="34" charset="0"/>
            </a:endParaRPr>
          </a:p>
        </p:txBody>
      </p:sp>
      <p:sp>
        <p:nvSpPr>
          <p:cNvPr id="34" name="TextBox 33">
            <a:extLst>
              <a:ext uri="{FF2B5EF4-FFF2-40B4-BE49-F238E27FC236}">
                <a16:creationId xmlns:a16="http://schemas.microsoft.com/office/drawing/2014/main" id="{FFF26EC5-90F0-142D-E56D-BB7F6C9E1FC8}"/>
              </a:ext>
            </a:extLst>
          </p:cNvPr>
          <p:cNvSpPr txBox="1"/>
          <p:nvPr/>
        </p:nvSpPr>
        <p:spPr>
          <a:xfrm>
            <a:off x="5607072" y="5336940"/>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a:t>
            </a:r>
            <a:r>
              <a:rPr lang="fa-IR" altLang="ko-KR" sz="2800" b="1" dirty="0">
                <a:solidFill>
                  <a:schemeClr val="bg1"/>
                </a:solidFill>
                <a:cs typeface="Arial" pitchFamily="34" charset="0"/>
              </a:rPr>
              <a:t>7</a:t>
            </a:r>
            <a:endParaRPr lang="ko-KR" altLang="en-US" sz="2800" b="1" dirty="0">
              <a:solidFill>
                <a:schemeClr val="bg1"/>
              </a:solidFill>
              <a:cs typeface="Arial" pitchFamily="34" charset="0"/>
            </a:endParaRPr>
          </a:p>
        </p:txBody>
      </p:sp>
      <p:sp>
        <p:nvSpPr>
          <p:cNvPr id="36" name="Oval 35">
            <a:extLst>
              <a:ext uri="{FF2B5EF4-FFF2-40B4-BE49-F238E27FC236}">
                <a16:creationId xmlns:a16="http://schemas.microsoft.com/office/drawing/2014/main" id="{ABF91DCE-BAC9-E4F8-8E59-44D3FE5F6E63}"/>
              </a:ext>
            </a:extLst>
          </p:cNvPr>
          <p:cNvSpPr/>
          <p:nvPr/>
        </p:nvSpPr>
        <p:spPr>
          <a:xfrm>
            <a:off x="5606794" y="6024233"/>
            <a:ext cx="786859" cy="715981"/>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TextBox 37">
            <a:extLst>
              <a:ext uri="{FF2B5EF4-FFF2-40B4-BE49-F238E27FC236}">
                <a16:creationId xmlns:a16="http://schemas.microsoft.com/office/drawing/2014/main" id="{3EA829B6-808A-E997-E638-1922283FCCD6}"/>
              </a:ext>
            </a:extLst>
          </p:cNvPr>
          <p:cNvSpPr txBox="1"/>
          <p:nvPr/>
        </p:nvSpPr>
        <p:spPr>
          <a:xfrm>
            <a:off x="5674969" y="6118476"/>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a:t>
            </a:r>
            <a:r>
              <a:rPr lang="fa-IR" altLang="ko-KR" sz="2800" b="1" dirty="0">
                <a:solidFill>
                  <a:schemeClr val="bg1"/>
                </a:solidFill>
                <a:cs typeface="Arial" pitchFamily="34" charset="0"/>
              </a:rPr>
              <a:t>8</a:t>
            </a:r>
            <a:endParaRPr lang="ko-KR" altLang="en-US" sz="2800" b="1" dirty="0">
              <a:solidFill>
                <a:schemeClr val="bg1"/>
              </a:solidFill>
              <a:cs typeface="Arial" pitchFamily="34" charset="0"/>
            </a:endParaRPr>
          </a:p>
        </p:txBody>
      </p:sp>
      <p:sp>
        <p:nvSpPr>
          <p:cNvPr id="40" name="TextBox 39">
            <a:extLst>
              <a:ext uri="{FF2B5EF4-FFF2-40B4-BE49-F238E27FC236}">
                <a16:creationId xmlns:a16="http://schemas.microsoft.com/office/drawing/2014/main" id="{220B8E5B-C932-F6C1-DEBC-5E3BF33EA326}"/>
              </a:ext>
            </a:extLst>
          </p:cNvPr>
          <p:cNvSpPr txBox="1"/>
          <p:nvPr/>
        </p:nvSpPr>
        <p:spPr>
          <a:xfrm>
            <a:off x="5494883" y="5292951"/>
            <a:ext cx="4548383" cy="400110"/>
          </a:xfrm>
          <a:prstGeom prst="rect">
            <a:avLst/>
          </a:prstGeom>
          <a:noFill/>
        </p:spPr>
        <p:txBody>
          <a:bodyPr wrap="square">
            <a:spAutoFit/>
          </a:bodyPr>
          <a:lstStyle/>
          <a:p>
            <a:pPr algn="r" rtl="1"/>
            <a:r>
              <a:rPr lang="fa-IR" sz="2000" b="1" dirty="0">
                <a:solidFill>
                  <a:schemeClr val="bg1"/>
                </a:solidFill>
                <a:cs typeface="2  Titr" panose="00000700000000000000" pitchFamily="2" charset="-78"/>
              </a:rPr>
              <a:t>داده های مرجع </a:t>
            </a:r>
            <a:r>
              <a:rPr lang="fa-IR" sz="2000" b="1" dirty="0">
                <a:solidFill>
                  <a:schemeClr val="bg1"/>
                </a:solidFill>
                <a:cs typeface="Arial" pitchFamily="34" charset="0"/>
              </a:rPr>
              <a:t>Reference Data</a:t>
            </a:r>
            <a:endParaRPr lang="en-US" sz="2000" b="1" dirty="0">
              <a:solidFill>
                <a:schemeClr val="bg1"/>
              </a:solidFill>
              <a:cs typeface="Arial" pitchFamily="34" charset="0"/>
            </a:endParaRPr>
          </a:p>
        </p:txBody>
      </p:sp>
      <p:sp>
        <p:nvSpPr>
          <p:cNvPr id="33" name="TextBox 32">
            <a:extLst>
              <a:ext uri="{FF2B5EF4-FFF2-40B4-BE49-F238E27FC236}">
                <a16:creationId xmlns:a16="http://schemas.microsoft.com/office/drawing/2014/main" id="{9AE8A50F-9A57-F1DF-8B2C-B89AFC07DD07}"/>
              </a:ext>
            </a:extLst>
          </p:cNvPr>
          <p:cNvSpPr txBox="1"/>
          <p:nvPr/>
        </p:nvSpPr>
        <p:spPr>
          <a:xfrm>
            <a:off x="5716779" y="1334216"/>
            <a:ext cx="682192" cy="523220"/>
          </a:xfrm>
          <a:prstGeom prst="rect">
            <a:avLst/>
          </a:prstGeom>
          <a:noFill/>
        </p:spPr>
        <p:txBody>
          <a:bodyPr wrap="square" lIns="108000" rIns="108000" rtlCol="0">
            <a:spAutoFit/>
          </a:bodyPr>
          <a:lstStyle/>
          <a:p>
            <a:pPr algn="ctr"/>
            <a:r>
              <a:rPr lang="en-US" altLang="ko-KR" sz="2800" b="1">
                <a:solidFill>
                  <a:schemeClr val="bg1"/>
                </a:solidFill>
                <a:cs typeface="Arial" pitchFamily="34" charset="0"/>
              </a:rPr>
              <a:t>02</a:t>
            </a:r>
            <a:endParaRPr lang="ko-KR" altLang="en-US" sz="2800" b="1" dirty="0">
              <a:solidFill>
                <a:schemeClr val="bg1"/>
              </a:solidFill>
              <a:cs typeface="Arial" pitchFamily="34" charset="0"/>
            </a:endParaRPr>
          </a:p>
        </p:txBody>
      </p:sp>
    </p:spTree>
    <p:extLst>
      <p:ext uri="{BB962C8B-B14F-4D97-AF65-F5344CB8AC3E}">
        <p14:creationId xmlns:p14="http://schemas.microsoft.com/office/powerpoint/2010/main" val="35698417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1122242" y="733435"/>
            <a:ext cx="2865753" cy="769441"/>
          </a:xfrm>
          <a:prstGeom prst="rect">
            <a:avLst/>
          </a:prstGeom>
          <a:noFill/>
        </p:spPr>
        <p:txBody>
          <a:bodyPr wrap="square" rtlCol="0" anchor="ctr">
            <a:spAutoFit/>
          </a:bodyPr>
          <a:lstStyle/>
          <a:p>
            <a:r>
              <a:rPr lang="fa-IR" altLang="ko-KR" sz="4400" dirty="0">
                <a:solidFill>
                  <a:schemeClr val="bg1"/>
                </a:solidFill>
                <a:latin typeface="+mj-lt"/>
                <a:cs typeface="2  Titr" panose="00000700000000000000" pitchFamily="2" charset="-78"/>
              </a:rPr>
              <a:t>کلان داده</a:t>
            </a:r>
            <a:endParaRPr lang="ko-KR" altLang="en-US" sz="4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A34C383C-83FB-4C00-B58C-FBED52636D0F}"/>
              </a:ext>
            </a:extLst>
          </p:cNvPr>
          <p:cNvGrpSpPr/>
          <p:nvPr/>
        </p:nvGrpSpPr>
        <p:grpSpPr>
          <a:xfrm>
            <a:off x="4258732" y="138284"/>
            <a:ext cx="7685617" cy="6719716"/>
            <a:chOff x="3952875" y="2284730"/>
            <a:chExt cx="4591050" cy="2816544"/>
          </a:xfrm>
        </p:grpSpPr>
        <p:sp>
          <p:nvSpPr>
            <p:cNvPr id="5" name="Rectangle 4">
              <a:extLst>
                <a:ext uri="{FF2B5EF4-FFF2-40B4-BE49-F238E27FC236}">
                  <a16:creationId xmlns:a16="http://schemas.microsoft.com/office/drawing/2014/main" id="{36B67246-4A76-44FE-90C4-90E91727ABB3}"/>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5BE77CF-D6E9-495C-9FB1-BFC9F7A9D3EB}"/>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TextBox 6">
            <a:extLst>
              <a:ext uri="{FF2B5EF4-FFF2-40B4-BE49-F238E27FC236}">
                <a16:creationId xmlns:a16="http://schemas.microsoft.com/office/drawing/2014/main" id="{08C1DA02-2747-4A63-A040-3ECD4E20C398}"/>
              </a:ext>
            </a:extLst>
          </p:cNvPr>
          <p:cNvSpPr txBox="1"/>
          <p:nvPr/>
        </p:nvSpPr>
        <p:spPr>
          <a:xfrm>
            <a:off x="4739697" y="1041173"/>
            <a:ext cx="6527557" cy="1881990"/>
          </a:xfrm>
          <a:prstGeom prst="rect">
            <a:avLst/>
          </a:prstGeom>
          <a:noFill/>
        </p:spPr>
        <p:txBody>
          <a:bodyPr wrap="square" rtlCol="0">
            <a:spAutoFit/>
          </a:bodyPr>
          <a:lstStyle/>
          <a:p>
            <a:pPr algn="ctr" rtl="1">
              <a:lnSpc>
                <a:spcPct val="150000"/>
              </a:lnSpc>
            </a:pPr>
            <a:r>
              <a:rPr lang="fa-IR" altLang="ko-KR" sz="2000" b="1" dirty="0">
                <a:solidFill>
                  <a:schemeClr val="bg1"/>
                </a:solidFill>
                <a:latin typeface="2  Titr"/>
                <a:cs typeface="Arial" pitchFamily="34" charset="0"/>
              </a:rPr>
              <a:t>به </a:t>
            </a:r>
            <a:r>
              <a:rPr lang="fa-IR" altLang="ko-KR" sz="2000" b="1" dirty="0">
                <a:solidFill>
                  <a:schemeClr val="bg1"/>
                </a:solidFill>
                <a:latin typeface="2  Titr"/>
                <a:cs typeface="2  Titr" panose="00000700000000000000" pitchFamily="2" charset="-78"/>
              </a:rPr>
              <a:t>مجموعه داده های بسیار بزرگ و پیچیده اطلاق می شود </a:t>
            </a:r>
          </a:p>
          <a:p>
            <a:pPr algn="ctr" rtl="1">
              <a:lnSpc>
                <a:spcPct val="150000"/>
              </a:lnSpc>
            </a:pPr>
            <a:r>
              <a:rPr lang="fa-IR" altLang="ko-KR" sz="2000" b="1" dirty="0">
                <a:solidFill>
                  <a:schemeClr val="bg1"/>
                </a:solidFill>
                <a:latin typeface="2  Titr"/>
                <a:cs typeface="2  Titr" panose="00000700000000000000" pitchFamily="2" charset="-78"/>
              </a:rPr>
              <a:t>که پردازش یا تحلبل آنها با استفاده از روش ها و ابزارهای سنتی مدیریت داده دشوار یا غیر ممکن است.</a:t>
            </a:r>
          </a:p>
          <a:p>
            <a:pPr algn="ctr" rtl="1">
              <a:lnSpc>
                <a:spcPct val="150000"/>
              </a:lnSpc>
            </a:pPr>
            <a:endParaRPr lang="ko-KR" altLang="en-US" sz="2000" b="1" dirty="0">
              <a:solidFill>
                <a:schemeClr val="bg1"/>
              </a:solidFill>
              <a:latin typeface="2  Titr"/>
              <a:cs typeface="2  Titr" panose="00000700000000000000" pitchFamily="2" charset="-78"/>
            </a:endParaRPr>
          </a:p>
        </p:txBody>
      </p:sp>
      <p:sp>
        <p:nvSpPr>
          <p:cNvPr id="8" name="TextBox 7">
            <a:extLst>
              <a:ext uri="{FF2B5EF4-FFF2-40B4-BE49-F238E27FC236}">
                <a16:creationId xmlns:a16="http://schemas.microsoft.com/office/drawing/2014/main" id="{26A13EF9-5084-47CE-B66F-89A218F58A61}"/>
              </a:ext>
            </a:extLst>
          </p:cNvPr>
          <p:cNvSpPr txBox="1"/>
          <p:nvPr/>
        </p:nvSpPr>
        <p:spPr>
          <a:xfrm>
            <a:off x="4663440" y="2678894"/>
            <a:ext cx="6680072" cy="2966197"/>
          </a:xfrm>
          <a:prstGeom prst="rect">
            <a:avLst/>
          </a:prstGeom>
          <a:noFill/>
        </p:spPr>
        <p:txBody>
          <a:bodyPr wrap="square" rtlCol="0">
            <a:spAutoFit/>
          </a:bodyPr>
          <a:lstStyle/>
          <a:p>
            <a:pPr algn="just" rtl="1">
              <a:lnSpc>
                <a:spcPct val="150000"/>
              </a:lnSpc>
            </a:pPr>
            <a:r>
              <a:rPr lang="fa-IR" altLang="ko-KR" b="1" dirty="0">
                <a:solidFill>
                  <a:schemeClr val="bg1"/>
                </a:solidFill>
                <a:cs typeface="B Nazanin" panose="00000400000000000000" pitchFamily="2" charset="-78"/>
              </a:rPr>
              <a:t>اندازه دقیق کلان داده ثابت نیست و با پیشرفت فناوری و افزایش تولید داده توسط دستگاه های دیجیتال مختلف (تلفن های همراه ، شبکه های اجتماعی و غیره) به طور مداوم در حال افزایش است و به مقیاس گیگابایت، ترابایت و بالاتر رسیده است.</a:t>
            </a:r>
          </a:p>
          <a:p>
            <a:pPr algn="just" rtl="1">
              <a:lnSpc>
                <a:spcPct val="150000"/>
              </a:lnSpc>
            </a:pPr>
            <a:endParaRPr lang="fa-IR" altLang="ko-KR" b="1" dirty="0">
              <a:solidFill>
                <a:schemeClr val="bg1"/>
              </a:solidFill>
              <a:cs typeface="B Nazanin" panose="00000400000000000000" pitchFamily="2" charset="-78"/>
            </a:endParaRPr>
          </a:p>
          <a:p>
            <a:pPr algn="ctr" rtl="1">
              <a:lnSpc>
                <a:spcPct val="150000"/>
              </a:lnSpc>
            </a:pPr>
            <a:r>
              <a:rPr lang="fa-IR" altLang="ko-KR" b="1" dirty="0">
                <a:solidFill>
                  <a:schemeClr val="bg1"/>
                </a:solidFill>
                <a:cs typeface="B Nazanin" panose="00000400000000000000" pitchFamily="2" charset="-78"/>
              </a:rPr>
              <a:t> این حجم وسیع داده منجر به ظهور مفاهیمی نظیر داده های متصل، داده های اجتماعی و حکمرانی داده شده است.</a:t>
            </a:r>
          </a:p>
          <a:p>
            <a:pPr algn="just" rtl="1">
              <a:lnSpc>
                <a:spcPct val="150000"/>
              </a:lnSpc>
            </a:pPr>
            <a:r>
              <a:rPr lang="fa-IR" altLang="ko-KR" b="1" dirty="0">
                <a:solidFill>
                  <a:schemeClr val="bg1"/>
                </a:solidFill>
                <a:cs typeface="B Nazanin" panose="00000400000000000000" pitchFamily="2" charset="-78"/>
              </a:rPr>
              <a:t> </a:t>
            </a:r>
            <a:endParaRPr lang="en-US" altLang="ko-KR" b="1" dirty="0">
              <a:solidFill>
                <a:schemeClr val="bg1"/>
              </a:solidFill>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3" y="2226733"/>
            <a:ext cx="4190998" cy="35226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310758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221957" y="791828"/>
            <a:ext cx="11573197" cy="724247"/>
          </a:xfrm>
        </p:spPr>
        <p:txBody>
          <a:bodyPr/>
          <a:lstStyle/>
          <a:p>
            <a:r>
              <a:rPr lang="fa-IR" sz="2800" b="1" dirty="0">
                <a:solidFill>
                  <a:schemeClr val="tx2"/>
                </a:solidFill>
                <a:latin typeface="+mn-lt"/>
                <a:cs typeface="2  Titr" panose="00000700000000000000" pitchFamily="2" charset="-78"/>
              </a:rPr>
              <a:t>شکل های مختلف کلان داده</a:t>
            </a:r>
            <a:endParaRPr lang="en-US" sz="2800" b="1" dirty="0">
              <a:solidFill>
                <a:schemeClr val="tx2"/>
              </a:solidFill>
              <a:latin typeface="+mn-lt"/>
              <a:cs typeface="2  Titr" panose="00000700000000000000" pitchFamily="2" charset="-78"/>
            </a:endParaRPr>
          </a:p>
        </p:txBody>
      </p:sp>
      <p:grpSp>
        <p:nvGrpSpPr>
          <p:cNvPr id="4" name="Group 3">
            <a:extLst>
              <a:ext uri="{FF2B5EF4-FFF2-40B4-BE49-F238E27FC236}">
                <a16:creationId xmlns:a16="http://schemas.microsoft.com/office/drawing/2014/main" id="{3FA498AF-E04F-4E57-9AE0-8AB48BD19BD7}"/>
              </a:ext>
            </a:extLst>
          </p:cNvPr>
          <p:cNvGrpSpPr/>
          <p:nvPr/>
        </p:nvGrpSpPr>
        <p:grpSpPr>
          <a:xfrm>
            <a:off x="3910991" y="2028562"/>
            <a:ext cx="4396146" cy="3463296"/>
            <a:chOff x="1806022" y="2656735"/>
            <a:chExt cx="3988343" cy="3142032"/>
          </a:xfrm>
        </p:grpSpPr>
        <p:sp>
          <p:nvSpPr>
            <p:cNvPr id="5" name="Oval 4">
              <a:extLst>
                <a:ext uri="{FF2B5EF4-FFF2-40B4-BE49-F238E27FC236}">
                  <a16:creationId xmlns:a16="http://schemas.microsoft.com/office/drawing/2014/main" id="{932FA4D2-9BC3-4659-A38F-DDEF0C384007}"/>
                </a:ext>
              </a:extLst>
            </p:cNvPr>
            <p:cNvSpPr/>
            <p:nvPr/>
          </p:nvSpPr>
          <p:spPr>
            <a:xfrm>
              <a:off x="1978223" y="2781114"/>
              <a:ext cx="3643942" cy="1270086"/>
            </a:xfrm>
            <a:prstGeom prst="ellipse">
              <a:avLst/>
            </a:prstGeom>
            <a:solidFill>
              <a:schemeClr val="bg1">
                <a:lumMod val="65000"/>
                <a:alpha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16512091-BF3C-4FED-B99A-DCFECC92D8A3}"/>
                </a:ext>
              </a:extLst>
            </p:cNvPr>
            <p:cNvSpPr/>
            <p:nvPr/>
          </p:nvSpPr>
          <p:spPr>
            <a:xfrm>
              <a:off x="1806022" y="2656735"/>
              <a:ext cx="3988343" cy="3142032"/>
            </a:xfrm>
            <a:custGeom>
              <a:avLst/>
              <a:gdLst>
                <a:gd name="connsiteX0" fmla="*/ 2388104 w 4776206"/>
                <a:gd name="connsiteY0" fmla="*/ 148949 h 3762713"/>
                <a:gd name="connsiteX1" fmla="*/ 206218 w 4776206"/>
                <a:gd name="connsiteY1" fmla="*/ 909440 h 3762713"/>
                <a:gd name="connsiteX2" fmla="*/ 2388104 w 4776206"/>
                <a:gd name="connsiteY2" fmla="*/ 1669931 h 3762713"/>
                <a:gd name="connsiteX3" fmla="*/ 4569990 w 4776206"/>
                <a:gd name="connsiteY3" fmla="*/ 909440 h 3762713"/>
                <a:gd name="connsiteX4" fmla="*/ 2388104 w 4776206"/>
                <a:gd name="connsiteY4" fmla="*/ 148949 h 3762713"/>
                <a:gd name="connsiteX5" fmla="*/ 2388103 w 4776206"/>
                <a:gd name="connsiteY5" fmla="*/ 0 h 3762713"/>
                <a:gd name="connsiteX6" fmla="*/ 4776206 w 4776206"/>
                <a:gd name="connsiteY6" fmla="*/ 918941 h 3762713"/>
                <a:gd name="connsiteX7" fmla="*/ 4763876 w 4776206"/>
                <a:gd name="connsiteY7" fmla="*/ 1012898 h 3762713"/>
                <a:gd name="connsiteX8" fmla="*/ 4757696 w 4776206"/>
                <a:gd name="connsiteY8" fmla="*/ 1028481 h 3762713"/>
                <a:gd name="connsiteX9" fmla="*/ 4659107 w 4776206"/>
                <a:gd name="connsiteY9" fmla="*/ 1202441 h 3762713"/>
                <a:gd name="connsiteX10" fmla="*/ 3006423 w 4776206"/>
                <a:gd name="connsiteY10" fmla="*/ 3657627 h 3762713"/>
                <a:gd name="connsiteX11" fmla="*/ 3000542 w 4776206"/>
                <a:gd name="connsiteY11" fmla="*/ 3657627 h 3762713"/>
                <a:gd name="connsiteX12" fmla="*/ 2997113 w 4776206"/>
                <a:gd name="connsiteY12" fmla="*/ 3664350 h 3762713"/>
                <a:gd name="connsiteX13" fmla="*/ 2386594 w 4776206"/>
                <a:gd name="connsiteY13" fmla="*/ 3762713 h 3762713"/>
                <a:gd name="connsiteX14" fmla="*/ 1776075 w 4776206"/>
                <a:gd name="connsiteY14" fmla="*/ 3664350 h 3762713"/>
                <a:gd name="connsiteX15" fmla="*/ 1772646 w 4776206"/>
                <a:gd name="connsiteY15" fmla="*/ 3657627 h 3762713"/>
                <a:gd name="connsiteX16" fmla="*/ 1769783 w 4776206"/>
                <a:gd name="connsiteY16" fmla="*/ 3657627 h 3762713"/>
                <a:gd name="connsiteX17" fmla="*/ 117099 w 4776206"/>
                <a:gd name="connsiteY17" fmla="*/ 1202441 h 3762713"/>
                <a:gd name="connsiteX18" fmla="*/ 18511 w 4776206"/>
                <a:gd name="connsiteY18" fmla="*/ 1028481 h 3762713"/>
                <a:gd name="connsiteX19" fmla="*/ 12330 w 4776206"/>
                <a:gd name="connsiteY19" fmla="*/ 1012898 h 3762713"/>
                <a:gd name="connsiteX20" fmla="*/ 0 w 4776206"/>
                <a:gd name="connsiteY20" fmla="*/ 918941 h 3762713"/>
                <a:gd name="connsiteX21" fmla="*/ 2388103 w 4776206"/>
                <a:gd name="connsiteY21" fmla="*/ 0 h 376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76206" h="3762713">
                  <a:moveTo>
                    <a:pt x="2388104" y="148949"/>
                  </a:moveTo>
                  <a:cubicBezTo>
                    <a:pt x="1183082" y="148949"/>
                    <a:pt x="206218" y="489432"/>
                    <a:pt x="206218" y="909440"/>
                  </a:cubicBezTo>
                  <a:cubicBezTo>
                    <a:pt x="206218" y="1329448"/>
                    <a:pt x="1183082" y="1669931"/>
                    <a:pt x="2388104" y="1669931"/>
                  </a:cubicBezTo>
                  <a:cubicBezTo>
                    <a:pt x="3593126" y="1669931"/>
                    <a:pt x="4569990" y="1329448"/>
                    <a:pt x="4569990" y="909440"/>
                  </a:cubicBezTo>
                  <a:cubicBezTo>
                    <a:pt x="4569990" y="489432"/>
                    <a:pt x="3593126" y="148949"/>
                    <a:pt x="2388104" y="148949"/>
                  </a:cubicBezTo>
                  <a:close/>
                  <a:moveTo>
                    <a:pt x="2388103" y="0"/>
                  </a:moveTo>
                  <a:cubicBezTo>
                    <a:pt x="3707016" y="0"/>
                    <a:pt x="4776206" y="411424"/>
                    <a:pt x="4776206" y="918941"/>
                  </a:cubicBezTo>
                  <a:cubicBezTo>
                    <a:pt x="4776206" y="950661"/>
                    <a:pt x="4772029" y="982005"/>
                    <a:pt x="4763876" y="1012898"/>
                  </a:cubicBezTo>
                  <a:lnTo>
                    <a:pt x="4757696" y="1028481"/>
                  </a:lnTo>
                  <a:lnTo>
                    <a:pt x="4659107" y="1202441"/>
                  </a:lnTo>
                  <a:lnTo>
                    <a:pt x="3006423" y="3657627"/>
                  </a:lnTo>
                  <a:lnTo>
                    <a:pt x="3000542" y="3657627"/>
                  </a:lnTo>
                  <a:lnTo>
                    <a:pt x="2997113" y="3664350"/>
                  </a:lnTo>
                  <a:cubicBezTo>
                    <a:pt x="2939004" y="3720486"/>
                    <a:pt x="2687745" y="3762713"/>
                    <a:pt x="2386594" y="3762713"/>
                  </a:cubicBezTo>
                  <a:cubicBezTo>
                    <a:pt x="2085443" y="3762713"/>
                    <a:pt x="1834184" y="3720486"/>
                    <a:pt x="1776075" y="3664350"/>
                  </a:cubicBezTo>
                  <a:lnTo>
                    <a:pt x="1772646" y="3657627"/>
                  </a:lnTo>
                  <a:lnTo>
                    <a:pt x="1769783" y="3657627"/>
                  </a:lnTo>
                  <a:lnTo>
                    <a:pt x="117099" y="1202441"/>
                  </a:lnTo>
                  <a:lnTo>
                    <a:pt x="18511" y="1028481"/>
                  </a:lnTo>
                  <a:lnTo>
                    <a:pt x="12330" y="1012898"/>
                  </a:lnTo>
                  <a:cubicBezTo>
                    <a:pt x="4177" y="982005"/>
                    <a:pt x="0" y="950661"/>
                    <a:pt x="0" y="918941"/>
                  </a:cubicBezTo>
                  <a:cubicBezTo>
                    <a:pt x="0" y="411424"/>
                    <a:pt x="1069190" y="0"/>
                    <a:pt x="2388103" y="0"/>
                  </a:cubicBezTo>
                  <a:close/>
                </a:path>
              </a:pathLst>
            </a:custGeom>
            <a:solidFill>
              <a:schemeClr val="bg1">
                <a:alpha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Oval 6">
            <a:extLst>
              <a:ext uri="{FF2B5EF4-FFF2-40B4-BE49-F238E27FC236}">
                <a16:creationId xmlns:a16="http://schemas.microsoft.com/office/drawing/2014/main" id="{0E1759A8-70AB-4328-96DC-0D6B406D90F6}"/>
              </a:ext>
            </a:extLst>
          </p:cNvPr>
          <p:cNvSpPr>
            <a:spLocks noChangeAspect="1"/>
          </p:cNvSpPr>
          <p:nvPr/>
        </p:nvSpPr>
        <p:spPr>
          <a:xfrm>
            <a:off x="4457245" y="2623913"/>
            <a:ext cx="731520" cy="731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AB36116-BD83-42A3-BA13-C8E5E4122EEA}"/>
              </a:ext>
            </a:extLst>
          </p:cNvPr>
          <p:cNvSpPr>
            <a:spLocks noChangeAspect="1"/>
          </p:cNvSpPr>
          <p:nvPr/>
        </p:nvSpPr>
        <p:spPr>
          <a:xfrm>
            <a:off x="5094197" y="3600295"/>
            <a:ext cx="731520" cy="731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0747D25D-B2A4-48B9-8704-3525D8B84F18}"/>
              </a:ext>
            </a:extLst>
          </p:cNvPr>
          <p:cNvSpPr>
            <a:spLocks noChangeAspect="1"/>
          </p:cNvSpPr>
          <p:nvPr/>
        </p:nvSpPr>
        <p:spPr>
          <a:xfrm>
            <a:off x="6374128" y="3600295"/>
            <a:ext cx="731520" cy="7315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9C0993F-3986-4E48-B193-2ED30E41A9F5}"/>
              </a:ext>
            </a:extLst>
          </p:cNvPr>
          <p:cNvSpPr>
            <a:spLocks noChangeAspect="1"/>
          </p:cNvSpPr>
          <p:nvPr/>
        </p:nvSpPr>
        <p:spPr>
          <a:xfrm>
            <a:off x="7017107" y="2635918"/>
            <a:ext cx="731520" cy="7315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5">
            <a:extLst>
              <a:ext uri="{FF2B5EF4-FFF2-40B4-BE49-F238E27FC236}">
                <a16:creationId xmlns:a16="http://schemas.microsoft.com/office/drawing/2014/main" id="{C17F4F14-8577-4431-86CB-466EFECED3C3}"/>
              </a:ext>
            </a:extLst>
          </p:cNvPr>
          <p:cNvSpPr/>
          <p:nvPr/>
        </p:nvSpPr>
        <p:spPr>
          <a:xfrm flipH="1">
            <a:off x="7194887" y="2850231"/>
            <a:ext cx="375960" cy="31014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accent6"/>
              </a:solidFill>
            </a:endParaRPr>
          </a:p>
        </p:txBody>
      </p:sp>
      <p:sp>
        <p:nvSpPr>
          <p:cNvPr id="12" name="Teardrop 1">
            <a:extLst>
              <a:ext uri="{FF2B5EF4-FFF2-40B4-BE49-F238E27FC236}">
                <a16:creationId xmlns:a16="http://schemas.microsoft.com/office/drawing/2014/main" id="{E75D45E4-AD00-4D68-BC4A-B10338A12982}"/>
              </a:ext>
            </a:extLst>
          </p:cNvPr>
          <p:cNvSpPr/>
          <p:nvPr/>
        </p:nvSpPr>
        <p:spPr>
          <a:xfrm rot="18805991">
            <a:off x="5273414" y="3775750"/>
            <a:ext cx="348602" cy="344965"/>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13" name="Round Same Side Corner Rectangle 11">
            <a:extLst>
              <a:ext uri="{FF2B5EF4-FFF2-40B4-BE49-F238E27FC236}">
                <a16:creationId xmlns:a16="http://schemas.microsoft.com/office/drawing/2014/main" id="{D62CFEC2-A41C-4D52-BFD7-A2AFE2235B36}"/>
              </a:ext>
            </a:extLst>
          </p:cNvPr>
          <p:cNvSpPr>
            <a:spLocks noChangeAspect="1"/>
          </p:cNvSpPr>
          <p:nvPr/>
        </p:nvSpPr>
        <p:spPr>
          <a:xfrm rot="9900000">
            <a:off x="4691514" y="2847170"/>
            <a:ext cx="368635" cy="3130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14" name="Rounded Rectangle 27">
            <a:extLst>
              <a:ext uri="{FF2B5EF4-FFF2-40B4-BE49-F238E27FC236}">
                <a16:creationId xmlns:a16="http://schemas.microsoft.com/office/drawing/2014/main" id="{2D51ACC5-AD3C-419C-90D1-B7D6E0AAAC0A}"/>
              </a:ext>
            </a:extLst>
          </p:cNvPr>
          <p:cNvSpPr/>
          <p:nvPr/>
        </p:nvSpPr>
        <p:spPr>
          <a:xfrm>
            <a:off x="6573642" y="3832353"/>
            <a:ext cx="332491" cy="255397"/>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15" name="Oval 14">
            <a:extLst>
              <a:ext uri="{FF2B5EF4-FFF2-40B4-BE49-F238E27FC236}">
                <a16:creationId xmlns:a16="http://schemas.microsoft.com/office/drawing/2014/main" id="{4C430B7B-F7A3-481A-AE6F-866C1E09A8D5}"/>
              </a:ext>
            </a:extLst>
          </p:cNvPr>
          <p:cNvSpPr>
            <a:spLocks noChangeAspect="1"/>
          </p:cNvSpPr>
          <p:nvPr/>
        </p:nvSpPr>
        <p:spPr>
          <a:xfrm>
            <a:off x="5737175" y="2638098"/>
            <a:ext cx="731520" cy="7315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70617D-9D35-470C-9139-01D8ED6CFC6E}"/>
              </a:ext>
            </a:extLst>
          </p:cNvPr>
          <p:cNvSpPr>
            <a:spLocks noChangeAspect="1"/>
          </p:cNvSpPr>
          <p:nvPr/>
        </p:nvSpPr>
        <p:spPr>
          <a:xfrm>
            <a:off x="5731149" y="4564672"/>
            <a:ext cx="731520" cy="7315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21">
            <a:extLst>
              <a:ext uri="{FF2B5EF4-FFF2-40B4-BE49-F238E27FC236}">
                <a16:creationId xmlns:a16="http://schemas.microsoft.com/office/drawing/2014/main" id="{E0B0429B-9481-417E-9452-2EC1EC53502A}"/>
              </a:ext>
            </a:extLst>
          </p:cNvPr>
          <p:cNvSpPr>
            <a:spLocks noChangeAspect="1"/>
          </p:cNvSpPr>
          <p:nvPr/>
        </p:nvSpPr>
        <p:spPr>
          <a:xfrm rot="20700000">
            <a:off x="5909137" y="4773009"/>
            <a:ext cx="387594" cy="314845"/>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sp>
        <p:nvSpPr>
          <p:cNvPr id="18" name="Rounded Rectangle 1">
            <a:extLst>
              <a:ext uri="{FF2B5EF4-FFF2-40B4-BE49-F238E27FC236}">
                <a16:creationId xmlns:a16="http://schemas.microsoft.com/office/drawing/2014/main" id="{87914811-EC23-4FC1-9BE2-90C10CBB0AF4}"/>
              </a:ext>
            </a:extLst>
          </p:cNvPr>
          <p:cNvSpPr>
            <a:spLocks noChangeAspect="1"/>
          </p:cNvSpPr>
          <p:nvPr/>
        </p:nvSpPr>
        <p:spPr>
          <a:xfrm>
            <a:off x="6008556" y="2835292"/>
            <a:ext cx="200630" cy="338573"/>
          </a:xfrm>
          <a:custGeom>
            <a:avLst/>
            <a:gdLst/>
            <a:ahLst/>
            <a:cxnLst/>
            <a:rect l="l" t="t" r="r" b="b"/>
            <a:pathLst>
              <a:path w="2337548" h="3944720">
                <a:moveTo>
                  <a:pt x="2013548" y="1242075"/>
                </a:moveTo>
                <a:lnTo>
                  <a:pt x="2337548" y="1242075"/>
                </a:lnTo>
                <a:lnTo>
                  <a:pt x="2337548" y="1945866"/>
                </a:lnTo>
                <a:lnTo>
                  <a:pt x="2337548" y="1962155"/>
                </a:lnTo>
                <a:lnTo>
                  <a:pt x="2336798" y="1962155"/>
                </a:lnTo>
                <a:cubicBezTo>
                  <a:pt x="2330129" y="2597501"/>
                  <a:pt x="1898450" y="3121603"/>
                  <a:pt x="1336990" y="3208701"/>
                </a:cubicBezTo>
                <a:lnTo>
                  <a:pt x="1336990" y="3620720"/>
                </a:lnTo>
                <a:lnTo>
                  <a:pt x="1895070" y="3620720"/>
                </a:lnTo>
                <a:lnTo>
                  <a:pt x="1895070" y="3944720"/>
                </a:lnTo>
                <a:lnTo>
                  <a:pt x="454910" y="3944720"/>
                </a:lnTo>
                <a:lnTo>
                  <a:pt x="454910" y="3620720"/>
                </a:lnTo>
                <a:lnTo>
                  <a:pt x="1012990" y="3620720"/>
                </a:lnTo>
                <a:lnTo>
                  <a:pt x="1012990" y="3210585"/>
                </a:lnTo>
                <a:cubicBezTo>
                  <a:pt x="447376" y="3129632"/>
                  <a:pt x="8655" y="2604919"/>
                  <a:pt x="389" y="1964536"/>
                </a:cubicBezTo>
                <a:lnTo>
                  <a:pt x="0" y="1964536"/>
                </a:lnTo>
                <a:lnTo>
                  <a:pt x="0" y="1244456"/>
                </a:lnTo>
                <a:lnTo>
                  <a:pt x="324000" y="1244456"/>
                </a:lnTo>
                <a:lnTo>
                  <a:pt x="324000" y="1964536"/>
                </a:lnTo>
                <a:lnTo>
                  <a:pt x="323361" y="1964536"/>
                </a:lnTo>
                <a:cubicBezTo>
                  <a:pt x="331926" y="2486037"/>
                  <a:pt x="710705" y="2903701"/>
                  <a:pt x="1173940" y="2900510"/>
                </a:cubicBezTo>
                <a:cubicBezTo>
                  <a:pt x="1634302" y="2897337"/>
                  <a:pt x="2006933" y="2479634"/>
                  <a:pt x="2014006" y="1962155"/>
                </a:cubicBezTo>
                <a:lnTo>
                  <a:pt x="2013548" y="1962155"/>
                </a:lnTo>
                <a:close/>
                <a:moveTo>
                  <a:pt x="1168773" y="0"/>
                </a:moveTo>
                <a:cubicBezTo>
                  <a:pt x="1546536" y="0"/>
                  <a:pt x="1852773" y="306237"/>
                  <a:pt x="1852773" y="684000"/>
                </a:cubicBezTo>
                <a:lnTo>
                  <a:pt x="1852773" y="1980000"/>
                </a:lnTo>
                <a:cubicBezTo>
                  <a:pt x="1852773" y="2357763"/>
                  <a:pt x="1546536" y="2664000"/>
                  <a:pt x="1168773" y="2664000"/>
                </a:cubicBezTo>
                <a:cubicBezTo>
                  <a:pt x="791010" y="2664000"/>
                  <a:pt x="484773" y="2357763"/>
                  <a:pt x="484773" y="1980000"/>
                </a:cubicBezTo>
                <a:lnTo>
                  <a:pt x="484773" y="684000"/>
                </a:lnTo>
                <a:cubicBezTo>
                  <a:pt x="484773" y="306237"/>
                  <a:pt x="791010" y="0"/>
                  <a:pt x="11687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22" name="Oval 21">
            <a:extLst>
              <a:ext uri="{FF2B5EF4-FFF2-40B4-BE49-F238E27FC236}">
                <a16:creationId xmlns:a16="http://schemas.microsoft.com/office/drawing/2014/main" id="{836ED5B6-C41B-4452-9CB6-F74197368FAC}"/>
              </a:ext>
            </a:extLst>
          </p:cNvPr>
          <p:cNvSpPr>
            <a:spLocks noChangeAspect="1"/>
          </p:cNvSpPr>
          <p:nvPr/>
        </p:nvSpPr>
        <p:spPr>
          <a:xfrm>
            <a:off x="755675" y="2315216"/>
            <a:ext cx="731520" cy="731520"/>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3" name="Oval 22">
            <a:extLst>
              <a:ext uri="{FF2B5EF4-FFF2-40B4-BE49-F238E27FC236}">
                <a16:creationId xmlns:a16="http://schemas.microsoft.com/office/drawing/2014/main" id="{65055A99-347D-43C2-9D31-2C5EE9347244}"/>
              </a:ext>
            </a:extLst>
          </p:cNvPr>
          <p:cNvSpPr>
            <a:spLocks noChangeAspect="1"/>
          </p:cNvSpPr>
          <p:nvPr/>
        </p:nvSpPr>
        <p:spPr>
          <a:xfrm>
            <a:off x="818565" y="4490600"/>
            <a:ext cx="731520" cy="731520"/>
          </a:xfrm>
          <a:prstGeom prst="ellipse">
            <a:avLst/>
          </a:prstGeom>
          <a:solidFill>
            <a:schemeClr val="accent2"/>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5" name="TextBox 24">
            <a:extLst>
              <a:ext uri="{FF2B5EF4-FFF2-40B4-BE49-F238E27FC236}">
                <a16:creationId xmlns:a16="http://schemas.microsoft.com/office/drawing/2014/main" id="{97BDE190-7274-4D43-89DB-3DDBC0DF8CA4}"/>
              </a:ext>
            </a:extLst>
          </p:cNvPr>
          <p:cNvSpPr txBox="1"/>
          <p:nvPr/>
        </p:nvSpPr>
        <p:spPr>
          <a:xfrm flipH="1">
            <a:off x="8317362" y="2208413"/>
            <a:ext cx="2301416" cy="1223412"/>
          </a:xfrm>
          <a:prstGeom prst="rect">
            <a:avLst/>
          </a:prstGeom>
          <a:noFill/>
        </p:spPr>
        <p:txBody>
          <a:bodyPr wrap="square" rtlCol="0">
            <a:spAutoFit/>
          </a:bodyPr>
          <a:lstStyle/>
          <a:p>
            <a:pPr algn="just" rtl="1">
              <a:lnSpc>
                <a:spcPct val="150000"/>
              </a:lnSpc>
            </a:pPr>
            <a:r>
              <a:rPr lang="fa-IR" altLang="ko-KR" sz="1400" b="1" dirty="0">
                <a:solidFill>
                  <a:schemeClr val="tx2"/>
                </a:solidFill>
                <a:latin typeface="2  Titr"/>
                <a:cs typeface="2  Titr" panose="00000700000000000000" pitchFamily="2" charset="-78"/>
              </a:rPr>
              <a:t>داده های متنی (رایج ترین نوع): </a:t>
            </a:r>
            <a:r>
              <a:rPr lang="fa-IR" altLang="ko-KR" sz="1200" b="1" dirty="0">
                <a:solidFill>
                  <a:schemeClr val="tx1">
                    <a:lumMod val="65000"/>
                    <a:lumOff val="35000"/>
                  </a:schemeClr>
                </a:solidFill>
                <a:latin typeface="2  Titr"/>
                <a:cs typeface="B Nazanin" panose="00000400000000000000" pitchFamily="2" charset="-78"/>
              </a:rPr>
              <a:t>مکاتبات اداری،گزارش های اداری، نظرات مردم در سامانه شکایات، محتوای روزنامه رسمی</a:t>
            </a:r>
            <a:r>
              <a:rPr lang="en-US" altLang="ko-KR" sz="1200" b="1" dirty="0">
                <a:solidFill>
                  <a:schemeClr val="tx1">
                    <a:lumMod val="65000"/>
                    <a:lumOff val="35000"/>
                  </a:schemeClr>
                </a:solidFill>
                <a:cs typeface="B Nazanin" panose="00000400000000000000" pitchFamily="2" charset="-78"/>
              </a:rPr>
              <a:t> </a:t>
            </a:r>
            <a:endParaRPr lang="ko-KR" altLang="en-US" sz="1200" b="1" dirty="0">
              <a:solidFill>
                <a:schemeClr val="tx1">
                  <a:lumMod val="65000"/>
                  <a:lumOff val="35000"/>
                </a:schemeClr>
              </a:solidFill>
              <a:cs typeface="B Nazanin" panose="00000400000000000000" pitchFamily="2" charset="-78"/>
            </a:endParaRPr>
          </a:p>
        </p:txBody>
      </p:sp>
      <p:sp>
        <p:nvSpPr>
          <p:cNvPr id="28" name="Oval 27">
            <a:extLst>
              <a:ext uri="{FF2B5EF4-FFF2-40B4-BE49-F238E27FC236}">
                <a16:creationId xmlns:a16="http://schemas.microsoft.com/office/drawing/2014/main" id="{A54529C5-B30D-4530-AC2D-359C28295C71}"/>
              </a:ext>
            </a:extLst>
          </p:cNvPr>
          <p:cNvSpPr>
            <a:spLocks noChangeAspect="1"/>
          </p:cNvSpPr>
          <p:nvPr/>
        </p:nvSpPr>
        <p:spPr>
          <a:xfrm flipH="1">
            <a:off x="10699532" y="2258151"/>
            <a:ext cx="731520" cy="731520"/>
          </a:xfrm>
          <a:prstGeom prst="ellipse">
            <a:avLst/>
          </a:prstGeom>
          <a:solidFill>
            <a:schemeClr val="accent4"/>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00"/>
          </a:p>
        </p:txBody>
      </p:sp>
      <p:sp>
        <p:nvSpPr>
          <p:cNvPr id="29" name="Oval 28">
            <a:extLst>
              <a:ext uri="{FF2B5EF4-FFF2-40B4-BE49-F238E27FC236}">
                <a16:creationId xmlns:a16="http://schemas.microsoft.com/office/drawing/2014/main" id="{C6098183-E2A2-4876-9ABE-17640E3FFF53}"/>
              </a:ext>
            </a:extLst>
          </p:cNvPr>
          <p:cNvSpPr>
            <a:spLocks noChangeAspect="1"/>
          </p:cNvSpPr>
          <p:nvPr/>
        </p:nvSpPr>
        <p:spPr>
          <a:xfrm flipH="1">
            <a:off x="10699532" y="3639253"/>
            <a:ext cx="731520" cy="731520"/>
          </a:xfrm>
          <a:prstGeom prst="ellipse">
            <a:avLst/>
          </a:prstGeom>
          <a:solidFill>
            <a:schemeClr val="accent3"/>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00"/>
          </a:p>
        </p:txBody>
      </p:sp>
      <p:sp>
        <p:nvSpPr>
          <p:cNvPr id="30" name="Oval 29">
            <a:extLst>
              <a:ext uri="{FF2B5EF4-FFF2-40B4-BE49-F238E27FC236}">
                <a16:creationId xmlns:a16="http://schemas.microsoft.com/office/drawing/2014/main" id="{8E28ACC5-165B-446D-9172-FEEB399068BB}"/>
              </a:ext>
            </a:extLst>
          </p:cNvPr>
          <p:cNvSpPr>
            <a:spLocks noChangeAspect="1"/>
          </p:cNvSpPr>
          <p:nvPr/>
        </p:nvSpPr>
        <p:spPr>
          <a:xfrm flipH="1">
            <a:off x="10699532" y="5020356"/>
            <a:ext cx="731520" cy="731520"/>
          </a:xfrm>
          <a:prstGeom prst="ellipse">
            <a:avLst/>
          </a:prstGeom>
          <a:solidFill>
            <a:schemeClr val="accent6"/>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00"/>
          </a:p>
        </p:txBody>
      </p:sp>
      <p:sp>
        <p:nvSpPr>
          <p:cNvPr id="33" name="Rounded Rectangle 1">
            <a:extLst>
              <a:ext uri="{FF2B5EF4-FFF2-40B4-BE49-F238E27FC236}">
                <a16:creationId xmlns:a16="http://schemas.microsoft.com/office/drawing/2014/main" id="{554E1613-375B-4F7F-AF4E-CDCF04BCE200}"/>
              </a:ext>
            </a:extLst>
          </p:cNvPr>
          <p:cNvSpPr>
            <a:spLocks noChangeAspect="1"/>
          </p:cNvSpPr>
          <p:nvPr/>
        </p:nvSpPr>
        <p:spPr>
          <a:xfrm>
            <a:off x="1021120" y="5219359"/>
            <a:ext cx="200630" cy="338573"/>
          </a:xfrm>
          <a:custGeom>
            <a:avLst/>
            <a:gdLst/>
            <a:ahLst/>
            <a:cxnLst/>
            <a:rect l="l" t="t" r="r" b="b"/>
            <a:pathLst>
              <a:path w="2337548" h="3944720">
                <a:moveTo>
                  <a:pt x="2013548" y="1242075"/>
                </a:moveTo>
                <a:lnTo>
                  <a:pt x="2337548" y="1242075"/>
                </a:lnTo>
                <a:lnTo>
                  <a:pt x="2337548" y="1945866"/>
                </a:lnTo>
                <a:lnTo>
                  <a:pt x="2337548" y="1962155"/>
                </a:lnTo>
                <a:lnTo>
                  <a:pt x="2336798" y="1962155"/>
                </a:lnTo>
                <a:cubicBezTo>
                  <a:pt x="2330129" y="2597501"/>
                  <a:pt x="1898450" y="3121603"/>
                  <a:pt x="1336990" y="3208701"/>
                </a:cubicBezTo>
                <a:lnTo>
                  <a:pt x="1336990" y="3620720"/>
                </a:lnTo>
                <a:lnTo>
                  <a:pt x="1895070" y="3620720"/>
                </a:lnTo>
                <a:lnTo>
                  <a:pt x="1895070" y="3944720"/>
                </a:lnTo>
                <a:lnTo>
                  <a:pt x="454910" y="3944720"/>
                </a:lnTo>
                <a:lnTo>
                  <a:pt x="454910" y="3620720"/>
                </a:lnTo>
                <a:lnTo>
                  <a:pt x="1012990" y="3620720"/>
                </a:lnTo>
                <a:lnTo>
                  <a:pt x="1012990" y="3210585"/>
                </a:lnTo>
                <a:cubicBezTo>
                  <a:pt x="447376" y="3129632"/>
                  <a:pt x="8655" y="2604919"/>
                  <a:pt x="389" y="1964536"/>
                </a:cubicBezTo>
                <a:lnTo>
                  <a:pt x="0" y="1964536"/>
                </a:lnTo>
                <a:lnTo>
                  <a:pt x="0" y="1244456"/>
                </a:lnTo>
                <a:lnTo>
                  <a:pt x="324000" y="1244456"/>
                </a:lnTo>
                <a:lnTo>
                  <a:pt x="324000" y="1964536"/>
                </a:lnTo>
                <a:lnTo>
                  <a:pt x="323361" y="1964536"/>
                </a:lnTo>
                <a:cubicBezTo>
                  <a:pt x="331926" y="2486037"/>
                  <a:pt x="710705" y="2903701"/>
                  <a:pt x="1173940" y="2900510"/>
                </a:cubicBezTo>
                <a:cubicBezTo>
                  <a:pt x="1634302" y="2897337"/>
                  <a:pt x="2006933" y="2479634"/>
                  <a:pt x="2014006" y="1962155"/>
                </a:cubicBezTo>
                <a:lnTo>
                  <a:pt x="2013548" y="1962155"/>
                </a:lnTo>
                <a:close/>
                <a:moveTo>
                  <a:pt x="1168773" y="0"/>
                </a:moveTo>
                <a:cubicBezTo>
                  <a:pt x="1546536" y="0"/>
                  <a:pt x="1852773" y="306237"/>
                  <a:pt x="1852773" y="684000"/>
                </a:cubicBezTo>
                <a:lnTo>
                  <a:pt x="1852773" y="1980000"/>
                </a:lnTo>
                <a:cubicBezTo>
                  <a:pt x="1852773" y="2357763"/>
                  <a:pt x="1546536" y="2664000"/>
                  <a:pt x="1168773" y="2664000"/>
                </a:cubicBezTo>
                <a:cubicBezTo>
                  <a:pt x="791010" y="2664000"/>
                  <a:pt x="484773" y="2357763"/>
                  <a:pt x="484773" y="1980000"/>
                </a:cubicBezTo>
                <a:lnTo>
                  <a:pt x="484773" y="684000"/>
                </a:lnTo>
                <a:cubicBezTo>
                  <a:pt x="484773" y="306237"/>
                  <a:pt x="791010" y="0"/>
                  <a:pt x="11687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37" name="TextBox 36">
            <a:extLst>
              <a:ext uri="{FF2B5EF4-FFF2-40B4-BE49-F238E27FC236}">
                <a16:creationId xmlns:a16="http://schemas.microsoft.com/office/drawing/2014/main" id="{58FEBA5B-87D4-BCC4-DF58-516FE4C48B9A}"/>
              </a:ext>
            </a:extLst>
          </p:cNvPr>
          <p:cNvSpPr txBox="1"/>
          <p:nvPr/>
        </p:nvSpPr>
        <p:spPr>
          <a:xfrm flipH="1">
            <a:off x="8117329" y="3556076"/>
            <a:ext cx="2474379" cy="969496"/>
          </a:xfrm>
          <a:prstGeom prst="rect">
            <a:avLst/>
          </a:prstGeom>
          <a:noFill/>
        </p:spPr>
        <p:txBody>
          <a:bodyPr wrap="square" rtlCol="0">
            <a:spAutoFit/>
          </a:bodyPr>
          <a:lstStyle/>
          <a:p>
            <a:pPr algn="r">
              <a:lnSpc>
                <a:spcPct val="150000"/>
              </a:lnSpc>
            </a:pPr>
            <a:r>
              <a:rPr lang="fa-IR" altLang="ko-KR" sz="1400" b="1" dirty="0">
                <a:solidFill>
                  <a:schemeClr val="tx2"/>
                </a:solidFill>
                <a:latin typeface="2  Titr"/>
                <a:cs typeface="2  Titr" panose="00000700000000000000" pitchFamily="2" charset="-78"/>
              </a:rPr>
              <a:t>داده های عددی:</a:t>
            </a:r>
          </a:p>
          <a:p>
            <a:pPr algn="r">
              <a:lnSpc>
                <a:spcPct val="150000"/>
              </a:lnSpc>
            </a:pPr>
            <a:r>
              <a:rPr lang="fa-IR" altLang="ko-KR" sz="1200" b="1" dirty="0">
                <a:solidFill>
                  <a:schemeClr val="tx1">
                    <a:lumMod val="65000"/>
                    <a:lumOff val="35000"/>
                  </a:schemeClr>
                </a:solidFill>
                <a:latin typeface="2  Titr"/>
                <a:cs typeface="B Nazanin" panose="00000400000000000000" pitchFamily="2" charset="-78"/>
              </a:rPr>
              <a:t>آمار</a:t>
            </a:r>
            <a:r>
              <a:rPr lang="fa-IR" altLang="ko-KR" sz="1400" b="1" dirty="0">
                <a:solidFill>
                  <a:schemeClr val="tx1">
                    <a:lumMod val="65000"/>
                    <a:lumOff val="35000"/>
                  </a:schemeClr>
                </a:solidFill>
                <a:latin typeface="2  Titr"/>
                <a:cs typeface="Arial" pitchFamily="34" charset="0"/>
              </a:rPr>
              <a:t> </a:t>
            </a:r>
            <a:r>
              <a:rPr lang="fa-IR" altLang="ko-KR" sz="1200" b="1" dirty="0">
                <a:solidFill>
                  <a:schemeClr val="tx1">
                    <a:lumMod val="65000"/>
                    <a:lumOff val="35000"/>
                  </a:schemeClr>
                </a:solidFill>
                <a:latin typeface="2  Titr"/>
                <a:cs typeface="B Nazanin" panose="00000400000000000000" pitchFamily="2" charset="-78"/>
              </a:rPr>
              <a:t>جمعیتی مرکز آمار ایران، آماری مالی بودجه، نمرات آزمون استخدامی</a:t>
            </a:r>
            <a:endParaRPr lang="ko-KR" altLang="en-US" sz="1200" b="1" dirty="0">
              <a:solidFill>
                <a:schemeClr val="tx1">
                  <a:lumMod val="65000"/>
                  <a:lumOff val="35000"/>
                </a:schemeClr>
              </a:solidFill>
              <a:latin typeface="2  Titr"/>
              <a:cs typeface="B Nazanin" panose="00000400000000000000" pitchFamily="2" charset="-78"/>
            </a:endParaRPr>
          </a:p>
        </p:txBody>
      </p:sp>
      <p:sp>
        <p:nvSpPr>
          <p:cNvPr id="38" name="TextBox 37">
            <a:extLst>
              <a:ext uri="{FF2B5EF4-FFF2-40B4-BE49-F238E27FC236}">
                <a16:creationId xmlns:a16="http://schemas.microsoft.com/office/drawing/2014/main" id="{65BDC08C-4D72-6394-1F1C-1B9370FA99BC}"/>
              </a:ext>
            </a:extLst>
          </p:cNvPr>
          <p:cNvSpPr txBox="1"/>
          <p:nvPr/>
        </p:nvSpPr>
        <p:spPr>
          <a:xfrm flipH="1">
            <a:off x="1474646" y="2362301"/>
            <a:ext cx="2205972" cy="1223412"/>
          </a:xfrm>
          <a:prstGeom prst="rect">
            <a:avLst/>
          </a:prstGeom>
          <a:noFill/>
        </p:spPr>
        <p:txBody>
          <a:bodyPr wrap="square" rtlCol="0">
            <a:spAutoFit/>
          </a:bodyPr>
          <a:lstStyle/>
          <a:p>
            <a:pPr algn="r" rtl="1">
              <a:lnSpc>
                <a:spcPct val="150000"/>
              </a:lnSpc>
            </a:pPr>
            <a:r>
              <a:rPr lang="fa-IR" altLang="ko-KR" sz="1400" b="1" dirty="0">
                <a:solidFill>
                  <a:schemeClr val="tx2"/>
                </a:solidFill>
                <a:latin typeface="2  Titr"/>
                <a:cs typeface="2  Titr" panose="00000700000000000000" pitchFamily="2" charset="-78"/>
              </a:rPr>
              <a:t>داده های مکانی(</a:t>
            </a:r>
            <a:r>
              <a:rPr lang="en-US" altLang="ko-KR" sz="1400" b="1" dirty="0">
                <a:solidFill>
                  <a:schemeClr val="tx2"/>
                </a:solidFill>
                <a:latin typeface="+mj-lt"/>
                <a:cs typeface="2  Titr" panose="00000700000000000000" pitchFamily="2" charset="-78"/>
              </a:rPr>
              <a:t>GIS</a:t>
            </a:r>
            <a:r>
              <a:rPr lang="fa-IR" altLang="ko-KR" sz="1400" b="1" dirty="0">
                <a:solidFill>
                  <a:schemeClr val="tx2"/>
                </a:solidFill>
                <a:latin typeface="2  Titr"/>
                <a:cs typeface="2  Titr" panose="00000700000000000000" pitchFamily="2" charset="-78"/>
              </a:rPr>
              <a:t>):</a:t>
            </a:r>
          </a:p>
          <a:p>
            <a:pPr algn="just" rtl="1">
              <a:lnSpc>
                <a:spcPct val="150000"/>
              </a:lnSpc>
            </a:pPr>
            <a:r>
              <a:rPr lang="fa-IR" altLang="ko-KR" sz="1200" b="1" dirty="0">
                <a:solidFill>
                  <a:schemeClr val="tx1">
                    <a:lumMod val="65000"/>
                    <a:lumOff val="35000"/>
                  </a:schemeClr>
                </a:solidFill>
                <a:latin typeface="2  Titr"/>
                <a:cs typeface="B Nazanin" panose="00000400000000000000" pitchFamily="2" charset="-78"/>
              </a:rPr>
              <a:t>نقشه های هوایی شهرها، موقعیت سنجی خودروهای دولتی، مناطق زلزله خیز</a:t>
            </a:r>
            <a:endParaRPr lang="ko-KR" altLang="en-US" sz="1200" b="1" dirty="0">
              <a:solidFill>
                <a:schemeClr val="tx1">
                  <a:lumMod val="65000"/>
                  <a:lumOff val="35000"/>
                </a:schemeClr>
              </a:solidFill>
              <a:latin typeface="2  Titr"/>
              <a:cs typeface="B Nazanin" panose="00000400000000000000" pitchFamily="2" charset="-78"/>
            </a:endParaRPr>
          </a:p>
        </p:txBody>
      </p:sp>
      <p:sp>
        <p:nvSpPr>
          <p:cNvPr id="39" name="TextBox 38">
            <a:extLst>
              <a:ext uri="{FF2B5EF4-FFF2-40B4-BE49-F238E27FC236}">
                <a16:creationId xmlns:a16="http://schemas.microsoft.com/office/drawing/2014/main" id="{BC0999B5-C0A0-1BE5-AB5E-4D070A424B36}"/>
              </a:ext>
            </a:extLst>
          </p:cNvPr>
          <p:cNvSpPr txBox="1"/>
          <p:nvPr/>
        </p:nvSpPr>
        <p:spPr>
          <a:xfrm flipH="1">
            <a:off x="1705019" y="4478104"/>
            <a:ext cx="2205972" cy="1269578"/>
          </a:xfrm>
          <a:prstGeom prst="rect">
            <a:avLst/>
          </a:prstGeom>
          <a:noFill/>
        </p:spPr>
        <p:txBody>
          <a:bodyPr wrap="square" rtlCol="0">
            <a:spAutoFit/>
          </a:bodyPr>
          <a:lstStyle/>
          <a:p>
            <a:pPr algn="just" rtl="1">
              <a:lnSpc>
                <a:spcPct val="150000"/>
              </a:lnSpc>
            </a:pPr>
            <a:r>
              <a:rPr lang="fa-IR" altLang="ko-KR" sz="1400" b="1" dirty="0">
                <a:solidFill>
                  <a:schemeClr val="tx2"/>
                </a:solidFill>
                <a:latin typeface="2  Titr"/>
                <a:cs typeface="2  Titr" panose="00000700000000000000" pitchFamily="2" charset="-78"/>
              </a:rPr>
              <a:t>داده های چند رسانه ای:</a:t>
            </a:r>
          </a:p>
          <a:p>
            <a:pPr algn="just" rtl="1">
              <a:lnSpc>
                <a:spcPct val="150000"/>
              </a:lnSpc>
            </a:pPr>
            <a:r>
              <a:rPr lang="fa-IR" altLang="ko-KR" sz="1400" b="1" dirty="0">
                <a:solidFill>
                  <a:schemeClr val="tx2"/>
                </a:solidFill>
                <a:latin typeface="2  Titr"/>
                <a:cs typeface="2  Titr" panose="00000700000000000000" pitchFamily="2" charset="-78"/>
              </a:rPr>
              <a:t> </a:t>
            </a:r>
            <a:r>
              <a:rPr lang="fa-IR" altLang="ko-KR" sz="1200" b="1" dirty="0">
                <a:solidFill>
                  <a:schemeClr val="tx1">
                    <a:lumMod val="65000"/>
                    <a:lumOff val="35000"/>
                  </a:schemeClr>
                </a:solidFill>
                <a:latin typeface="2  Titr"/>
                <a:cs typeface="B Nazanin" panose="00000400000000000000" pitchFamily="2" charset="-78"/>
              </a:rPr>
              <a:t>فیلم های دوربین های نظارتی، تصاویر ماهواره ای سازمان فضایی، صوت های ضبط شده در مراکز تماس</a:t>
            </a:r>
            <a:endParaRPr lang="ko-KR" altLang="en-US" sz="1200" b="1" dirty="0">
              <a:solidFill>
                <a:schemeClr val="tx1">
                  <a:lumMod val="65000"/>
                  <a:lumOff val="35000"/>
                </a:schemeClr>
              </a:solidFill>
              <a:latin typeface="2  Titr"/>
              <a:cs typeface="B Nazanin" panose="00000400000000000000" pitchFamily="2" charset="-78"/>
            </a:endParaRPr>
          </a:p>
        </p:txBody>
      </p:sp>
      <p:sp>
        <p:nvSpPr>
          <p:cNvPr id="40" name="TextBox 39">
            <a:extLst>
              <a:ext uri="{FF2B5EF4-FFF2-40B4-BE49-F238E27FC236}">
                <a16:creationId xmlns:a16="http://schemas.microsoft.com/office/drawing/2014/main" id="{1DE248BE-4DAD-425A-2D0C-7BB18B4EDFC9}"/>
              </a:ext>
            </a:extLst>
          </p:cNvPr>
          <p:cNvSpPr txBox="1"/>
          <p:nvPr/>
        </p:nvSpPr>
        <p:spPr>
          <a:xfrm flipH="1">
            <a:off x="7408333" y="5093657"/>
            <a:ext cx="3169510" cy="1223412"/>
          </a:xfrm>
          <a:prstGeom prst="rect">
            <a:avLst/>
          </a:prstGeom>
          <a:noFill/>
        </p:spPr>
        <p:txBody>
          <a:bodyPr wrap="square" rtlCol="0">
            <a:spAutoFit/>
          </a:bodyPr>
          <a:lstStyle/>
          <a:p>
            <a:pPr algn="just" rtl="1">
              <a:lnSpc>
                <a:spcPct val="150000"/>
              </a:lnSpc>
            </a:pPr>
            <a:r>
              <a:rPr lang="fa-IR" altLang="ko-KR" sz="1400" b="1" dirty="0">
                <a:solidFill>
                  <a:schemeClr val="tx2"/>
                </a:solidFill>
                <a:latin typeface="2  Titr"/>
                <a:cs typeface="2  Titr" panose="00000700000000000000" pitchFamily="2" charset="-78"/>
              </a:rPr>
              <a:t>داده های باز(</a:t>
            </a:r>
            <a:r>
              <a:rPr lang="en-US" altLang="ko-KR" sz="1400" b="1" dirty="0">
                <a:solidFill>
                  <a:schemeClr val="tx2"/>
                </a:solidFill>
                <a:latin typeface="+mj-lt"/>
                <a:cs typeface="2  Titr" panose="00000700000000000000" pitchFamily="2" charset="-78"/>
              </a:rPr>
              <a:t>open data</a:t>
            </a:r>
            <a:r>
              <a:rPr lang="fa-IR" altLang="ko-KR" sz="1400" b="1" dirty="0">
                <a:solidFill>
                  <a:schemeClr val="tx2"/>
                </a:solidFill>
                <a:latin typeface="2  Titr"/>
                <a:cs typeface="2  Titr" panose="00000700000000000000" pitchFamily="2" charset="-78"/>
              </a:rPr>
              <a:t>):</a:t>
            </a:r>
          </a:p>
          <a:p>
            <a:pPr algn="just" rtl="1">
              <a:lnSpc>
                <a:spcPct val="150000"/>
              </a:lnSpc>
            </a:pPr>
            <a:r>
              <a:rPr lang="fa-IR" altLang="ko-KR" sz="1200" b="1" dirty="0">
                <a:solidFill>
                  <a:schemeClr val="tx1">
                    <a:lumMod val="65000"/>
                    <a:lumOff val="35000"/>
                  </a:schemeClr>
                </a:solidFill>
                <a:latin typeface="2  Titr"/>
                <a:cs typeface="B Nazanin" panose="00000400000000000000" pitchFamily="2" charset="-78"/>
              </a:rPr>
              <a:t>داده هایی که آزدانه و رایگان در دسترس عموم هستند و هر کس می تواند بدون محدودیت از آنها استفاده؛ بازنشرو تغییر دهد.</a:t>
            </a:r>
            <a:endParaRPr lang="ko-KR" altLang="en-US" sz="1200" b="1" dirty="0">
              <a:solidFill>
                <a:schemeClr val="tx1">
                  <a:lumMod val="65000"/>
                  <a:lumOff val="35000"/>
                </a:schemeClr>
              </a:solidFill>
              <a:latin typeface="2  Titr"/>
              <a:cs typeface="B Nazanin" panose="00000400000000000000" pitchFamily="2" charset="-78"/>
            </a:endParaRPr>
          </a:p>
        </p:txBody>
      </p:sp>
    </p:spTree>
    <p:extLst>
      <p:ext uri="{BB962C8B-B14F-4D97-AF65-F5344CB8AC3E}">
        <p14:creationId xmlns:p14="http://schemas.microsoft.com/office/powerpoint/2010/main" val="41846009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BBD42CC-BAAF-43EB-AB26-B32360B2EC3A}"/>
              </a:ext>
            </a:extLst>
          </p:cNvPr>
          <p:cNvSpPr>
            <a:spLocks noGrp="1"/>
          </p:cNvSpPr>
          <p:nvPr>
            <p:ph type="body" sz="quarter" idx="10"/>
          </p:nvPr>
        </p:nvSpPr>
        <p:spPr/>
        <p:txBody>
          <a:bodyPr/>
          <a:lstStyle/>
          <a:p>
            <a:pPr rtl="1"/>
            <a:r>
              <a:rPr lang="fa-IR" sz="2800" b="1" dirty="0">
                <a:solidFill>
                  <a:schemeClr val="tx2"/>
                </a:solidFill>
                <a:latin typeface="+mn-lt"/>
                <a:cs typeface="2  Titr" panose="00000700000000000000" pitchFamily="2" charset="-78"/>
              </a:rPr>
              <a:t>ویژگی های کلان داده(</a:t>
            </a:r>
            <a:r>
              <a:rPr lang="en-US" sz="2800" b="1" dirty="0">
                <a:solidFill>
                  <a:schemeClr val="tx2"/>
                </a:solidFill>
                <a:latin typeface="+mn-lt"/>
                <a:cs typeface="2  Titr" panose="00000700000000000000" pitchFamily="2" charset="-78"/>
              </a:rPr>
              <a:t>5v</a:t>
            </a:r>
            <a:r>
              <a:rPr lang="fa-IR" sz="2800" b="1" dirty="0">
                <a:solidFill>
                  <a:schemeClr val="tx2"/>
                </a:solidFill>
                <a:latin typeface="+mn-lt"/>
                <a:cs typeface="2  Titr" panose="00000700000000000000" pitchFamily="2" charset="-78"/>
              </a:rPr>
              <a:t>)</a:t>
            </a:r>
            <a:endParaRPr lang="en-US" sz="2800" b="1" dirty="0">
              <a:solidFill>
                <a:schemeClr val="tx2"/>
              </a:solidFill>
              <a:latin typeface="+mn-lt"/>
              <a:cs typeface="2  Titr" panose="00000700000000000000" pitchFamily="2" charset="-78"/>
            </a:endParaRPr>
          </a:p>
        </p:txBody>
      </p:sp>
      <p:sp>
        <p:nvSpPr>
          <p:cNvPr id="12" name="Oval 4">
            <a:extLst>
              <a:ext uri="{FF2B5EF4-FFF2-40B4-BE49-F238E27FC236}">
                <a16:creationId xmlns:a16="http://schemas.microsoft.com/office/drawing/2014/main" id="{93DE8AE6-F2F5-4850-AE07-C8D04D85DBCA}"/>
              </a:ext>
            </a:extLst>
          </p:cNvPr>
          <p:cNvSpPr/>
          <p:nvPr/>
        </p:nvSpPr>
        <p:spPr>
          <a:xfrm>
            <a:off x="1980073" y="3879015"/>
            <a:ext cx="838685" cy="797031"/>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13" name="Oval 18">
            <a:extLst>
              <a:ext uri="{FF2B5EF4-FFF2-40B4-BE49-F238E27FC236}">
                <a16:creationId xmlns:a16="http://schemas.microsoft.com/office/drawing/2014/main" id="{DDEF68AC-35CB-45FD-8FEE-726DE8ADCFB3}"/>
              </a:ext>
            </a:extLst>
          </p:cNvPr>
          <p:cNvSpPr/>
          <p:nvPr/>
        </p:nvSpPr>
        <p:spPr>
          <a:xfrm>
            <a:off x="1738170" y="1323875"/>
            <a:ext cx="754393" cy="833678"/>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16" name="Text Placeholder 6">
            <a:extLst>
              <a:ext uri="{FF2B5EF4-FFF2-40B4-BE49-F238E27FC236}">
                <a16:creationId xmlns:a16="http://schemas.microsoft.com/office/drawing/2014/main" id="{EAD2296F-7C80-4D19-B127-53D4257AF261}"/>
              </a:ext>
            </a:extLst>
          </p:cNvPr>
          <p:cNvSpPr txBox="1">
            <a:spLocks/>
          </p:cNvSpPr>
          <p:nvPr/>
        </p:nvSpPr>
        <p:spPr>
          <a:xfrm>
            <a:off x="3718379" y="2144877"/>
            <a:ext cx="2196000" cy="368953"/>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solidFill>
                  <a:schemeClr val="tx2"/>
                </a:solidFill>
                <a:latin typeface="+mj-lt"/>
                <a:cs typeface="2  Titr" panose="00000700000000000000" pitchFamily="2" charset="-78"/>
              </a:rPr>
              <a:t>سرعت</a:t>
            </a:r>
            <a:r>
              <a:rPr lang="en-US" altLang="ko-KR" sz="1600" dirty="0" err="1">
                <a:solidFill>
                  <a:schemeClr val="tx2"/>
                </a:solidFill>
                <a:latin typeface="+mj-lt"/>
                <a:cs typeface="2  Titr" panose="00000700000000000000" pitchFamily="2" charset="-78"/>
              </a:rPr>
              <a:t>vilocity</a:t>
            </a:r>
            <a:r>
              <a:rPr lang="fa-IR" altLang="ko-KR" dirty="0">
                <a:solidFill>
                  <a:schemeClr val="tx2"/>
                </a:solidFill>
                <a:latin typeface="+mj-lt"/>
                <a:cs typeface="2  Titr" panose="00000700000000000000" pitchFamily="2" charset="-78"/>
              </a:rPr>
              <a:t>)</a:t>
            </a:r>
            <a:endParaRPr lang="ko-KR" altLang="en-US" dirty="0">
              <a:solidFill>
                <a:schemeClr val="tx2"/>
              </a:solidFill>
              <a:latin typeface="+mj-lt"/>
              <a:cs typeface="2  Titr" panose="00000700000000000000" pitchFamily="2" charset="-78"/>
            </a:endParaRPr>
          </a:p>
        </p:txBody>
      </p:sp>
      <p:sp>
        <p:nvSpPr>
          <p:cNvPr id="17" name="Text Placeholder 7">
            <a:extLst>
              <a:ext uri="{FF2B5EF4-FFF2-40B4-BE49-F238E27FC236}">
                <a16:creationId xmlns:a16="http://schemas.microsoft.com/office/drawing/2014/main" id="{C4CC3B31-6F8B-4BDD-8A23-7750D60BF605}"/>
              </a:ext>
            </a:extLst>
          </p:cNvPr>
          <p:cNvSpPr txBox="1">
            <a:spLocks/>
          </p:cNvSpPr>
          <p:nvPr/>
        </p:nvSpPr>
        <p:spPr>
          <a:xfrm>
            <a:off x="3710079" y="2652996"/>
            <a:ext cx="2272853" cy="1399675"/>
          </a:xfrm>
          <a:prstGeom prst="rect">
            <a:avLst/>
          </a:prstGeom>
        </p:spPr>
        <p:txBody>
          <a:bodyPr anchor="t"/>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400" b="1" dirty="0">
                <a:cs typeface="B Nazanin" panose="00000400000000000000" pitchFamily="2" charset="-78"/>
              </a:rPr>
              <a:t>داده ها با سرعت بسیار بالایی تولید و دریافت می شوند. پردازش و تحلیل داده ها در همان لحظه یا نزدیک به آن برای کسب بینش های ارزشمند ضروری است.</a:t>
            </a:r>
            <a:endParaRPr lang="ko-KR" altLang="en-US" sz="1400" b="1" dirty="0">
              <a:cs typeface="B Nazanin" panose="00000400000000000000" pitchFamily="2" charset="-78"/>
            </a:endParaRPr>
          </a:p>
          <a:p>
            <a:endParaRPr lang="fa-IR" altLang="ko-KR" sz="1400" b="1" dirty="0">
              <a:cs typeface="B Nazanin" panose="00000400000000000000" pitchFamily="2" charset="-78"/>
            </a:endParaRPr>
          </a:p>
        </p:txBody>
      </p:sp>
      <p:sp>
        <p:nvSpPr>
          <p:cNvPr id="20" name="Oval 18">
            <a:extLst>
              <a:ext uri="{FF2B5EF4-FFF2-40B4-BE49-F238E27FC236}">
                <a16:creationId xmlns:a16="http://schemas.microsoft.com/office/drawing/2014/main" id="{FB606741-2A30-4E53-8CA6-3FFC52636058}"/>
              </a:ext>
            </a:extLst>
          </p:cNvPr>
          <p:cNvSpPr/>
          <p:nvPr/>
        </p:nvSpPr>
        <p:spPr>
          <a:xfrm>
            <a:off x="4439182" y="1320901"/>
            <a:ext cx="754393" cy="754393"/>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21" name="Oval 19">
            <a:extLst>
              <a:ext uri="{FF2B5EF4-FFF2-40B4-BE49-F238E27FC236}">
                <a16:creationId xmlns:a16="http://schemas.microsoft.com/office/drawing/2014/main" id="{C9E6A0E9-1D4F-4F7E-9AD8-661E2F1C6BB4}"/>
              </a:ext>
            </a:extLst>
          </p:cNvPr>
          <p:cNvSpPr/>
          <p:nvPr/>
        </p:nvSpPr>
        <p:spPr>
          <a:xfrm>
            <a:off x="6984395" y="3902745"/>
            <a:ext cx="754393" cy="754393"/>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26" name="Teardrop 6">
            <a:extLst>
              <a:ext uri="{FF2B5EF4-FFF2-40B4-BE49-F238E27FC236}">
                <a16:creationId xmlns:a16="http://schemas.microsoft.com/office/drawing/2014/main" id="{C52563CA-ECDD-4CEF-87EC-552475883639}"/>
              </a:ext>
            </a:extLst>
          </p:cNvPr>
          <p:cNvSpPr/>
          <p:nvPr/>
        </p:nvSpPr>
        <p:spPr>
          <a:xfrm rot="8100000">
            <a:off x="7209800" y="4110857"/>
            <a:ext cx="293144" cy="293145"/>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sp>
        <p:nvSpPr>
          <p:cNvPr id="27" name="Oval 21">
            <a:extLst>
              <a:ext uri="{FF2B5EF4-FFF2-40B4-BE49-F238E27FC236}">
                <a16:creationId xmlns:a16="http://schemas.microsoft.com/office/drawing/2014/main" id="{48C1CE2D-CAC2-49C8-B3ED-60F2BEB5B1A8}"/>
              </a:ext>
            </a:extLst>
          </p:cNvPr>
          <p:cNvSpPr>
            <a:spLocks noChangeAspect="1"/>
          </p:cNvSpPr>
          <p:nvPr/>
        </p:nvSpPr>
        <p:spPr>
          <a:xfrm>
            <a:off x="1570724" y="4340397"/>
            <a:ext cx="334893" cy="337690"/>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sp>
        <p:nvSpPr>
          <p:cNvPr id="3" name="Text Placeholder 6">
            <a:extLst>
              <a:ext uri="{FF2B5EF4-FFF2-40B4-BE49-F238E27FC236}">
                <a16:creationId xmlns:a16="http://schemas.microsoft.com/office/drawing/2014/main" id="{B984DBA7-D527-74EE-85D8-BC1DD22374CE}"/>
              </a:ext>
            </a:extLst>
          </p:cNvPr>
          <p:cNvSpPr txBox="1">
            <a:spLocks/>
          </p:cNvSpPr>
          <p:nvPr/>
        </p:nvSpPr>
        <p:spPr>
          <a:xfrm>
            <a:off x="882073" y="2198943"/>
            <a:ext cx="2196000" cy="368953"/>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solidFill>
                  <a:schemeClr val="tx2"/>
                </a:solidFill>
                <a:latin typeface="+mj-lt"/>
                <a:cs typeface="2  Titr" panose="00000700000000000000" pitchFamily="2" charset="-78"/>
              </a:rPr>
              <a:t>تنوع(</a:t>
            </a:r>
            <a:r>
              <a:rPr lang="en-US" altLang="ko-KR" sz="1600" dirty="0">
                <a:solidFill>
                  <a:schemeClr val="tx2"/>
                </a:solidFill>
                <a:latin typeface="+mj-lt"/>
                <a:cs typeface="2  Titr" panose="00000700000000000000" pitchFamily="2" charset="-78"/>
              </a:rPr>
              <a:t>variety</a:t>
            </a:r>
            <a:r>
              <a:rPr lang="fa-IR" altLang="ko-KR" sz="1600" dirty="0">
                <a:solidFill>
                  <a:schemeClr val="tx2"/>
                </a:solidFill>
                <a:latin typeface="+mj-lt"/>
                <a:cs typeface="2  Titr" panose="00000700000000000000" pitchFamily="2" charset="-78"/>
              </a:rPr>
              <a:t>)</a:t>
            </a:r>
            <a:endParaRPr lang="ko-KR" altLang="en-US" sz="1600" dirty="0">
              <a:solidFill>
                <a:schemeClr val="tx2"/>
              </a:solidFill>
              <a:latin typeface="+mj-lt"/>
              <a:cs typeface="2  Titr" panose="00000700000000000000" pitchFamily="2" charset="-78"/>
            </a:endParaRPr>
          </a:p>
        </p:txBody>
      </p:sp>
      <p:sp>
        <p:nvSpPr>
          <p:cNvPr id="29" name="Text Placeholder 7">
            <a:extLst>
              <a:ext uri="{FF2B5EF4-FFF2-40B4-BE49-F238E27FC236}">
                <a16:creationId xmlns:a16="http://schemas.microsoft.com/office/drawing/2014/main" id="{142C5166-1237-B5E5-B209-12B8B5EFE13E}"/>
              </a:ext>
            </a:extLst>
          </p:cNvPr>
          <p:cNvSpPr txBox="1">
            <a:spLocks/>
          </p:cNvSpPr>
          <p:nvPr/>
        </p:nvSpPr>
        <p:spPr>
          <a:xfrm>
            <a:off x="617683" y="2580887"/>
            <a:ext cx="2750997" cy="1399675"/>
          </a:xfrm>
          <a:prstGeom prst="rect">
            <a:avLst/>
          </a:prstGeom>
        </p:spPr>
        <p:txBody>
          <a:bodyPr anchor="t"/>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400" b="1" dirty="0">
                <a:cs typeface="B Nazanin" panose="00000400000000000000" pitchFamily="2" charset="-78"/>
              </a:rPr>
              <a:t>داده ها از منابع مختلف با فرمت های گوناگون تولید می شوند. این داده ها شامل داده های ساختار یافته، نیمه ساختار یافته و بدون ساختارمی شود. مدیریت و تحلیل این تنوع داده ای نیازمند ابزارها و تکنیک های خاصی است. </a:t>
            </a:r>
            <a:endParaRPr lang="ko-KR" altLang="en-US" sz="1400" b="1" dirty="0">
              <a:cs typeface="B Nazanin" panose="00000400000000000000" pitchFamily="2" charset="-78"/>
            </a:endParaRPr>
          </a:p>
          <a:p>
            <a:endParaRPr lang="fa-IR" altLang="ko-KR" sz="1400" b="1" dirty="0">
              <a:cs typeface="B Nazanin" panose="00000400000000000000" pitchFamily="2" charset="-78"/>
            </a:endParaRPr>
          </a:p>
        </p:txBody>
      </p:sp>
      <p:sp>
        <p:nvSpPr>
          <p:cNvPr id="30" name="Text Placeholder 6">
            <a:extLst>
              <a:ext uri="{FF2B5EF4-FFF2-40B4-BE49-F238E27FC236}">
                <a16:creationId xmlns:a16="http://schemas.microsoft.com/office/drawing/2014/main" id="{98DFC37D-EAD8-B03A-98CA-5272861A3104}"/>
              </a:ext>
            </a:extLst>
          </p:cNvPr>
          <p:cNvSpPr txBox="1">
            <a:spLocks/>
          </p:cNvSpPr>
          <p:nvPr/>
        </p:nvSpPr>
        <p:spPr>
          <a:xfrm>
            <a:off x="1223853" y="4657138"/>
            <a:ext cx="2196000" cy="304920"/>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solidFill>
                  <a:schemeClr val="tx2"/>
                </a:solidFill>
                <a:latin typeface="+mj-lt"/>
                <a:cs typeface="2  Titr" panose="00000700000000000000" pitchFamily="2" charset="-78"/>
              </a:rPr>
              <a:t>صحت و درستی(</a:t>
            </a:r>
            <a:r>
              <a:rPr lang="en-US" altLang="ko-KR" sz="1600" dirty="0">
                <a:cs typeface="Arial" pitchFamily="34" charset="0"/>
              </a:rPr>
              <a:t>veracity</a:t>
            </a:r>
            <a:r>
              <a:rPr lang="fa-IR" altLang="ko-KR" dirty="0">
                <a:cs typeface="Arial" pitchFamily="34" charset="0"/>
              </a:rPr>
              <a:t>)</a:t>
            </a:r>
            <a:endParaRPr lang="ko-KR" altLang="en-US" dirty="0">
              <a:cs typeface="Arial" pitchFamily="34" charset="0"/>
            </a:endParaRPr>
          </a:p>
        </p:txBody>
      </p:sp>
      <p:sp>
        <p:nvSpPr>
          <p:cNvPr id="31" name="Text Placeholder 7">
            <a:extLst>
              <a:ext uri="{FF2B5EF4-FFF2-40B4-BE49-F238E27FC236}">
                <a16:creationId xmlns:a16="http://schemas.microsoft.com/office/drawing/2014/main" id="{7365D01B-BAE0-67C1-6E54-63CE75025C0D}"/>
              </a:ext>
            </a:extLst>
          </p:cNvPr>
          <p:cNvSpPr txBox="1">
            <a:spLocks/>
          </p:cNvSpPr>
          <p:nvPr/>
        </p:nvSpPr>
        <p:spPr>
          <a:xfrm>
            <a:off x="548641" y="5078966"/>
            <a:ext cx="3923272" cy="1156756"/>
          </a:xfrm>
          <a:prstGeom prst="rect">
            <a:avLst/>
          </a:prstGeom>
        </p:spPr>
        <p:txBody>
          <a:bodyPr anchor="t"/>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400" b="1" dirty="0">
                <a:cs typeface="B Nazanin" panose="00000400000000000000" pitchFamily="2" charset="-78"/>
              </a:rPr>
              <a:t>کیفیت و دقت داده ها می تواند بسیار متفاوت باشد.داده ها ممکن است ناقص، ناسازگار، دارای خطا و نویز باشد. </a:t>
            </a:r>
          </a:p>
          <a:p>
            <a:r>
              <a:rPr lang="fa-IR" altLang="ko-KR" sz="1400" b="1" dirty="0">
                <a:cs typeface="B Nazanin" panose="00000400000000000000" pitchFamily="2" charset="-78"/>
              </a:rPr>
              <a:t>اطمینان  از صحت و درستی داده ها برای بینش های قابل اعتماد و اتخاذ تصمیم های صحیح بسیار ارزشمند است.</a:t>
            </a:r>
            <a:endParaRPr lang="ko-KR" altLang="en-US" sz="1400" b="1" dirty="0">
              <a:cs typeface="B Nazanin" panose="00000400000000000000" pitchFamily="2" charset="-78"/>
            </a:endParaRPr>
          </a:p>
          <a:p>
            <a:endParaRPr lang="fa-IR" altLang="ko-KR" sz="1400" b="1" dirty="0">
              <a:cs typeface="B Nazanin" panose="00000400000000000000" pitchFamily="2" charset="-78"/>
            </a:endParaRPr>
          </a:p>
        </p:txBody>
      </p:sp>
      <p:sp>
        <p:nvSpPr>
          <p:cNvPr id="32" name="Text Placeholder 6">
            <a:extLst>
              <a:ext uri="{FF2B5EF4-FFF2-40B4-BE49-F238E27FC236}">
                <a16:creationId xmlns:a16="http://schemas.microsoft.com/office/drawing/2014/main" id="{5EF5235C-B432-0CEC-83A6-128335D373FD}"/>
              </a:ext>
            </a:extLst>
          </p:cNvPr>
          <p:cNvSpPr txBox="1">
            <a:spLocks/>
          </p:cNvSpPr>
          <p:nvPr/>
        </p:nvSpPr>
        <p:spPr>
          <a:xfrm>
            <a:off x="6417065" y="4760790"/>
            <a:ext cx="2196000" cy="368953"/>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solidFill>
                  <a:schemeClr val="tx2"/>
                </a:solidFill>
                <a:latin typeface="+mj-lt"/>
                <a:cs typeface="2  Titr" panose="00000700000000000000" pitchFamily="2" charset="-78"/>
              </a:rPr>
              <a:t>ارزش(</a:t>
            </a:r>
            <a:r>
              <a:rPr lang="en-US" altLang="ko-KR" sz="1600" dirty="0">
                <a:solidFill>
                  <a:schemeClr val="tx2"/>
                </a:solidFill>
                <a:latin typeface="+mj-lt"/>
                <a:cs typeface="2  Titr" panose="00000700000000000000" pitchFamily="2" charset="-78"/>
              </a:rPr>
              <a:t>value</a:t>
            </a:r>
            <a:r>
              <a:rPr lang="fa-IR" altLang="ko-KR" sz="1600" dirty="0">
                <a:solidFill>
                  <a:schemeClr val="tx2"/>
                </a:solidFill>
                <a:latin typeface="+mj-lt"/>
                <a:cs typeface="2  Titr" panose="00000700000000000000" pitchFamily="2" charset="-78"/>
              </a:rPr>
              <a:t>)</a:t>
            </a:r>
            <a:endParaRPr lang="ko-KR" altLang="en-US" sz="1600" dirty="0">
              <a:solidFill>
                <a:schemeClr val="tx2"/>
              </a:solidFill>
              <a:latin typeface="+mj-lt"/>
              <a:cs typeface="2  Titr" panose="00000700000000000000" pitchFamily="2" charset="-78"/>
            </a:endParaRPr>
          </a:p>
        </p:txBody>
      </p:sp>
      <p:sp>
        <p:nvSpPr>
          <p:cNvPr id="33" name="Text Placeholder 7">
            <a:extLst>
              <a:ext uri="{FF2B5EF4-FFF2-40B4-BE49-F238E27FC236}">
                <a16:creationId xmlns:a16="http://schemas.microsoft.com/office/drawing/2014/main" id="{C21A60C7-72FF-3FDD-9BEF-D9D259AC036F}"/>
              </a:ext>
            </a:extLst>
          </p:cNvPr>
          <p:cNvSpPr txBox="1">
            <a:spLocks/>
          </p:cNvSpPr>
          <p:nvPr/>
        </p:nvSpPr>
        <p:spPr>
          <a:xfrm>
            <a:off x="4595642" y="5078966"/>
            <a:ext cx="4235092" cy="1399675"/>
          </a:xfrm>
          <a:prstGeom prst="rect">
            <a:avLst/>
          </a:prstGeom>
        </p:spPr>
        <p:txBody>
          <a:bodyPr anchor="t"/>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400" b="1" dirty="0">
                <a:cs typeface="B Nazanin" panose="00000400000000000000" pitchFamily="2" charset="-78"/>
              </a:rPr>
              <a:t>هدف نهایی از جمع آوری و تحلیل کلان داده، استخراج اطلاعات ارزشمند و ایجاد ارزش برای سازمان با هدف مورد نظر است. این ارزش می تواند شامل بهبود تصمیم گیری، بهینه سازی فرایند ها،شناسایی فرصت های جدید، درک بهتر مشتریان و ... می باشد.</a:t>
            </a:r>
            <a:endParaRPr lang="ko-KR" altLang="en-US" sz="1400" b="1" dirty="0">
              <a:cs typeface="B Nazanin" panose="00000400000000000000" pitchFamily="2" charset="-78"/>
            </a:endParaRPr>
          </a:p>
          <a:p>
            <a:endParaRPr lang="fa-IR" altLang="ko-KR" sz="1400" b="1" dirty="0">
              <a:cs typeface="B Nazanin" panose="00000400000000000000" pitchFamily="2" charset="-78"/>
            </a:endParaRPr>
          </a:p>
        </p:txBody>
      </p:sp>
      <p:pic>
        <p:nvPicPr>
          <p:cNvPr id="6" name="Picture Placeholder 5"/>
          <p:cNvPicPr>
            <a:picLocks noGrp="1" noChangeAspect="1"/>
          </p:cNvPicPr>
          <p:nvPr>
            <p:ph type="pic" idx="11"/>
          </p:nvPr>
        </p:nvPicPr>
        <p:blipFill>
          <a:blip r:embed="rId2">
            <a:extLst>
              <a:ext uri="{28A0092B-C50C-407E-A947-70E740481C1C}">
                <a14:useLocalDpi xmlns:a14="http://schemas.microsoft.com/office/drawing/2010/main" val="0"/>
              </a:ext>
            </a:extLst>
          </a:blip>
          <a:srcRect l="27845" r="27845"/>
          <a:stretch>
            <a:fillRect/>
          </a:stretch>
        </p:blipFill>
        <p:spPr>
          <a:xfrm>
            <a:off x="8954464" y="1933187"/>
            <a:ext cx="2388002" cy="3916324"/>
          </a:xfrm>
        </p:spPr>
      </p:pic>
      <p:sp>
        <p:nvSpPr>
          <p:cNvPr id="5" name="Oval 4">
            <a:extLst>
              <a:ext uri="{FF2B5EF4-FFF2-40B4-BE49-F238E27FC236}">
                <a16:creationId xmlns:a16="http://schemas.microsoft.com/office/drawing/2014/main" id="{FDD9E4D2-583C-9C06-7E06-EB554296D251}"/>
              </a:ext>
            </a:extLst>
          </p:cNvPr>
          <p:cNvSpPr/>
          <p:nvPr/>
        </p:nvSpPr>
        <p:spPr>
          <a:xfrm>
            <a:off x="7271694" y="1347846"/>
            <a:ext cx="838685" cy="797031"/>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8" name="Text Placeholder 6">
            <a:extLst>
              <a:ext uri="{FF2B5EF4-FFF2-40B4-BE49-F238E27FC236}">
                <a16:creationId xmlns:a16="http://schemas.microsoft.com/office/drawing/2014/main" id="{37345115-EC62-1C6D-A81F-9B9F06FA59BF}"/>
              </a:ext>
            </a:extLst>
          </p:cNvPr>
          <p:cNvSpPr txBox="1">
            <a:spLocks/>
          </p:cNvSpPr>
          <p:nvPr/>
        </p:nvSpPr>
        <p:spPr>
          <a:xfrm>
            <a:off x="6465657" y="2124955"/>
            <a:ext cx="2196000" cy="368953"/>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solidFill>
                  <a:schemeClr val="tx2"/>
                </a:solidFill>
                <a:latin typeface="+mj-lt"/>
                <a:cs typeface="2  Titr" panose="00000700000000000000" pitchFamily="2" charset="-78"/>
              </a:rPr>
              <a:t>حجم (</a:t>
            </a:r>
            <a:r>
              <a:rPr lang="en-US" altLang="ko-KR" sz="1600" dirty="0" err="1">
                <a:solidFill>
                  <a:schemeClr val="tx2"/>
                </a:solidFill>
                <a:latin typeface="+mj-lt"/>
                <a:cs typeface="2  Titr" panose="00000700000000000000" pitchFamily="2" charset="-78"/>
              </a:rPr>
              <a:t>volum</a:t>
            </a:r>
            <a:r>
              <a:rPr lang="fa-IR" altLang="ko-KR" sz="1600" dirty="0">
                <a:solidFill>
                  <a:schemeClr val="tx2"/>
                </a:solidFill>
                <a:latin typeface="+mj-lt"/>
                <a:cs typeface="2  Titr" panose="00000700000000000000" pitchFamily="2" charset="-78"/>
              </a:rPr>
              <a:t>)</a:t>
            </a:r>
            <a:endParaRPr lang="ko-KR" altLang="en-US" dirty="0">
              <a:solidFill>
                <a:schemeClr val="tx2"/>
              </a:solidFill>
              <a:latin typeface="+mj-lt"/>
              <a:cs typeface="2  Titr" panose="00000700000000000000" pitchFamily="2" charset="-78"/>
            </a:endParaRPr>
          </a:p>
        </p:txBody>
      </p:sp>
      <p:sp>
        <p:nvSpPr>
          <p:cNvPr id="15" name="Text Placeholder 7">
            <a:extLst>
              <a:ext uri="{FF2B5EF4-FFF2-40B4-BE49-F238E27FC236}">
                <a16:creationId xmlns:a16="http://schemas.microsoft.com/office/drawing/2014/main" id="{05C83F63-1683-7875-1E1E-70FB2A7D8851}"/>
              </a:ext>
            </a:extLst>
          </p:cNvPr>
          <p:cNvSpPr txBox="1">
            <a:spLocks/>
          </p:cNvSpPr>
          <p:nvPr/>
        </p:nvSpPr>
        <p:spPr>
          <a:xfrm>
            <a:off x="6079736" y="2580887"/>
            <a:ext cx="2615413" cy="1399675"/>
          </a:xfrm>
          <a:prstGeom prst="rect">
            <a:avLst/>
          </a:prstGeom>
        </p:spPr>
        <p:txBody>
          <a:bodyPr anchor="t"/>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400" b="1" dirty="0">
                <a:cs typeface="B Nazanin" panose="00000400000000000000" pitchFamily="2" charset="-78"/>
              </a:rPr>
              <a:t>مقدار بسیار زیادی از داده تولید و ذخیره می شود. این حجم عظیم چالش های اساسی درذخیره سازی، پردازش و تحلیل دارند.</a:t>
            </a:r>
            <a:endParaRPr lang="ko-KR" altLang="en-US" sz="1400" b="1" dirty="0">
              <a:cs typeface="B Nazanin" panose="00000400000000000000" pitchFamily="2" charset="-78"/>
            </a:endParaRPr>
          </a:p>
          <a:p>
            <a:endParaRPr lang="fa-IR" altLang="ko-KR" sz="1400" b="1" dirty="0">
              <a:cs typeface="B Nazanin" panose="00000400000000000000" pitchFamily="2" charset="-78"/>
            </a:endParaRPr>
          </a:p>
        </p:txBody>
      </p:sp>
    </p:spTree>
    <p:extLst>
      <p:ext uri="{BB962C8B-B14F-4D97-AF65-F5344CB8AC3E}">
        <p14:creationId xmlns:p14="http://schemas.microsoft.com/office/powerpoint/2010/main" val="34145416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25F246A1-7035-429F-992E-542B4080B7F7}"/>
              </a:ext>
            </a:extLst>
          </p:cNvPr>
          <p:cNvSpPr/>
          <p:nvPr/>
        </p:nvSpPr>
        <p:spPr>
          <a:xfrm>
            <a:off x="0" y="2554868"/>
            <a:ext cx="8584269" cy="648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5679D"/>
              </a:solidFill>
            </a:endParaRPr>
          </a:p>
        </p:txBody>
      </p:sp>
      <p:sp>
        <p:nvSpPr>
          <p:cNvPr id="11" name="Rectangle 1">
            <a:extLst>
              <a:ext uri="{FF2B5EF4-FFF2-40B4-BE49-F238E27FC236}">
                <a16:creationId xmlns:a16="http://schemas.microsoft.com/office/drawing/2014/main" id="{38C7336A-FE67-47A2-A1C4-25663EADD320}"/>
              </a:ext>
            </a:extLst>
          </p:cNvPr>
          <p:cNvSpPr/>
          <p:nvPr/>
        </p:nvSpPr>
        <p:spPr>
          <a:xfrm>
            <a:off x="169488" y="3358342"/>
            <a:ext cx="2665148" cy="3374967"/>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TextBox 11">
            <a:extLst>
              <a:ext uri="{FF2B5EF4-FFF2-40B4-BE49-F238E27FC236}">
                <a16:creationId xmlns:a16="http://schemas.microsoft.com/office/drawing/2014/main" id="{E61FCEE3-AC3C-419E-9F7C-1F5637E0B0D3}"/>
              </a:ext>
            </a:extLst>
          </p:cNvPr>
          <p:cNvSpPr txBox="1"/>
          <p:nvPr/>
        </p:nvSpPr>
        <p:spPr>
          <a:xfrm>
            <a:off x="223941" y="3411560"/>
            <a:ext cx="2573430" cy="338554"/>
          </a:xfrm>
          <a:prstGeom prst="rect">
            <a:avLst/>
          </a:prstGeom>
          <a:noFill/>
        </p:spPr>
        <p:txBody>
          <a:bodyPr wrap="square" rtlCol="0">
            <a:spAutoFit/>
          </a:bodyPr>
          <a:lstStyle/>
          <a:p>
            <a:pPr algn="r" rtl="1"/>
            <a:r>
              <a:rPr lang="fa-IR" sz="1600" dirty="0">
                <a:cs typeface="2  Titr" panose="00000700000000000000" pitchFamily="2" charset="-78"/>
              </a:rPr>
              <a:t>قابلیت بازیابی (</a:t>
            </a:r>
            <a:r>
              <a:rPr lang="en-US" sz="1600" dirty="0">
                <a:cs typeface="2  Titr" panose="00000700000000000000" pitchFamily="2" charset="-78"/>
              </a:rPr>
              <a:t>:</a:t>
            </a:r>
            <a:r>
              <a:rPr lang="en-US" sz="1600" b="1" dirty="0">
                <a:cs typeface="2  Titr" panose="00000700000000000000" pitchFamily="2" charset="-78"/>
              </a:rPr>
              <a:t>(Retrieval</a:t>
            </a:r>
            <a:endParaRPr lang="ko-KR" altLang="en-US" sz="1600" b="1" dirty="0">
              <a:cs typeface="2  Titr" panose="00000700000000000000" pitchFamily="2" charset="-78"/>
            </a:endParaRPr>
          </a:p>
        </p:txBody>
      </p:sp>
      <p:pic>
        <p:nvPicPr>
          <p:cNvPr id="8" name="Picture Placeholder 7"/>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34177" r="34177"/>
          <a:stretch>
            <a:fillRect/>
          </a:stretch>
        </p:blipFill>
        <p:spPr>
          <a:xfrm>
            <a:off x="8632825" y="0"/>
            <a:ext cx="3559175" cy="6858000"/>
          </a:xfrm>
        </p:spPr>
      </p:pic>
      <p:sp>
        <p:nvSpPr>
          <p:cNvPr id="16" name="TextBox 15">
            <a:extLst>
              <a:ext uri="{FF2B5EF4-FFF2-40B4-BE49-F238E27FC236}">
                <a16:creationId xmlns:a16="http://schemas.microsoft.com/office/drawing/2014/main" id="{00FF0BA1-4C25-457A-A6DC-14348A9C5D38}"/>
              </a:ext>
            </a:extLst>
          </p:cNvPr>
          <p:cNvSpPr txBox="1"/>
          <p:nvPr/>
        </p:nvSpPr>
        <p:spPr>
          <a:xfrm>
            <a:off x="382239" y="731151"/>
            <a:ext cx="8072129" cy="1723549"/>
          </a:xfrm>
          <a:prstGeom prst="rect">
            <a:avLst/>
          </a:prstGeom>
          <a:noFill/>
        </p:spPr>
        <p:txBody>
          <a:bodyPr wrap="square" rtlCol="0">
            <a:spAutoFit/>
          </a:bodyPr>
          <a:lstStyle/>
          <a:p>
            <a:pPr algn="ctr" rtl="1">
              <a:lnSpc>
                <a:spcPct val="150000"/>
              </a:lnSpc>
            </a:pPr>
            <a:r>
              <a:rPr lang="fa-IR" sz="2000" b="1" dirty="0">
                <a:solidFill>
                  <a:schemeClr val="accent1">
                    <a:lumMod val="75000"/>
                  </a:schemeClr>
                </a:solidFill>
                <a:cs typeface="2  Titr" panose="00000700000000000000" pitchFamily="2" charset="-78"/>
              </a:rPr>
              <a:t>برای معنادارشدن داده ها و استخراج معنا از آنها به بستروسامانه هایی نیاز است تا داده ها در آن، بازنمایی، ذخیره و قابلیت بازیابی پیدا کنند.</a:t>
            </a:r>
          </a:p>
          <a:p>
            <a:pPr algn="just" rtl="1">
              <a:lnSpc>
                <a:spcPct val="150000"/>
              </a:lnSpc>
            </a:pPr>
            <a:r>
              <a:rPr lang="fa-IR" sz="1600" b="1" dirty="0">
                <a:cs typeface="B Nazanin" panose="00000400000000000000" pitchFamily="2" charset="-78"/>
              </a:rPr>
              <a:t>چنانچه اجزا و سازوکار روابط چنین سامانه ای به درستی فهم شود، امکان تفسیر داده های درون آن فراهم می شود. این سطح از فهم اغلب در نوع خاصی ازداده ها به نام فراداده( متا دیتا) مستند می شوند.</a:t>
            </a:r>
          </a:p>
        </p:txBody>
      </p:sp>
      <p:sp>
        <p:nvSpPr>
          <p:cNvPr id="17" name="TextBox 16">
            <a:extLst>
              <a:ext uri="{FF2B5EF4-FFF2-40B4-BE49-F238E27FC236}">
                <a16:creationId xmlns:a16="http://schemas.microsoft.com/office/drawing/2014/main" id="{E61FCEE3-AC3C-419E-9F7C-1F5637E0B0D3}"/>
              </a:ext>
            </a:extLst>
          </p:cNvPr>
          <p:cNvSpPr txBox="1"/>
          <p:nvPr/>
        </p:nvSpPr>
        <p:spPr>
          <a:xfrm>
            <a:off x="261206" y="3714466"/>
            <a:ext cx="2573430" cy="1754326"/>
          </a:xfrm>
          <a:prstGeom prst="rect">
            <a:avLst/>
          </a:prstGeom>
          <a:noFill/>
        </p:spPr>
        <p:txBody>
          <a:bodyPr wrap="square" rtlCol="0">
            <a:spAutoFit/>
          </a:bodyPr>
          <a:lstStyle/>
          <a:p>
            <a:pPr algn="just" rtl="1"/>
            <a:r>
              <a:rPr lang="fa-IR" altLang="ko-KR" sz="1400" b="1" dirty="0">
                <a:cs typeface="B Nazanin" panose="00000400000000000000" pitchFamily="2" charset="-78"/>
              </a:rPr>
              <a:t>چگونه می توان آن را دوباره پیدا کرد؟</a:t>
            </a:r>
          </a:p>
          <a:p>
            <a:pPr algn="just" rtl="1"/>
            <a:r>
              <a:rPr lang="fa-IR" altLang="ko-KR" sz="1400" b="1" dirty="0">
                <a:cs typeface="B Nazanin" panose="00000400000000000000" pitchFamily="2" charset="-78"/>
              </a:rPr>
              <a:t>اگر شما میلیون ها داده داشته باشید اما آنها را برچسب گذاری نکرده باشید، پیدا کردن یک مورد خاص غیر ممکن است.</a:t>
            </a:r>
          </a:p>
          <a:p>
            <a:pPr algn="just" rtl="1"/>
            <a:r>
              <a:rPr lang="fa-IR" altLang="ko-KR" sz="1400" b="1" dirty="0">
                <a:solidFill>
                  <a:srgbClr val="FF0000"/>
                </a:solidFill>
                <a:cs typeface="B Nazanin" panose="00000400000000000000" pitchFamily="2" charset="-78"/>
              </a:rPr>
              <a:t>مثال: </a:t>
            </a:r>
          </a:p>
          <a:p>
            <a:pPr algn="just" rtl="1"/>
            <a:r>
              <a:rPr lang="fa-IR" altLang="ko-KR" sz="1200" b="1" dirty="0">
                <a:cs typeface="B Nazanin" panose="00000400000000000000" pitchFamily="2" charset="-78"/>
              </a:rPr>
              <a:t>بدون متا دیتا شما باید تمام داده ها را یکی یکی بررسی کنید تا چیزی را پیدا کنید.</a:t>
            </a:r>
            <a:endParaRPr lang="ko-KR" altLang="en-US" sz="1200" b="1" dirty="0">
              <a:cs typeface="B Nazanin" panose="00000400000000000000" pitchFamily="2" charset="-78"/>
            </a:endParaRPr>
          </a:p>
        </p:txBody>
      </p:sp>
      <p:sp>
        <p:nvSpPr>
          <p:cNvPr id="18" name="Rectangle 1">
            <a:extLst>
              <a:ext uri="{FF2B5EF4-FFF2-40B4-BE49-F238E27FC236}">
                <a16:creationId xmlns:a16="http://schemas.microsoft.com/office/drawing/2014/main" id="{38C7336A-FE67-47A2-A1C4-25663EADD320}"/>
              </a:ext>
            </a:extLst>
          </p:cNvPr>
          <p:cNvSpPr/>
          <p:nvPr/>
        </p:nvSpPr>
        <p:spPr>
          <a:xfrm>
            <a:off x="3131589" y="3358342"/>
            <a:ext cx="2665148" cy="339490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TextBox 18">
            <a:extLst>
              <a:ext uri="{FF2B5EF4-FFF2-40B4-BE49-F238E27FC236}">
                <a16:creationId xmlns:a16="http://schemas.microsoft.com/office/drawing/2014/main" id="{E61FCEE3-AC3C-419E-9F7C-1F5637E0B0D3}"/>
              </a:ext>
            </a:extLst>
          </p:cNvPr>
          <p:cNvSpPr txBox="1"/>
          <p:nvPr/>
        </p:nvSpPr>
        <p:spPr>
          <a:xfrm>
            <a:off x="3131589" y="3445057"/>
            <a:ext cx="2573430" cy="338554"/>
          </a:xfrm>
          <a:prstGeom prst="rect">
            <a:avLst/>
          </a:prstGeom>
          <a:noFill/>
        </p:spPr>
        <p:txBody>
          <a:bodyPr wrap="square" rtlCol="0">
            <a:spAutoFit/>
          </a:bodyPr>
          <a:lstStyle/>
          <a:p>
            <a:pPr algn="r" rtl="1"/>
            <a:r>
              <a:rPr lang="fa-IR" sz="1600" dirty="0">
                <a:cs typeface="2  Titr" panose="00000700000000000000" pitchFamily="2" charset="-78"/>
              </a:rPr>
              <a:t>ذخیره (</a:t>
            </a:r>
            <a:r>
              <a:rPr lang="en-US" sz="1600" dirty="0">
                <a:cs typeface="2  Titr" panose="00000700000000000000" pitchFamily="2" charset="-78"/>
              </a:rPr>
              <a:t>:</a:t>
            </a:r>
            <a:r>
              <a:rPr lang="en-US" sz="1600" b="1" dirty="0">
                <a:cs typeface="2  Titr" panose="00000700000000000000" pitchFamily="2" charset="-78"/>
              </a:rPr>
              <a:t>(Storage</a:t>
            </a:r>
            <a:endParaRPr lang="ko-KR" altLang="en-US" sz="1600" b="1" dirty="0">
              <a:cs typeface="2  Titr" panose="00000700000000000000" pitchFamily="2" charset="-78"/>
            </a:endParaRPr>
          </a:p>
        </p:txBody>
      </p:sp>
      <p:sp>
        <p:nvSpPr>
          <p:cNvPr id="20" name="TextBox 19">
            <a:extLst>
              <a:ext uri="{FF2B5EF4-FFF2-40B4-BE49-F238E27FC236}">
                <a16:creationId xmlns:a16="http://schemas.microsoft.com/office/drawing/2014/main" id="{E61FCEE3-AC3C-419E-9F7C-1F5637E0B0D3}"/>
              </a:ext>
            </a:extLst>
          </p:cNvPr>
          <p:cNvSpPr txBox="1"/>
          <p:nvPr/>
        </p:nvSpPr>
        <p:spPr>
          <a:xfrm>
            <a:off x="3180144" y="3806799"/>
            <a:ext cx="2573430" cy="2123658"/>
          </a:xfrm>
          <a:prstGeom prst="rect">
            <a:avLst/>
          </a:prstGeom>
          <a:noFill/>
        </p:spPr>
        <p:txBody>
          <a:bodyPr wrap="square" rtlCol="0">
            <a:spAutoFit/>
          </a:bodyPr>
          <a:lstStyle/>
          <a:p>
            <a:pPr algn="just" rtl="1"/>
            <a:r>
              <a:rPr lang="fa-IR" altLang="ko-KR" sz="1400" b="1" dirty="0">
                <a:cs typeface="B Nazanin" panose="00000400000000000000" pitchFamily="2" charset="-78"/>
              </a:rPr>
              <a:t>چگونه باید این داده ها را نگه داشت؟</a:t>
            </a:r>
          </a:p>
          <a:p>
            <a:pPr algn="just" rtl="1"/>
            <a:r>
              <a:rPr lang="fa-IR" altLang="ko-KR" sz="1400" b="1" dirty="0">
                <a:cs typeface="B Nazanin" panose="00000400000000000000" pitchFamily="2" charset="-78"/>
              </a:rPr>
              <a:t>سیستم های ذخیره سازی برای اینکه بفهمند چطور باید فضا را برای داده ها اختصاص دهند، به فرا داده نیاز دارند.</a:t>
            </a:r>
          </a:p>
          <a:p>
            <a:pPr algn="just" rtl="1"/>
            <a:endParaRPr lang="fa-IR" altLang="ko-KR" sz="1400" b="1" dirty="0">
              <a:cs typeface="B Nazanin" panose="00000400000000000000" pitchFamily="2" charset="-78"/>
            </a:endParaRPr>
          </a:p>
          <a:p>
            <a:pPr algn="just" rtl="1"/>
            <a:r>
              <a:rPr lang="fa-IR" altLang="ko-KR" sz="1400" b="1" dirty="0">
                <a:solidFill>
                  <a:srgbClr val="FF0000"/>
                </a:solidFill>
                <a:cs typeface="B Nazanin" panose="00000400000000000000" pitchFamily="2" charset="-78"/>
              </a:rPr>
              <a:t>مثال:</a:t>
            </a:r>
          </a:p>
          <a:p>
            <a:pPr algn="just" rtl="1"/>
            <a:r>
              <a:rPr lang="fa-IR" altLang="ko-KR" sz="1200" b="1" dirty="0">
                <a:solidFill>
                  <a:srgbClr val="FF0000"/>
                </a:solidFill>
                <a:cs typeface="B Nazanin" panose="00000400000000000000" pitchFamily="2" charset="-78"/>
              </a:rPr>
              <a:t> </a:t>
            </a:r>
            <a:r>
              <a:rPr lang="fa-IR" altLang="ko-KR" sz="1200" b="1" dirty="0">
                <a:cs typeface="B Nazanin" panose="00000400000000000000" pitchFamily="2" charset="-78"/>
              </a:rPr>
              <a:t>بدون  متا دیتا سیستم نمی داند آیا باید داده را به عنوان یک متن کوتاه ذخیره کند، یا یک فایل تصویری سنگین یا یک عدد صحیح   </a:t>
            </a:r>
            <a:endParaRPr lang="ko-KR" altLang="en-US" sz="1200" b="1" dirty="0">
              <a:cs typeface="B Nazanin" panose="00000400000000000000" pitchFamily="2" charset="-78"/>
            </a:endParaRPr>
          </a:p>
          <a:p>
            <a:pPr algn="just" rtl="1"/>
            <a:endParaRPr lang="fa-IR" altLang="ko-KR" sz="1200" b="1" dirty="0">
              <a:cs typeface="B Nazanin" panose="00000400000000000000" pitchFamily="2" charset="-78"/>
            </a:endParaRPr>
          </a:p>
        </p:txBody>
      </p:sp>
      <p:sp>
        <p:nvSpPr>
          <p:cNvPr id="21" name="Rectangle 1">
            <a:extLst>
              <a:ext uri="{FF2B5EF4-FFF2-40B4-BE49-F238E27FC236}">
                <a16:creationId xmlns:a16="http://schemas.microsoft.com/office/drawing/2014/main" id="{38C7336A-FE67-47A2-A1C4-25663EADD320}"/>
              </a:ext>
            </a:extLst>
          </p:cNvPr>
          <p:cNvSpPr/>
          <p:nvPr/>
        </p:nvSpPr>
        <p:spPr>
          <a:xfrm>
            <a:off x="5919121" y="3358342"/>
            <a:ext cx="2665148" cy="3374967"/>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TextBox 21">
            <a:extLst>
              <a:ext uri="{FF2B5EF4-FFF2-40B4-BE49-F238E27FC236}">
                <a16:creationId xmlns:a16="http://schemas.microsoft.com/office/drawing/2014/main" id="{E61FCEE3-AC3C-419E-9F7C-1F5637E0B0D3}"/>
              </a:ext>
            </a:extLst>
          </p:cNvPr>
          <p:cNvSpPr txBox="1"/>
          <p:nvPr/>
        </p:nvSpPr>
        <p:spPr>
          <a:xfrm>
            <a:off x="5967676" y="3452430"/>
            <a:ext cx="2573430" cy="338554"/>
          </a:xfrm>
          <a:prstGeom prst="rect">
            <a:avLst/>
          </a:prstGeom>
          <a:noFill/>
        </p:spPr>
        <p:txBody>
          <a:bodyPr wrap="square" rtlCol="0">
            <a:spAutoFit/>
          </a:bodyPr>
          <a:lstStyle/>
          <a:p>
            <a:pPr algn="r" rtl="1"/>
            <a:r>
              <a:rPr lang="fa-IR" sz="1600" dirty="0">
                <a:cs typeface="2  Titr" panose="00000700000000000000" pitchFamily="2" charset="-78"/>
              </a:rPr>
              <a:t>بازنمایی (</a:t>
            </a:r>
            <a:r>
              <a:rPr lang="en-US" sz="1600" dirty="0">
                <a:cs typeface="2  Titr" panose="00000700000000000000" pitchFamily="2" charset="-78"/>
              </a:rPr>
              <a:t>:</a:t>
            </a:r>
            <a:r>
              <a:rPr lang="en-US" sz="1600" b="1" dirty="0">
                <a:cs typeface="2  Titr" panose="00000700000000000000" pitchFamily="2" charset="-78"/>
              </a:rPr>
              <a:t>(Representation</a:t>
            </a:r>
            <a:endParaRPr lang="ko-KR" altLang="en-US" sz="1600" b="1" dirty="0">
              <a:cs typeface="2  Titr" panose="00000700000000000000" pitchFamily="2" charset="-78"/>
            </a:endParaRPr>
          </a:p>
        </p:txBody>
      </p:sp>
      <p:sp>
        <p:nvSpPr>
          <p:cNvPr id="23" name="TextBox 22">
            <a:extLst>
              <a:ext uri="{FF2B5EF4-FFF2-40B4-BE49-F238E27FC236}">
                <a16:creationId xmlns:a16="http://schemas.microsoft.com/office/drawing/2014/main" id="{E61FCEE3-AC3C-419E-9F7C-1F5637E0B0D3}"/>
              </a:ext>
            </a:extLst>
          </p:cNvPr>
          <p:cNvSpPr txBox="1"/>
          <p:nvPr/>
        </p:nvSpPr>
        <p:spPr>
          <a:xfrm>
            <a:off x="5964979" y="3885072"/>
            <a:ext cx="2573430" cy="1938992"/>
          </a:xfrm>
          <a:prstGeom prst="rect">
            <a:avLst/>
          </a:prstGeom>
          <a:noFill/>
        </p:spPr>
        <p:txBody>
          <a:bodyPr wrap="square" rtlCol="0">
            <a:spAutoFit/>
          </a:bodyPr>
          <a:lstStyle/>
          <a:p>
            <a:pPr algn="just" rtl="1"/>
            <a:r>
              <a:rPr lang="fa-IR" altLang="ko-KR" sz="1400" b="1" dirty="0">
                <a:cs typeface="B Nazanin" panose="00000400000000000000" pitchFamily="2" charset="-78"/>
              </a:rPr>
              <a:t>این داده اصلاً چیست؟</a:t>
            </a:r>
          </a:p>
          <a:p>
            <a:pPr algn="just" rtl="1"/>
            <a:r>
              <a:rPr lang="fa-IR" altLang="ko-KR" sz="1400" b="1" dirty="0">
                <a:cs typeface="B Nazanin" panose="00000400000000000000" pitchFamily="2" charset="-78"/>
              </a:rPr>
              <a:t>داده های خام بدون ساختار، فقط مجموعه ای از  صفر و یک ها یا کارکترهای بی معنا هستند. متا دیتا به این داده ها هویت می دهد.</a:t>
            </a:r>
          </a:p>
          <a:p>
            <a:pPr algn="just" rtl="1"/>
            <a:r>
              <a:rPr lang="fa-IR" altLang="ko-KR" sz="1400" b="1" dirty="0">
                <a:solidFill>
                  <a:srgbClr val="FF0000"/>
                </a:solidFill>
                <a:cs typeface="B Nazanin" panose="00000400000000000000" pitchFamily="2" charset="-78"/>
              </a:rPr>
              <a:t>مثال: </a:t>
            </a:r>
          </a:p>
          <a:p>
            <a:pPr algn="just" rtl="1"/>
            <a:r>
              <a:rPr lang="fa-IR" altLang="ko-KR" sz="1200" b="1" dirty="0">
                <a:cs typeface="B Nazanin" panose="00000400000000000000" pitchFamily="2" charset="-78"/>
              </a:rPr>
              <a:t>بدون متا دیتا شما با عدد 38 روبه رو هستید، این عدد چه معنایی دارد؟(دمای بدن ، قیمت کالا، پلاک خودرو؟)</a:t>
            </a:r>
            <a:endParaRPr lang="fa-IR" altLang="ko-KR" sz="1200" b="1" dirty="0">
              <a:solidFill>
                <a:srgbClr val="FF0000"/>
              </a:solidFill>
              <a:cs typeface="B Nazanin" panose="00000400000000000000" pitchFamily="2" charset="-78"/>
            </a:endParaRPr>
          </a:p>
        </p:txBody>
      </p:sp>
      <p:sp>
        <p:nvSpPr>
          <p:cNvPr id="24" name="TextBox 23">
            <a:extLst>
              <a:ext uri="{FF2B5EF4-FFF2-40B4-BE49-F238E27FC236}">
                <a16:creationId xmlns:a16="http://schemas.microsoft.com/office/drawing/2014/main" id="{E61FCEE3-AC3C-419E-9F7C-1F5637E0B0D3}"/>
              </a:ext>
            </a:extLst>
          </p:cNvPr>
          <p:cNvSpPr txBox="1"/>
          <p:nvPr/>
        </p:nvSpPr>
        <p:spPr>
          <a:xfrm>
            <a:off x="5931729" y="6072413"/>
            <a:ext cx="2639931"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rtl="1"/>
            <a:r>
              <a:rPr lang="fa-IR" sz="1200" dirty="0">
                <a:cs typeface="2  Titr" panose="00000700000000000000" pitchFamily="2" charset="-78"/>
              </a:rPr>
              <a:t>با متا دیتا بازنمایی : </a:t>
            </a:r>
            <a:r>
              <a:rPr lang="fa-IR" sz="1200" b="1" dirty="0">
                <a:cs typeface="B Nazanin" panose="00000400000000000000" pitchFamily="2" charset="-78"/>
              </a:rPr>
              <a:t>این عدد در فیلد </a:t>
            </a:r>
            <a:r>
              <a:rPr lang="en-US" sz="1200" b="1" dirty="0">
                <a:cs typeface="B Nazanin" panose="00000400000000000000" pitchFamily="2" charset="-78"/>
              </a:rPr>
              <a:t>Temperature</a:t>
            </a:r>
            <a:r>
              <a:rPr lang="fa-IR" sz="1200" b="1" dirty="0">
                <a:cs typeface="B Nazanin" panose="00000400000000000000" pitchFamily="2" charset="-78"/>
              </a:rPr>
              <a:t> قرار دارد و واحد آن </a:t>
            </a:r>
            <a:r>
              <a:rPr lang="en-US" sz="1200" b="1" dirty="0">
                <a:cs typeface="B Nazanin" panose="00000400000000000000" pitchFamily="2" charset="-78"/>
              </a:rPr>
              <a:t>Celsius</a:t>
            </a:r>
            <a:r>
              <a:rPr lang="fa-IR" sz="1200" b="1" dirty="0">
                <a:cs typeface="B Nazanin" panose="00000400000000000000" pitchFamily="2" charset="-78"/>
              </a:rPr>
              <a:t> است.</a:t>
            </a:r>
            <a:endParaRPr lang="ko-KR" altLang="en-US" sz="1200" b="1" dirty="0">
              <a:cs typeface="B Nazanin" panose="00000400000000000000" pitchFamily="2" charset="-78"/>
            </a:endParaRPr>
          </a:p>
        </p:txBody>
      </p:sp>
      <p:sp>
        <p:nvSpPr>
          <p:cNvPr id="25" name="TextBox 24">
            <a:extLst>
              <a:ext uri="{FF2B5EF4-FFF2-40B4-BE49-F238E27FC236}">
                <a16:creationId xmlns:a16="http://schemas.microsoft.com/office/drawing/2014/main" id="{E61FCEE3-AC3C-419E-9F7C-1F5637E0B0D3}"/>
              </a:ext>
            </a:extLst>
          </p:cNvPr>
          <p:cNvSpPr txBox="1"/>
          <p:nvPr/>
        </p:nvSpPr>
        <p:spPr>
          <a:xfrm>
            <a:off x="3131589" y="5795790"/>
            <a:ext cx="2639931" cy="101566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rtl="1"/>
            <a:r>
              <a:rPr lang="fa-IR" sz="1200" dirty="0">
                <a:cs typeface="2  Titr" panose="00000700000000000000" pitchFamily="2" charset="-78"/>
              </a:rPr>
              <a:t>با متا دیتا بازنمایی: </a:t>
            </a:r>
            <a:r>
              <a:rPr lang="fa-IR" sz="1200" b="1" dirty="0">
                <a:cs typeface="B Nazanin" panose="00000400000000000000" pitchFamily="2" charset="-78"/>
              </a:rPr>
              <a:t>تعیین می کند نوع داده چیست؟یعنی سیستم می داند چطور آن را در دیتابیس یا حافظه، ساختار بندی و ذخیره کند، تا هم فضای کمتری بگیرد و هم در آینده خراب نشود.</a:t>
            </a:r>
            <a:endParaRPr lang="ko-KR" altLang="en-US" sz="1200" b="1" dirty="0">
              <a:cs typeface="B Nazanin" panose="00000400000000000000" pitchFamily="2" charset="-78"/>
            </a:endParaRPr>
          </a:p>
        </p:txBody>
      </p:sp>
      <p:sp>
        <p:nvSpPr>
          <p:cNvPr id="26" name="TextBox 25">
            <a:extLst>
              <a:ext uri="{FF2B5EF4-FFF2-40B4-BE49-F238E27FC236}">
                <a16:creationId xmlns:a16="http://schemas.microsoft.com/office/drawing/2014/main" id="{E61FCEE3-AC3C-419E-9F7C-1F5637E0B0D3}"/>
              </a:ext>
            </a:extLst>
          </p:cNvPr>
          <p:cNvSpPr txBox="1"/>
          <p:nvPr/>
        </p:nvSpPr>
        <p:spPr>
          <a:xfrm>
            <a:off x="223941" y="5500307"/>
            <a:ext cx="2639931"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rtl="1"/>
            <a:r>
              <a:rPr lang="fa-IR" sz="1200" dirty="0">
                <a:cs typeface="2  Titr" panose="00000700000000000000" pitchFamily="2" charset="-78"/>
              </a:rPr>
              <a:t>با متا دیتا بازنمایی : </a:t>
            </a:r>
            <a:r>
              <a:rPr lang="fa-IR" sz="1200" b="1" dirty="0">
                <a:cs typeface="B Nazanin" panose="00000400000000000000" pitchFamily="2" charset="-78"/>
              </a:rPr>
              <a:t>متا دیتا همان برچسب ها و فهرست ها هستند. شما وقتی در گوگل جستجو می کنید، شما در واقع بر اسا متا دیتا( عنوان، تاریخ، کلمات کلیدی جستجو می کنید، نه لزوماً کل محتوا را. متا دیتا به سیستم اجازه می دهد مستقیماً به سراغ داده مورد نظر برود. </a:t>
            </a:r>
            <a:endParaRPr lang="ko-KR" altLang="en-US" sz="1200" b="1" dirty="0">
              <a:cs typeface="B Nazanin" panose="00000400000000000000" pitchFamily="2" charset="-78"/>
            </a:endParaRPr>
          </a:p>
        </p:txBody>
      </p:sp>
      <p:sp>
        <p:nvSpPr>
          <p:cNvPr id="2" name="TextBox 1">
            <a:extLst>
              <a:ext uri="{FF2B5EF4-FFF2-40B4-BE49-F238E27FC236}">
                <a16:creationId xmlns:a16="http://schemas.microsoft.com/office/drawing/2014/main" id="{EB4AE50F-DD11-42CA-2664-8922873AA989}"/>
              </a:ext>
            </a:extLst>
          </p:cNvPr>
          <p:cNvSpPr txBox="1"/>
          <p:nvPr/>
        </p:nvSpPr>
        <p:spPr>
          <a:xfrm>
            <a:off x="1672860" y="99452"/>
            <a:ext cx="6781508" cy="523220"/>
          </a:xfrm>
          <a:prstGeom prst="rect">
            <a:avLst/>
          </a:prstGeom>
          <a:noFill/>
        </p:spPr>
        <p:txBody>
          <a:bodyPr wrap="square" rtlCol="0" anchor="ctr">
            <a:spAutoFit/>
          </a:bodyPr>
          <a:lstStyle/>
          <a:p>
            <a:pPr algn="r" rtl="1"/>
            <a:r>
              <a:rPr lang="fa-IR" altLang="ko-KR" sz="2800" b="1" dirty="0">
                <a:solidFill>
                  <a:schemeClr val="accent3"/>
                </a:solidFill>
                <a:cs typeface="2  Titr" panose="00000700000000000000" pitchFamily="2" charset="-78"/>
              </a:rPr>
              <a:t>فراداده(</a:t>
            </a:r>
            <a:r>
              <a:rPr lang="en-US" altLang="ko-KR" sz="2800" b="1" dirty="0">
                <a:solidFill>
                  <a:schemeClr val="tx2"/>
                </a:solidFill>
                <a:cs typeface="2  Titr" panose="00000700000000000000" pitchFamily="2" charset="-78"/>
              </a:rPr>
              <a:t>Meta Data</a:t>
            </a:r>
            <a:r>
              <a:rPr lang="fa-IR" altLang="ko-KR" sz="2800" b="1" dirty="0">
                <a:solidFill>
                  <a:schemeClr val="accent3"/>
                </a:solidFill>
                <a:cs typeface="2  Titr" panose="00000700000000000000" pitchFamily="2" charset="-78"/>
              </a:rPr>
              <a:t>) چیست؟</a:t>
            </a:r>
            <a:endParaRPr lang="ko-KR" altLang="en-US" sz="2800" b="1" dirty="0">
              <a:solidFill>
                <a:schemeClr val="accent3"/>
              </a:solidFill>
              <a:cs typeface="2  Titr" panose="00000700000000000000" pitchFamily="2" charset="-78"/>
            </a:endParaRPr>
          </a:p>
        </p:txBody>
      </p:sp>
    </p:spTree>
    <p:extLst>
      <p:ext uri="{BB962C8B-B14F-4D97-AF65-F5344CB8AC3E}">
        <p14:creationId xmlns:p14="http://schemas.microsoft.com/office/powerpoint/2010/main" val="146615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0FF660-3805-48E8-B85F-6CB66348AF3A}"/>
              </a:ext>
            </a:extLst>
          </p:cNvPr>
          <p:cNvSpPr txBox="1"/>
          <p:nvPr/>
        </p:nvSpPr>
        <p:spPr>
          <a:xfrm>
            <a:off x="4735345" y="3812535"/>
            <a:ext cx="3912494" cy="830997"/>
          </a:xfrm>
          <a:prstGeom prst="rect">
            <a:avLst/>
          </a:prstGeom>
          <a:noFill/>
        </p:spPr>
        <p:txBody>
          <a:bodyPr wrap="square" rtlCol="0">
            <a:spAutoFit/>
          </a:bodyPr>
          <a:lstStyle/>
          <a:p>
            <a:pPr algn="just" rtl="1"/>
            <a:r>
              <a:rPr lang="fa-IR" altLang="ko-KR" sz="1600" b="1" dirty="0">
                <a:solidFill>
                  <a:schemeClr val="tx1">
                    <a:lumMod val="75000"/>
                    <a:lumOff val="25000"/>
                  </a:schemeClr>
                </a:solidFill>
                <a:cs typeface="B Nazanin" panose="00000400000000000000" pitchFamily="2" charset="-78"/>
              </a:rPr>
              <a:t>برای شناسایی و جستجوی یک منبع استفاده می شود.</a:t>
            </a:r>
          </a:p>
          <a:p>
            <a:pPr algn="just" rtl="1"/>
            <a:r>
              <a:rPr lang="fa-IR" altLang="ko-KR" sz="1600" b="1" dirty="0">
                <a:solidFill>
                  <a:schemeClr val="tx1">
                    <a:lumMod val="75000"/>
                    <a:lumOff val="25000"/>
                  </a:schemeClr>
                </a:solidFill>
                <a:cs typeface="B Nazanin" panose="00000400000000000000" pitchFamily="2" charset="-78"/>
              </a:rPr>
              <a:t>مثال: عنوان یک فایل، نام نویسنده، کلمات کلیدی، تاریخ ایجاد </a:t>
            </a:r>
            <a:endParaRPr lang="ko-KR" altLang="en-US" sz="1600" b="1" dirty="0">
              <a:solidFill>
                <a:schemeClr val="tx1">
                  <a:lumMod val="75000"/>
                  <a:lumOff val="25000"/>
                </a:schemeClr>
              </a:solidFill>
              <a:cs typeface="B Nazanin" panose="00000400000000000000" pitchFamily="2" charset="-78"/>
            </a:endParaRPr>
          </a:p>
        </p:txBody>
      </p:sp>
      <p:grpSp>
        <p:nvGrpSpPr>
          <p:cNvPr id="4" name="Group 3">
            <a:extLst>
              <a:ext uri="{FF2B5EF4-FFF2-40B4-BE49-F238E27FC236}">
                <a16:creationId xmlns:a16="http://schemas.microsoft.com/office/drawing/2014/main" id="{5CFB81A8-2C41-4211-98F3-1DA6C1F12099}"/>
              </a:ext>
            </a:extLst>
          </p:cNvPr>
          <p:cNvGrpSpPr/>
          <p:nvPr/>
        </p:nvGrpSpPr>
        <p:grpSpPr>
          <a:xfrm>
            <a:off x="8647839" y="3438459"/>
            <a:ext cx="2752112" cy="828579"/>
            <a:chOff x="4686849" y="1054149"/>
            <a:chExt cx="4015532" cy="828579"/>
          </a:xfrm>
        </p:grpSpPr>
        <p:sp>
          <p:nvSpPr>
            <p:cNvPr id="5" name="TextBox 4">
              <a:extLst>
                <a:ext uri="{FF2B5EF4-FFF2-40B4-BE49-F238E27FC236}">
                  <a16:creationId xmlns:a16="http://schemas.microsoft.com/office/drawing/2014/main" id="{7102A514-2960-4171-A751-5B7080F37927}"/>
                </a:ext>
              </a:extLst>
            </p:cNvPr>
            <p:cNvSpPr txBox="1"/>
            <p:nvPr/>
          </p:nvSpPr>
          <p:spPr>
            <a:xfrm>
              <a:off x="5231995" y="1359508"/>
              <a:ext cx="3470386" cy="523220"/>
            </a:xfrm>
            <a:prstGeom prst="rect">
              <a:avLst/>
            </a:prstGeom>
            <a:noFill/>
          </p:spPr>
          <p:txBody>
            <a:bodyPr wrap="square" rtlCol="0">
              <a:spAutoFit/>
            </a:bodyPr>
            <a:lstStyle/>
            <a:p>
              <a:pPr algn="ctr"/>
              <a:r>
                <a:rPr lang="fa-IR" altLang="ko-KR" sz="1400" b="1" dirty="0">
                  <a:solidFill>
                    <a:schemeClr val="tx2"/>
                  </a:solidFill>
                  <a:cs typeface="2  Titr" panose="00000700000000000000" pitchFamily="2" charset="-78"/>
                </a:rPr>
                <a:t>فراداده توصیفی</a:t>
              </a:r>
            </a:p>
            <a:p>
              <a:r>
                <a:rPr lang="en-US" sz="1400" b="1" dirty="0">
                  <a:latin typeface="+mj-lt"/>
                </a:rPr>
                <a:t>Descriptive Metadata</a:t>
              </a:r>
              <a:endParaRPr lang="ko-KR" altLang="en-US" sz="1400" b="1" dirty="0">
                <a:solidFill>
                  <a:schemeClr val="accent1"/>
                </a:solidFill>
                <a:latin typeface="+mj-lt"/>
                <a:cs typeface="Arial" pitchFamily="34" charset="0"/>
              </a:endParaRPr>
            </a:p>
          </p:txBody>
        </p:sp>
        <p:sp>
          <p:nvSpPr>
            <p:cNvPr id="6" name="TextBox 5">
              <a:extLst>
                <a:ext uri="{FF2B5EF4-FFF2-40B4-BE49-F238E27FC236}">
                  <a16:creationId xmlns:a16="http://schemas.microsoft.com/office/drawing/2014/main" id="{03EB6965-3D46-45F4-A019-BAE199064404}"/>
                </a:ext>
              </a:extLst>
            </p:cNvPr>
            <p:cNvSpPr txBox="1"/>
            <p:nvPr/>
          </p:nvSpPr>
          <p:spPr>
            <a:xfrm>
              <a:off x="4686849" y="1054149"/>
              <a:ext cx="3470386" cy="338554"/>
            </a:xfrm>
            <a:prstGeom prst="rect">
              <a:avLst/>
            </a:prstGeom>
            <a:noFill/>
          </p:spPr>
          <p:txBody>
            <a:bodyPr wrap="square" rtlCol="0">
              <a:spAutoFit/>
            </a:bodyPr>
            <a:lstStyle/>
            <a:p>
              <a:endParaRPr lang="ko-KR" altLang="en-US" sz="1600" b="1" dirty="0">
                <a:solidFill>
                  <a:schemeClr val="accent1"/>
                </a:solidFill>
                <a:cs typeface="Arial" pitchFamily="34" charset="0"/>
              </a:endParaRPr>
            </a:p>
          </p:txBody>
        </p:sp>
      </p:grpSp>
      <p:sp>
        <p:nvSpPr>
          <p:cNvPr id="11" name="Rectangle 10">
            <a:extLst>
              <a:ext uri="{FF2B5EF4-FFF2-40B4-BE49-F238E27FC236}">
                <a16:creationId xmlns:a16="http://schemas.microsoft.com/office/drawing/2014/main" id="{DBCB3730-A504-41C0-92BA-4E39FABE11DD}"/>
              </a:ext>
            </a:extLst>
          </p:cNvPr>
          <p:cNvSpPr/>
          <p:nvPr/>
        </p:nvSpPr>
        <p:spPr>
          <a:xfrm>
            <a:off x="11210465" y="3670948"/>
            <a:ext cx="724277" cy="7930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8BFEF4E-F649-4A8C-9729-517AFC2ADC49}"/>
              </a:ext>
            </a:extLst>
          </p:cNvPr>
          <p:cNvSpPr/>
          <p:nvPr/>
        </p:nvSpPr>
        <p:spPr>
          <a:xfrm>
            <a:off x="11130850" y="1257858"/>
            <a:ext cx="724277" cy="7930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B1612CE0-CA7E-4A41-A006-33F4DA8A96D2}"/>
              </a:ext>
            </a:extLst>
          </p:cNvPr>
          <p:cNvSpPr txBox="1"/>
          <p:nvPr/>
        </p:nvSpPr>
        <p:spPr>
          <a:xfrm>
            <a:off x="4945767" y="379030"/>
            <a:ext cx="6781508" cy="523220"/>
          </a:xfrm>
          <a:prstGeom prst="rect">
            <a:avLst/>
          </a:prstGeom>
          <a:noFill/>
        </p:spPr>
        <p:txBody>
          <a:bodyPr wrap="square" rtlCol="0" anchor="ctr">
            <a:spAutoFit/>
          </a:bodyPr>
          <a:lstStyle/>
          <a:p>
            <a:pPr algn="r" rtl="1"/>
            <a:r>
              <a:rPr lang="fa-IR" altLang="ko-KR" sz="2800" b="1" dirty="0">
                <a:solidFill>
                  <a:schemeClr val="accent3"/>
                </a:solidFill>
                <a:cs typeface="2  Titr" panose="00000700000000000000" pitchFamily="2" charset="-78"/>
              </a:rPr>
              <a:t>انواع فراداده(</a:t>
            </a:r>
            <a:r>
              <a:rPr lang="en-US" altLang="ko-KR" sz="2800" b="1" dirty="0">
                <a:solidFill>
                  <a:schemeClr val="tx2"/>
                </a:solidFill>
                <a:cs typeface="2  Titr" panose="00000700000000000000" pitchFamily="2" charset="-78"/>
              </a:rPr>
              <a:t>Meta Data</a:t>
            </a:r>
            <a:r>
              <a:rPr lang="fa-IR" altLang="ko-KR" sz="2800" b="1" dirty="0">
                <a:solidFill>
                  <a:schemeClr val="accent3"/>
                </a:solidFill>
                <a:cs typeface="2  Titr" panose="00000700000000000000" pitchFamily="2" charset="-78"/>
              </a:rPr>
              <a:t>):</a:t>
            </a:r>
            <a:endParaRPr lang="ko-KR" altLang="en-US" sz="2800" b="1" dirty="0">
              <a:solidFill>
                <a:schemeClr val="accent3"/>
              </a:solidFill>
              <a:cs typeface="2  Titr" panose="00000700000000000000" pitchFamily="2" charset="-78"/>
            </a:endParaRPr>
          </a:p>
        </p:txBody>
      </p:sp>
      <p:grpSp>
        <p:nvGrpSpPr>
          <p:cNvPr id="78" name="Group 77">
            <a:extLst>
              <a:ext uri="{FF2B5EF4-FFF2-40B4-BE49-F238E27FC236}">
                <a16:creationId xmlns:a16="http://schemas.microsoft.com/office/drawing/2014/main" id="{25A0E2E0-FD95-4F76-A9A4-0EA2016F31A8}"/>
              </a:ext>
            </a:extLst>
          </p:cNvPr>
          <p:cNvGrpSpPr/>
          <p:nvPr/>
        </p:nvGrpSpPr>
        <p:grpSpPr>
          <a:xfrm>
            <a:off x="302749" y="363585"/>
            <a:ext cx="4286692" cy="6505251"/>
            <a:chOff x="4409786" y="340007"/>
            <a:chExt cx="4286692" cy="6505251"/>
          </a:xfrm>
        </p:grpSpPr>
        <p:sp>
          <p:nvSpPr>
            <p:cNvPr id="79" name="Freeform: Shape 78">
              <a:extLst>
                <a:ext uri="{FF2B5EF4-FFF2-40B4-BE49-F238E27FC236}">
                  <a16:creationId xmlns:a16="http://schemas.microsoft.com/office/drawing/2014/main" id="{1EE05DB4-FA12-4CB2-8E80-47275057CB4D}"/>
                </a:ext>
              </a:extLst>
            </p:cNvPr>
            <p:cNvSpPr/>
            <p:nvPr/>
          </p:nvSpPr>
          <p:spPr>
            <a:xfrm>
              <a:off x="4409786" y="1695857"/>
              <a:ext cx="2838176" cy="2502078"/>
            </a:xfrm>
            <a:custGeom>
              <a:avLst/>
              <a:gdLst>
                <a:gd name="connsiteX0" fmla="*/ 1731761 w 1777943"/>
                <a:gd name="connsiteY0" fmla="*/ 1163792 h 1567397"/>
                <a:gd name="connsiteX1" fmla="*/ 1729422 w 1777943"/>
                <a:gd name="connsiteY1" fmla="*/ 1009392 h 1567397"/>
                <a:gd name="connsiteX2" fmla="*/ 1717725 w 1777943"/>
                <a:gd name="connsiteY2" fmla="*/ 971961 h 1567397"/>
                <a:gd name="connsiteX3" fmla="*/ 1663918 w 1777943"/>
                <a:gd name="connsiteY3" fmla="*/ 567245 h 1567397"/>
                <a:gd name="connsiteX4" fmla="*/ 1633506 w 1777943"/>
                <a:gd name="connsiteY4" fmla="*/ 461972 h 1567397"/>
                <a:gd name="connsiteX5" fmla="*/ 1523554 w 1777943"/>
                <a:gd name="connsiteY5" fmla="*/ 314590 h 1567397"/>
                <a:gd name="connsiteX6" fmla="*/ 1296633 w 1777943"/>
                <a:gd name="connsiteY6" fmla="*/ 192941 h 1567397"/>
                <a:gd name="connsiteX7" fmla="*/ 1294293 w 1777943"/>
                <a:gd name="connsiteY7" fmla="*/ 249087 h 1567397"/>
                <a:gd name="connsiteX8" fmla="*/ 1298972 w 1777943"/>
                <a:gd name="connsiteY8" fmla="*/ 330966 h 1567397"/>
                <a:gd name="connsiteX9" fmla="*/ 1284936 w 1777943"/>
                <a:gd name="connsiteY9" fmla="*/ 354360 h 1567397"/>
                <a:gd name="connsiteX10" fmla="*/ 1270899 w 1777943"/>
                <a:gd name="connsiteY10" fmla="*/ 349681 h 1567397"/>
                <a:gd name="connsiteX11" fmla="*/ 1280257 w 1777943"/>
                <a:gd name="connsiteY11" fmla="*/ 328627 h 1567397"/>
                <a:gd name="connsiteX12" fmla="*/ 1277918 w 1777943"/>
                <a:gd name="connsiteY12" fmla="*/ 263123 h 1567397"/>
                <a:gd name="connsiteX13" fmla="*/ 1263881 w 1777943"/>
                <a:gd name="connsiteY13" fmla="*/ 148493 h 1567397"/>
                <a:gd name="connsiteX14" fmla="*/ 1247505 w 1777943"/>
                <a:gd name="connsiteY14" fmla="*/ 134456 h 1567397"/>
                <a:gd name="connsiteX15" fmla="*/ 1224111 w 1777943"/>
                <a:gd name="connsiteY15" fmla="*/ 132117 h 1567397"/>
                <a:gd name="connsiteX16" fmla="*/ 1196039 w 1777943"/>
                <a:gd name="connsiteY16" fmla="*/ 213996 h 1567397"/>
                <a:gd name="connsiteX17" fmla="*/ 1184342 w 1777943"/>
                <a:gd name="connsiteY17" fmla="*/ 253766 h 1567397"/>
                <a:gd name="connsiteX18" fmla="*/ 1172645 w 1777943"/>
                <a:gd name="connsiteY18" fmla="*/ 394130 h 1567397"/>
                <a:gd name="connsiteX19" fmla="*/ 1128196 w 1777943"/>
                <a:gd name="connsiteY19" fmla="*/ 635088 h 1567397"/>
                <a:gd name="connsiteX20" fmla="*/ 835771 w 1777943"/>
                <a:gd name="connsiteY20" fmla="*/ 307572 h 1567397"/>
                <a:gd name="connsiteX21" fmla="*/ 760910 w 1777943"/>
                <a:gd name="connsiteY21" fmla="*/ 221014 h 1567397"/>
                <a:gd name="connsiteX22" fmla="*/ 756232 w 1777943"/>
                <a:gd name="connsiteY22" fmla="*/ 68953 h 1567397"/>
                <a:gd name="connsiteX23" fmla="*/ 737516 w 1777943"/>
                <a:gd name="connsiteY23" fmla="*/ 43220 h 1567397"/>
                <a:gd name="connsiteX24" fmla="*/ 601831 w 1777943"/>
                <a:gd name="connsiteY24" fmla="*/ 192941 h 1567397"/>
                <a:gd name="connsiteX25" fmla="*/ 627565 w 1777943"/>
                <a:gd name="connsiteY25" fmla="*/ 359039 h 1567397"/>
                <a:gd name="connsiteX26" fmla="*/ 629904 w 1777943"/>
                <a:gd name="connsiteY26" fmla="*/ 361378 h 1567397"/>
                <a:gd name="connsiteX27" fmla="*/ 646280 w 1777943"/>
                <a:gd name="connsiteY27" fmla="*/ 267802 h 1567397"/>
                <a:gd name="connsiteX28" fmla="*/ 730498 w 1777943"/>
                <a:gd name="connsiteY28" fmla="*/ 230372 h 1567397"/>
                <a:gd name="connsiteX29" fmla="*/ 646280 w 1777943"/>
                <a:gd name="connsiteY29" fmla="*/ 370736 h 1567397"/>
                <a:gd name="connsiteX30" fmla="*/ 629904 w 1777943"/>
                <a:gd name="connsiteY30" fmla="*/ 394130 h 1567397"/>
                <a:gd name="connsiteX31" fmla="*/ 606510 w 1777943"/>
                <a:gd name="connsiteY31" fmla="*/ 373075 h 1567397"/>
                <a:gd name="connsiteX32" fmla="*/ 578437 w 1777943"/>
                <a:gd name="connsiteY32" fmla="*/ 204638 h 1567397"/>
                <a:gd name="connsiteX33" fmla="*/ 470825 w 1777943"/>
                <a:gd name="connsiteY33" fmla="*/ 242069 h 1567397"/>
                <a:gd name="connsiteX34" fmla="*/ 314085 w 1777943"/>
                <a:gd name="connsiteY34" fmla="*/ 326287 h 1567397"/>
                <a:gd name="connsiteX35" fmla="*/ 288352 w 1777943"/>
                <a:gd name="connsiteY35" fmla="*/ 340323 h 1567397"/>
                <a:gd name="connsiteX36" fmla="*/ 147988 w 1777943"/>
                <a:gd name="connsiteY36" fmla="*/ 585960 h 1567397"/>
                <a:gd name="connsiteX37" fmla="*/ 73127 w 1777943"/>
                <a:gd name="connsiteY37" fmla="*/ 810543 h 1567397"/>
                <a:gd name="connsiteX38" fmla="*/ 122254 w 1777943"/>
                <a:gd name="connsiteY38" fmla="*/ 918155 h 1567397"/>
                <a:gd name="connsiteX39" fmla="*/ 307067 w 1777943"/>
                <a:gd name="connsiteY39" fmla="*/ 1114665 h 1567397"/>
                <a:gd name="connsiteX40" fmla="*/ 311746 w 1777943"/>
                <a:gd name="connsiteY40" fmla="*/ 1124022 h 1567397"/>
                <a:gd name="connsiteX41" fmla="*/ 307067 w 1777943"/>
                <a:gd name="connsiteY41" fmla="*/ 1117004 h 1567397"/>
                <a:gd name="connsiteX42" fmla="*/ 318764 w 1777943"/>
                <a:gd name="connsiteY42" fmla="*/ 1147416 h 1567397"/>
                <a:gd name="connsiteX43" fmla="*/ 257940 w 1777943"/>
                <a:gd name="connsiteY43" fmla="*/ 1053840 h 1567397"/>
                <a:gd name="connsiteX44" fmla="*/ 157345 w 1777943"/>
                <a:gd name="connsiteY44" fmla="*/ 953246 h 1567397"/>
                <a:gd name="connsiteX45" fmla="*/ 119915 w 1777943"/>
                <a:gd name="connsiteY45" fmla="*/ 960264 h 1567397"/>
                <a:gd name="connsiteX46" fmla="*/ 56751 w 1777943"/>
                <a:gd name="connsiteY46" fmla="*/ 1283102 h 1567397"/>
                <a:gd name="connsiteX47" fmla="*/ 59091 w 1777943"/>
                <a:gd name="connsiteY47" fmla="*/ 1519381 h 1567397"/>
                <a:gd name="connsiteX48" fmla="*/ 110557 w 1777943"/>
                <a:gd name="connsiteY48" fmla="*/ 1517041 h 1567397"/>
                <a:gd name="connsiteX49" fmla="*/ 243903 w 1777943"/>
                <a:gd name="connsiteY49" fmla="*/ 1379017 h 1567397"/>
                <a:gd name="connsiteX50" fmla="*/ 501237 w 1777943"/>
                <a:gd name="connsiteY50" fmla="*/ 1290120 h 1567397"/>
                <a:gd name="connsiteX51" fmla="*/ 821735 w 1777943"/>
                <a:gd name="connsiteY51" fmla="*/ 1285441 h 1567397"/>
                <a:gd name="connsiteX52" fmla="*/ 1731761 w 1777943"/>
                <a:gd name="connsiteY52" fmla="*/ 1163792 h 1567397"/>
                <a:gd name="connsiteX53" fmla="*/ 59091 w 1777943"/>
                <a:gd name="connsiteY53" fmla="*/ 1404750 h 1567397"/>
                <a:gd name="connsiteX54" fmla="*/ 164364 w 1777943"/>
                <a:gd name="connsiteY54" fmla="*/ 1322871 h 1567397"/>
                <a:gd name="connsiteX55" fmla="*/ 59091 w 1777943"/>
                <a:gd name="connsiteY55" fmla="*/ 1404750 h 1567397"/>
                <a:gd name="connsiteX56" fmla="*/ 131612 w 1777943"/>
                <a:gd name="connsiteY56" fmla="*/ 1285441 h 1567397"/>
                <a:gd name="connsiteX57" fmla="*/ 316424 w 1777943"/>
                <a:gd name="connsiteY57" fmla="*/ 1264386 h 1567397"/>
                <a:gd name="connsiteX58" fmla="*/ 131612 w 1777943"/>
                <a:gd name="connsiteY58" fmla="*/ 1285441 h 156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77943" h="1567397">
                  <a:moveTo>
                    <a:pt x="1731761" y="1163792"/>
                  </a:moveTo>
                  <a:cubicBezTo>
                    <a:pt x="1755155" y="1124022"/>
                    <a:pt x="1759834" y="1049162"/>
                    <a:pt x="1729422" y="1009392"/>
                  </a:cubicBezTo>
                  <a:cubicBezTo>
                    <a:pt x="1722403" y="1000034"/>
                    <a:pt x="1717725" y="983658"/>
                    <a:pt x="1717725" y="971961"/>
                  </a:cubicBezTo>
                  <a:cubicBezTo>
                    <a:pt x="1724743" y="833937"/>
                    <a:pt x="1659240" y="705270"/>
                    <a:pt x="1663918" y="567245"/>
                  </a:cubicBezTo>
                  <a:cubicBezTo>
                    <a:pt x="1666258" y="529815"/>
                    <a:pt x="1654561" y="492384"/>
                    <a:pt x="1633506" y="461972"/>
                  </a:cubicBezTo>
                  <a:cubicBezTo>
                    <a:pt x="1598415" y="410505"/>
                    <a:pt x="1582039" y="342663"/>
                    <a:pt x="1523554" y="314590"/>
                  </a:cubicBezTo>
                  <a:cubicBezTo>
                    <a:pt x="1444015" y="279499"/>
                    <a:pt x="1378512" y="223354"/>
                    <a:pt x="1296633" y="192941"/>
                  </a:cubicBezTo>
                  <a:cubicBezTo>
                    <a:pt x="1275578" y="211657"/>
                    <a:pt x="1294293" y="230372"/>
                    <a:pt x="1294293" y="249087"/>
                  </a:cubicBezTo>
                  <a:cubicBezTo>
                    <a:pt x="1296633" y="277160"/>
                    <a:pt x="1296633" y="302893"/>
                    <a:pt x="1298972" y="330966"/>
                  </a:cubicBezTo>
                  <a:cubicBezTo>
                    <a:pt x="1298972" y="340323"/>
                    <a:pt x="1298972" y="352020"/>
                    <a:pt x="1284936" y="354360"/>
                  </a:cubicBezTo>
                  <a:cubicBezTo>
                    <a:pt x="1280257" y="354360"/>
                    <a:pt x="1275578" y="352020"/>
                    <a:pt x="1270899" y="349681"/>
                  </a:cubicBezTo>
                  <a:cubicBezTo>
                    <a:pt x="1259202" y="335645"/>
                    <a:pt x="1277918" y="335645"/>
                    <a:pt x="1280257" y="328627"/>
                  </a:cubicBezTo>
                  <a:cubicBezTo>
                    <a:pt x="1287275" y="307572"/>
                    <a:pt x="1280257" y="286517"/>
                    <a:pt x="1277918" y="263123"/>
                  </a:cubicBezTo>
                  <a:cubicBezTo>
                    <a:pt x="1273239" y="225693"/>
                    <a:pt x="1268560" y="185923"/>
                    <a:pt x="1263881" y="148493"/>
                  </a:cubicBezTo>
                  <a:cubicBezTo>
                    <a:pt x="1259202" y="143814"/>
                    <a:pt x="1252184" y="139135"/>
                    <a:pt x="1247505" y="134456"/>
                  </a:cubicBezTo>
                  <a:cubicBezTo>
                    <a:pt x="1240487" y="129778"/>
                    <a:pt x="1233469" y="129778"/>
                    <a:pt x="1224111" y="132117"/>
                  </a:cubicBezTo>
                  <a:cubicBezTo>
                    <a:pt x="1207736" y="155511"/>
                    <a:pt x="1212414" y="188263"/>
                    <a:pt x="1196039" y="213996"/>
                  </a:cubicBezTo>
                  <a:cubicBezTo>
                    <a:pt x="1191360" y="225693"/>
                    <a:pt x="1184342" y="239729"/>
                    <a:pt x="1184342" y="253766"/>
                  </a:cubicBezTo>
                  <a:cubicBezTo>
                    <a:pt x="1186681" y="300554"/>
                    <a:pt x="1179663" y="347342"/>
                    <a:pt x="1172645" y="394130"/>
                  </a:cubicBezTo>
                  <a:cubicBezTo>
                    <a:pt x="1160948" y="468990"/>
                    <a:pt x="1144572" y="602336"/>
                    <a:pt x="1128196" y="635088"/>
                  </a:cubicBezTo>
                  <a:cubicBezTo>
                    <a:pt x="1043978" y="511100"/>
                    <a:pt x="971456" y="382433"/>
                    <a:pt x="835771" y="307572"/>
                  </a:cubicBezTo>
                  <a:cubicBezTo>
                    <a:pt x="800680" y="288857"/>
                    <a:pt x="777286" y="258445"/>
                    <a:pt x="760910" y="221014"/>
                  </a:cubicBezTo>
                  <a:cubicBezTo>
                    <a:pt x="737516" y="169547"/>
                    <a:pt x="735177" y="120420"/>
                    <a:pt x="756232" y="68953"/>
                  </a:cubicBezTo>
                  <a:cubicBezTo>
                    <a:pt x="753892" y="57256"/>
                    <a:pt x="758571" y="40880"/>
                    <a:pt x="737516" y="43220"/>
                  </a:cubicBezTo>
                  <a:cubicBezTo>
                    <a:pt x="653298" y="57256"/>
                    <a:pt x="627565" y="125099"/>
                    <a:pt x="601831" y="192941"/>
                  </a:cubicBezTo>
                  <a:cubicBezTo>
                    <a:pt x="606510" y="244408"/>
                    <a:pt x="597152" y="300554"/>
                    <a:pt x="627565" y="359039"/>
                  </a:cubicBezTo>
                  <a:cubicBezTo>
                    <a:pt x="627565" y="359039"/>
                    <a:pt x="629904" y="361378"/>
                    <a:pt x="629904" y="361378"/>
                  </a:cubicBezTo>
                  <a:cubicBezTo>
                    <a:pt x="629904" y="321608"/>
                    <a:pt x="629904" y="291196"/>
                    <a:pt x="646280" y="267802"/>
                  </a:cubicBezTo>
                  <a:cubicBezTo>
                    <a:pt x="664995" y="239729"/>
                    <a:pt x="690728" y="223354"/>
                    <a:pt x="730498" y="230372"/>
                  </a:cubicBezTo>
                  <a:cubicBezTo>
                    <a:pt x="657977" y="251426"/>
                    <a:pt x="634583" y="300554"/>
                    <a:pt x="646280" y="370736"/>
                  </a:cubicBezTo>
                  <a:cubicBezTo>
                    <a:pt x="648619" y="380093"/>
                    <a:pt x="643940" y="391790"/>
                    <a:pt x="629904" y="394130"/>
                  </a:cubicBezTo>
                  <a:cubicBezTo>
                    <a:pt x="615868" y="396469"/>
                    <a:pt x="611189" y="384772"/>
                    <a:pt x="606510" y="373075"/>
                  </a:cubicBezTo>
                  <a:cubicBezTo>
                    <a:pt x="585455" y="319269"/>
                    <a:pt x="583116" y="260784"/>
                    <a:pt x="578437" y="204638"/>
                  </a:cubicBezTo>
                  <a:cubicBezTo>
                    <a:pt x="541007" y="211657"/>
                    <a:pt x="501237" y="218675"/>
                    <a:pt x="470825" y="242069"/>
                  </a:cubicBezTo>
                  <a:cubicBezTo>
                    <a:pt x="421697" y="277160"/>
                    <a:pt x="370231" y="305233"/>
                    <a:pt x="314085" y="326287"/>
                  </a:cubicBezTo>
                  <a:cubicBezTo>
                    <a:pt x="304727" y="330966"/>
                    <a:pt x="295370" y="333305"/>
                    <a:pt x="288352" y="340323"/>
                  </a:cubicBezTo>
                  <a:cubicBezTo>
                    <a:pt x="211152" y="405827"/>
                    <a:pt x="187758" y="504081"/>
                    <a:pt x="147988" y="585960"/>
                  </a:cubicBezTo>
                  <a:cubicBezTo>
                    <a:pt x="115236" y="653803"/>
                    <a:pt x="84824" y="731003"/>
                    <a:pt x="73127" y="810543"/>
                  </a:cubicBezTo>
                  <a:cubicBezTo>
                    <a:pt x="63769" y="876046"/>
                    <a:pt x="63769" y="892422"/>
                    <a:pt x="122254" y="918155"/>
                  </a:cubicBezTo>
                  <a:cubicBezTo>
                    <a:pt x="213491" y="955586"/>
                    <a:pt x="269637" y="1028107"/>
                    <a:pt x="307067" y="1114665"/>
                  </a:cubicBezTo>
                  <a:cubicBezTo>
                    <a:pt x="309406" y="1117004"/>
                    <a:pt x="309406" y="1121683"/>
                    <a:pt x="311746" y="1124022"/>
                  </a:cubicBezTo>
                  <a:cubicBezTo>
                    <a:pt x="309406" y="1121683"/>
                    <a:pt x="309406" y="1119344"/>
                    <a:pt x="307067" y="1117004"/>
                  </a:cubicBezTo>
                  <a:cubicBezTo>
                    <a:pt x="311746" y="1126362"/>
                    <a:pt x="316424" y="1138059"/>
                    <a:pt x="318764" y="1147416"/>
                  </a:cubicBezTo>
                  <a:cubicBezTo>
                    <a:pt x="297709" y="1117004"/>
                    <a:pt x="278994" y="1084253"/>
                    <a:pt x="257940" y="1053840"/>
                  </a:cubicBezTo>
                  <a:cubicBezTo>
                    <a:pt x="229867" y="1014071"/>
                    <a:pt x="197115" y="981319"/>
                    <a:pt x="157345" y="953246"/>
                  </a:cubicBezTo>
                  <a:cubicBezTo>
                    <a:pt x="138630" y="939210"/>
                    <a:pt x="129273" y="939210"/>
                    <a:pt x="119915" y="960264"/>
                  </a:cubicBezTo>
                  <a:cubicBezTo>
                    <a:pt x="87163" y="1065537"/>
                    <a:pt x="80145" y="1175489"/>
                    <a:pt x="56751" y="1283102"/>
                  </a:cubicBezTo>
                  <a:cubicBezTo>
                    <a:pt x="40375" y="1362641"/>
                    <a:pt x="35697" y="1439841"/>
                    <a:pt x="59091" y="1519381"/>
                  </a:cubicBezTo>
                  <a:cubicBezTo>
                    <a:pt x="75466" y="1528738"/>
                    <a:pt x="91842" y="1526399"/>
                    <a:pt x="110557" y="1517041"/>
                  </a:cubicBezTo>
                  <a:cubicBezTo>
                    <a:pt x="152667" y="1467914"/>
                    <a:pt x="187758" y="1407090"/>
                    <a:pt x="243903" y="1379017"/>
                  </a:cubicBezTo>
                  <a:cubicBezTo>
                    <a:pt x="342158" y="1329890"/>
                    <a:pt x="442752" y="1287780"/>
                    <a:pt x="501237" y="1290120"/>
                  </a:cubicBezTo>
                  <a:cubicBezTo>
                    <a:pt x="590134" y="1294799"/>
                    <a:pt x="737516" y="1313514"/>
                    <a:pt x="821735" y="1285441"/>
                  </a:cubicBezTo>
                  <a:lnTo>
                    <a:pt x="1731761" y="1163792"/>
                  </a:lnTo>
                  <a:close/>
                  <a:moveTo>
                    <a:pt x="59091" y="1404750"/>
                  </a:moveTo>
                  <a:cubicBezTo>
                    <a:pt x="80145" y="1360302"/>
                    <a:pt x="115236" y="1334568"/>
                    <a:pt x="164364" y="1322871"/>
                  </a:cubicBezTo>
                  <a:cubicBezTo>
                    <a:pt x="129273" y="1350944"/>
                    <a:pt x="94182" y="1376678"/>
                    <a:pt x="59091" y="1404750"/>
                  </a:cubicBezTo>
                  <a:close/>
                  <a:moveTo>
                    <a:pt x="131612" y="1285441"/>
                  </a:moveTo>
                  <a:cubicBezTo>
                    <a:pt x="187758" y="1243332"/>
                    <a:pt x="250921" y="1240992"/>
                    <a:pt x="316424" y="1264386"/>
                  </a:cubicBezTo>
                  <a:cubicBezTo>
                    <a:pt x="253261" y="1257368"/>
                    <a:pt x="192436" y="1266726"/>
                    <a:pt x="131612" y="1285441"/>
                  </a:cubicBezTo>
                  <a:close/>
                </a:path>
              </a:pathLst>
            </a:custGeom>
            <a:solidFill>
              <a:srgbClr val="403D3D"/>
            </a:solidFill>
            <a:ln w="23341" cap="flat">
              <a:noFill/>
              <a:prstDash val="solid"/>
              <a:miter/>
            </a:ln>
          </p:spPr>
          <p:txBody>
            <a:bodyPr rtlCol="0" anchor="ctr"/>
            <a:lstStyle/>
            <a:p>
              <a:endParaRPr lang="en-US" dirty="0"/>
            </a:p>
          </p:txBody>
        </p:sp>
        <p:sp>
          <p:nvSpPr>
            <p:cNvPr id="80" name="Freeform: Shape 79">
              <a:extLst>
                <a:ext uri="{FF2B5EF4-FFF2-40B4-BE49-F238E27FC236}">
                  <a16:creationId xmlns:a16="http://schemas.microsoft.com/office/drawing/2014/main" id="{7D910881-F29F-42AA-BD69-EE2F7EC87901}"/>
                </a:ext>
              </a:extLst>
            </p:cNvPr>
            <p:cNvSpPr/>
            <p:nvPr/>
          </p:nvSpPr>
          <p:spPr>
            <a:xfrm>
              <a:off x="5571844" y="927104"/>
              <a:ext cx="1042231" cy="1820896"/>
            </a:xfrm>
            <a:custGeom>
              <a:avLst/>
              <a:gdLst>
                <a:gd name="connsiteX0" fmla="*/ 693217 w 725213"/>
                <a:gd name="connsiteY0" fmla="*/ 121584 h 1216487"/>
                <a:gd name="connsiteX1" fmla="*/ 697896 w 725213"/>
                <a:gd name="connsiteY1" fmla="*/ 166033 h 1216487"/>
                <a:gd name="connsiteX2" fmla="*/ 697896 w 725213"/>
                <a:gd name="connsiteY2" fmla="*/ 273645 h 1216487"/>
                <a:gd name="connsiteX3" fmla="*/ 655787 w 725213"/>
                <a:gd name="connsiteY3" fmla="*/ 456118 h 1216487"/>
                <a:gd name="connsiteX4" fmla="*/ 599641 w 725213"/>
                <a:gd name="connsiteY4" fmla="*/ 589464 h 1216487"/>
                <a:gd name="connsiteX5" fmla="*/ 543496 w 725213"/>
                <a:gd name="connsiteY5" fmla="*/ 666664 h 1216487"/>
                <a:gd name="connsiteX6" fmla="*/ 513084 w 725213"/>
                <a:gd name="connsiteY6" fmla="*/ 734507 h 1216487"/>
                <a:gd name="connsiteX7" fmla="*/ 452259 w 725213"/>
                <a:gd name="connsiteY7" fmla="*/ 750883 h 1216487"/>
                <a:gd name="connsiteX8" fmla="*/ 274465 w 725213"/>
                <a:gd name="connsiteY8" fmla="*/ 661986 h 1216487"/>
                <a:gd name="connsiteX9" fmla="*/ 501387 w 725213"/>
                <a:gd name="connsiteY9" fmla="*/ 764919 h 1216487"/>
                <a:gd name="connsiteX10" fmla="*/ 508405 w 725213"/>
                <a:gd name="connsiteY10" fmla="*/ 776616 h 1216487"/>
                <a:gd name="connsiteX11" fmla="*/ 475653 w 725213"/>
                <a:gd name="connsiteY11" fmla="*/ 1059684 h 1216487"/>
                <a:gd name="connsiteX12" fmla="*/ 456938 w 725213"/>
                <a:gd name="connsiteY12" fmla="*/ 1143902 h 1216487"/>
                <a:gd name="connsiteX13" fmla="*/ 438223 w 725213"/>
                <a:gd name="connsiteY13" fmla="*/ 1183672 h 1216487"/>
                <a:gd name="connsiteX14" fmla="*/ 253410 w 725213"/>
                <a:gd name="connsiteY14" fmla="*/ 926338 h 1216487"/>
                <a:gd name="connsiteX15" fmla="*/ 143459 w 725213"/>
                <a:gd name="connsiteY15" fmla="*/ 849138 h 1216487"/>
                <a:gd name="connsiteX16" fmla="*/ 59240 w 725213"/>
                <a:gd name="connsiteY16" fmla="*/ 605840 h 1216487"/>
                <a:gd name="connsiteX17" fmla="*/ 103689 w 725213"/>
                <a:gd name="connsiteY17" fmla="*/ 406991 h 1216487"/>
                <a:gd name="connsiteX18" fmla="*/ 192586 w 725213"/>
                <a:gd name="connsiteY18" fmla="*/ 411670 h 1216487"/>
                <a:gd name="connsiteX19" fmla="*/ 99010 w 725213"/>
                <a:gd name="connsiteY19" fmla="*/ 336809 h 1216487"/>
                <a:gd name="connsiteX20" fmla="*/ 66258 w 725213"/>
                <a:gd name="connsiteY20" fmla="*/ 261948 h 1216487"/>
                <a:gd name="connsiteX21" fmla="*/ 56901 w 725213"/>
                <a:gd name="connsiteY21" fmla="*/ 163694 h 1216487"/>
                <a:gd name="connsiteX22" fmla="*/ 204283 w 725213"/>
                <a:gd name="connsiteY22" fmla="*/ 297039 h 1216487"/>
                <a:gd name="connsiteX23" fmla="*/ 234695 w 725213"/>
                <a:gd name="connsiteY23" fmla="*/ 217500 h 1216487"/>
                <a:gd name="connsiteX24" fmla="*/ 279144 w 725213"/>
                <a:gd name="connsiteY24" fmla="*/ 170712 h 1216487"/>
                <a:gd name="connsiteX25" fmla="*/ 363362 w 725213"/>
                <a:gd name="connsiteY25" fmla="*/ 109887 h 1216487"/>
                <a:gd name="connsiteX26" fmla="*/ 506066 w 725213"/>
                <a:gd name="connsiteY26" fmla="*/ 63099 h 1216487"/>
                <a:gd name="connsiteX27" fmla="*/ 693217 w 725213"/>
                <a:gd name="connsiteY27" fmla="*/ 121584 h 1216487"/>
                <a:gd name="connsiteX0" fmla="*/ 650223 w 654902"/>
                <a:gd name="connsiteY0" fmla="*/ 78590 h 1140678"/>
                <a:gd name="connsiteX1" fmla="*/ 654902 w 654902"/>
                <a:gd name="connsiteY1" fmla="*/ 123039 h 1140678"/>
                <a:gd name="connsiteX2" fmla="*/ 654902 w 654902"/>
                <a:gd name="connsiteY2" fmla="*/ 230651 h 1140678"/>
                <a:gd name="connsiteX3" fmla="*/ 612793 w 654902"/>
                <a:gd name="connsiteY3" fmla="*/ 413124 h 1140678"/>
                <a:gd name="connsiteX4" fmla="*/ 556647 w 654902"/>
                <a:gd name="connsiteY4" fmla="*/ 546470 h 1140678"/>
                <a:gd name="connsiteX5" fmla="*/ 500502 w 654902"/>
                <a:gd name="connsiteY5" fmla="*/ 623670 h 1140678"/>
                <a:gd name="connsiteX6" fmla="*/ 470090 w 654902"/>
                <a:gd name="connsiteY6" fmla="*/ 691513 h 1140678"/>
                <a:gd name="connsiteX7" fmla="*/ 409265 w 654902"/>
                <a:gd name="connsiteY7" fmla="*/ 707889 h 1140678"/>
                <a:gd name="connsiteX8" fmla="*/ 231471 w 654902"/>
                <a:gd name="connsiteY8" fmla="*/ 618992 h 1140678"/>
                <a:gd name="connsiteX9" fmla="*/ 458393 w 654902"/>
                <a:gd name="connsiteY9" fmla="*/ 721925 h 1140678"/>
                <a:gd name="connsiteX10" fmla="*/ 465411 w 654902"/>
                <a:gd name="connsiteY10" fmla="*/ 733622 h 1140678"/>
                <a:gd name="connsiteX11" fmla="*/ 432659 w 654902"/>
                <a:gd name="connsiteY11" fmla="*/ 1016690 h 1140678"/>
                <a:gd name="connsiteX12" fmla="*/ 413944 w 654902"/>
                <a:gd name="connsiteY12" fmla="*/ 1100908 h 1140678"/>
                <a:gd name="connsiteX13" fmla="*/ 395229 w 654902"/>
                <a:gd name="connsiteY13" fmla="*/ 1140678 h 1140678"/>
                <a:gd name="connsiteX14" fmla="*/ 210416 w 654902"/>
                <a:gd name="connsiteY14" fmla="*/ 883344 h 1140678"/>
                <a:gd name="connsiteX15" fmla="*/ 100465 w 654902"/>
                <a:gd name="connsiteY15" fmla="*/ 806144 h 1140678"/>
                <a:gd name="connsiteX16" fmla="*/ 16246 w 654902"/>
                <a:gd name="connsiteY16" fmla="*/ 562846 h 1140678"/>
                <a:gd name="connsiteX17" fmla="*/ 57735 w 654902"/>
                <a:gd name="connsiteY17" fmla="*/ 346242 h 1140678"/>
                <a:gd name="connsiteX18" fmla="*/ 149592 w 654902"/>
                <a:gd name="connsiteY18" fmla="*/ 368676 h 1140678"/>
                <a:gd name="connsiteX19" fmla="*/ 56016 w 654902"/>
                <a:gd name="connsiteY19" fmla="*/ 293815 h 1140678"/>
                <a:gd name="connsiteX20" fmla="*/ 23264 w 654902"/>
                <a:gd name="connsiteY20" fmla="*/ 218954 h 1140678"/>
                <a:gd name="connsiteX21" fmla="*/ 13907 w 654902"/>
                <a:gd name="connsiteY21" fmla="*/ 120700 h 1140678"/>
                <a:gd name="connsiteX22" fmla="*/ 161289 w 654902"/>
                <a:gd name="connsiteY22" fmla="*/ 254045 h 1140678"/>
                <a:gd name="connsiteX23" fmla="*/ 191701 w 654902"/>
                <a:gd name="connsiteY23" fmla="*/ 174506 h 1140678"/>
                <a:gd name="connsiteX24" fmla="*/ 236150 w 654902"/>
                <a:gd name="connsiteY24" fmla="*/ 127718 h 1140678"/>
                <a:gd name="connsiteX25" fmla="*/ 320368 w 654902"/>
                <a:gd name="connsiteY25" fmla="*/ 66893 h 1140678"/>
                <a:gd name="connsiteX26" fmla="*/ 463072 w 654902"/>
                <a:gd name="connsiteY26" fmla="*/ 20105 h 1140678"/>
                <a:gd name="connsiteX27" fmla="*/ 650223 w 654902"/>
                <a:gd name="connsiteY27" fmla="*/ 78590 h 1140678"/>
                <a:gd name="connsiteX0" fmla="*/ 648214 w 652893"/>
                <a:gd name="connsiteY0" fmla="*/ 78590 h 1140678"/>
                <a:gd name="connsiteX1" fmla="*/ 652893 w 652893"/>
                <a:gd name="connsiteY1" fmla="*/ 123039 h 1140678"/>
                <a:gd name="connsiteX2" fmla="*/ 652893 w 652893"/>
                <a:gd name="connsiteY2" fmla="*/ 230651 h 1140678"/>
                <a:gd name="connsiteX3" fmla="*/ 610784 w 652893"/>
                <a:gd name="connsiteY3" fmla="*/ 413124 h 1140678"/>
                <a:gd name="connsiteX4" fmla="*/ 554638 w 652893"/>
                <a:gd name="connsiteY4" fmla="*/ 546470 h 1140678"/>
                <a:gd name="connsiteX5" fmla="*/ 498493 w 652893"/>
                <a:gd name="connsiteY5" fmla="*/ 623670 h 1140678"/>
                <a:gd name="connsiteX6" fmla="*/ 468081 w 652893"/>
                <a:gd name="connsiteY6" fmla="*/ 691513 h 1140678"/>
                <a:gd name="connsiteX7" fmla="*/ 407256 w 652893"/>
                <a:gd name="connsiteY7" fmla="*/ 707889 h 1140678"/>
                <a:gd name="connsiteX8" fmla="*/ 229462 w 652893"/>
                <a:gd name="connsiteY8" fmla="*/ 618992 h 1140678"/>
                <a:gd name="connsiteX9" fmla="*/ 456384 w 652893"/>
                <a:gd name="connsiteY9" fmla="*/ 721925 h 1140678"/>
                <a:gd name="connsiteX10" fmla="*/ 463402 w 652893"/>
                <a:gd name="connsiteY10" fmla="*/ 733622 h 1140678"/>
                <a:gd name="connsiteX11" fmla="*/ 430650 w 652893"/>
                <a:gd name="connsiteY11" fmla="*/ 1016690 h 1140678"/>
                <a:gd name="connsiteX12" fmla="*/ 411935 w 652893"/>
                <a:gd name="connsiteY12" fmla="*/ 1100908 h 1140678"/>
                <a:gd name="connsiteX13" fmla="*/ 393220 w 652893"/>
                <a:gd name="connsiteY13" fmla="*/ 1140678 h 1140678"/>
                <a:gd name="connsiteX14" fmla="*/ 208407 w 652893"/>
                <a:gd name="connsiteY14" fmla="*/ 883344 h 1140678"/>
                <a:gd name="connsiteX15" fmla="*/ 98456 w 652893"/>
                <a:gd name="connsiteY15" fmla="*/ 806144 h 1140678"/>
                <a:gd name="connsiteX16" fmla="*/ 14237 w 652893"/>
                <a:gd name="connsiteY16" fmla="*/ 562846 h 1140678"/>
                <a:gd name="connsiteX17" fmla="*/ 55726 w 652893"/>
                <a:gd name="connsiteY17" fmla="*/ 346242 h 1140678"/>
                <a:gd name="connsiteX18" fmla="*/ 147583 w 652893"/>
                <a:gd name="connsiteY18" fmla="*/ 368676 h 1140678"/>
                <a:gd name="connsiteX19" fmla="*/ 54007 w 652893"/>
                <a:gd name="connsiteY19" fmla="*/ 293815 h 1140678"/>
                <a:gd name="connsiteX20" fmla="*/ 21255 w 652893"/>
                <a:gd name="connsiteY20" fmla="*/ 218954 h 1140678"/>
                <a:gd name="connsiteX21" fmla="*/ 11898 w 652893"/>
                <a:gd name="connsiteY21" fmla="*/ 111822 h 1140678"/>
                <a:gd name="connsiteX22" fmla="*/ 159280 w 652893"/>
                <a:gd name="connsiteY22" fmla="*/ 254045 h 1140678"/>
                <a:gd name="connsiteX23" fmla="*/ 189692 w 652893"/>
                <a:gd name="connsiteY23" fmla="*/ 174506 h 1140678"/>
                <a:gd name="connsiteX24" fmla="*/ 234141 w 652893"/>
                <a:gd name="connsiteY24" fmla="*/ 127718 h 1140678"/>
                <a:gd name="connsiteX25" fmla="*/ 318359 w 652893"/>
                <a:gd name="connsiteY25" fmla="*/ 66893 h 1140678"/>
                <a:gd name="connsiteX26" fmla="*/ 461063 w 652893"/>
                <a:gd name="connsiteY26" fmla="*/ 20105 h 1140678"/>
                <a:gd name="connsiteX27" fmla="*/ 648214 w 652893"/>
                <a:gd name="connsiteY27" fmla="*/ 78590 h 114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2893" h="1140678">
                  <a:moveTo>
                    <a:pt x="648214" y="78590"/>
                  </a:moveTo>
                  <a:cubicBezTo>
                    <a:pt x="650554" y="99645"/>
                    <a:pt x="652893" y="109003"/>
                    <a:pt x="652893" y="123039"/>
                  </a:cubicBezTo>
                  <a:lnTo>
                    <a:pt x="652893" y="230651"/>
                  </a:lnTo>
                  <a:cubicBezTo>
                    <a:pt x="615463" y="289136"/>
                    <a:pt x="608445" y="340603"/>
                    <a:pt x="610784" y="413124"/>
                  </a:cubicBezTo>
                  <a:cubicBezTo>
                    <a:pt x="613123" y="462252"/>
                    <a:pt x="589729" y="509040"/>
                    <a:pt x="554638" y="546470"/>
                  </a:cubicBezTo>
                  <a:cubicBezTo>
                    <a:pt x="533584" y="569864"/>
                    <a:pt x="517208" y="586240"/>
                    <a:pt x="498493" y="623670"/>
                  </a:cubicBezTo>
                  <a:cubicBezTo>
                    <a:pt x="486796" y="649404"/>
                    <a:pt x="479778" y="670458"/>
                    <a:pt x="468081" y="691513"/>
                  </a:cubicBezTo>
                  <a:cubicBezTo>
                    <a:pt x="456384" y="721925"/>
                    <a:pt x="430650" y="719586"/>
                    <a:pt x="407256" y="707889"/>
                  </a:cubicBezTo>
                  <a:cubicBezTo>
                    <a:pt x="344093" y="672798"/>
                    <a:pt x="271571" y="656422"/>
                    <a:pt x="229462" y="618992"/>
                  </a:cubicBezTo>
                  <a:cubicBezTo>
                    <a:pt x="290286" y="656422"/>
                    <a:pt x="369826" y="698531"/>
                    <a:pt x="456384" y="721925"/>
                  </a:cubicBezTo>
                  <a:cubicBezTo>
                    <a:pt x="461063" y="724265"/>
                    <a:pt x="463402" y="728943"/>
                    <a:pt x="463402" y="733622"/>
                  </a:cubicBezTo>
                  <a:cubicBezTo>
                    <a:pt x="482117" y="831877"/>
                    <a:pt x="442347" y="920774"/>
                    <a:pt x="430650" y="1016690"/>
                  </a:cubicBezTo>
                  <a:cubicBezTo>
                    <a:pt x="428311" y="1044762"/>
                    <a:pt x="418953" y="1072835"/>
                    <a:pt x="411935" y="1100908"/>
                  </a:cubicBezTo>
                  <a:cubicBezTo>
                    <a:pt x="397899" y="1110266"/>
                    <a:pt x="418953" y="1135999"/>
                    <a:pt x="393220" y="1140678"/>
                  </a:cubicBezTo>
                  <a:cubicBezTo>
                    <a:pt x="346432" y="1044762"/>
                    <a:pt x="273911" y="965223"/>
                    <a:pt x="208407" y="883344"/>
                  </a:cubicBezTo>
                  <a:cubicBezTo>
                    <a:pt x="180335" y="850592"/>
                    <a:pt x="135886" y="829538"/>
                    <a:pt x="98456" y="806144"/>
                  </a:cubicBezTo>
                  <a:cubicBezTo>
                    <a:pt x="9558" y="749998"/>
                    <a:pt x="-20854" y="658761"/>
                    <a:pt x="14237" y="562846"/>
                  </a:cubicBezTo>
                  <a:cubicBezTo>
                    <a:pt x="39971" y="499682"/>
                    <a:pt x="44029" y="414085"/>
                    <a:pt x="55726" y="346242"/>
                  </a:cubicBezTo>
                  <a:cubicBezTo>
                    <a:pt x="83799" y="360278"/>
                    <a:pt x="114831" y="406106"/>
                    <a:pt x="147583" y="368676"/>
                  </a:cubicBezTo>
                  <a:cubicBezTo>
                    <a:pt x="82080" y="368676"/>
                    <a:pt x="70383" y="354639"/>
                    <a:pt x="54007" y="293815"/>
                  </a:cubicBezTo>
                  <a:cubicBezTo>
                    <a:pt x="46989" y="268082"/>
                    <a:pt x="28273" y="249286"/>
                    <a:pt x="21255" y="218954"/>
                  </a:cubicBezTo>
                  <a:cubicBezTo>
                    <a:pt x="14237" y="188622"/>
                    <a:pt x="-13836" y="144573"/>
                    <a:pt x="11898" y="111822"/>
                  </a:cubicBezTo>
                  <a:cubicBezTo>
                    <a:pt x="86759" y="109482"/>
                    <a:pt x="154601" y="151112"/>
                    <a:pt x="159280" y="254045"/>
                  </a:cubicBezTo>
                  <a:cubicBezTo>
                    <a:pt x="192032" y="235330"/>
                    <a:pt x="192032" y="204918"/>
                    <a:pt x="189692" y="174506"/>
                  </a:cubicBezTo>
                  <a:cubicBezTo>
                    <a:pt x="187353" y="141754"/>
                    <a:pt x="194371" y="120700"/>
                    <a:pt x="234141" y="127718"/>
                  </a:cubicBezTo>
                  <a:cubicBezTo>
                    <a:pt x="283268" y="137075"/>
                    <a:pt x="304323" y="106663"/>
                    <a:pt x="318359" y="66893"/>
                  </a:cubicBezTo>
                  <a:cubicBezTo>
                    <a:pt x="337074" y="6069"/>
                    <a:pt x="411935" y="-22004"/>
                    <a:pt x="461063" y="20105"/>
                  </a:cubicBezTo>
                  <a:cubicBezTo>
                    <a:pt x="514869" y="57536"/>
                    <a:pt x="587390" y="66893"/>
                    <a:pt x="648214" y="78590"/>
                  </a:cubicBezTo>
                  <a:close/>
                </a:path>
              </a:pathLst>
            </a:custGeom>
            <a:solidFill>
              <a:srgbClr val="F9BA99"/>
            </a:solidFill>
            <a:ln w="4506" cap="flat">
              <a:noFill/>
              <a:prstDash val="solid"/>
              <a:miter/>
            </a:ln>
          </p:spPr>
          <p:txBody>
            <a:bodyPr rtlCol="0" anchor="ctr"/>
            <a:lstStyle/>
            <a:p>
              <a:endParaRPr lang="en-US" dirty="0"/>
            </a:p>
          </p:txBody>
        </p:sp>
        <p:sp>
          <p:nvSpPr>
            <p:cNvPr id="81" name="Freeform: Shape 80">
              <a:extLst>
                <a:ext uri="{FF2B5EF4-FFF2-40B4-BE49-F238E27FC236}">
                  <a16:creationId xmlns:a16="http://schemas.microsoft.com/office/drawing/2014/main" id="{944AE806-0C66-40C2-A410-2F9B4F3FADE6}"/>
                </a:ext>
              </a:extLst>
            </p:cNvPr>
            <p:cNvSpPr/>
            <p:nvPr/>
          </p:nvSpPr>
          <p:spPr>
            <a:xfrm>
              <a:off x="7004516" y="3450925"/>
              <a:ext cx="1045644" cy="896267"/>
            </a:xfrm>
            <a:custGeom>
              <a:avLst/>
              <a:gdLst>
                <a:gd name="connsiteX0" fmla="*/ 52515 w 655031"/>
                <a:gd name="connsiteY0" fmla="*/ 534570 h 561455"/>
                <a:gd name="connsiteX1" fmla="*/ 43157 w 655031"/>
                <a:gd name="connsiteY1" fmla="*/ 525213 h 561455"/>
                <a:gd name="connsiteX2" fmla="*/ 78248 w 655031"/>
                <a:gd name="connsiteY2" fmla="*/ 490122 h 561455"/>
                <a:gd name="connsiteX3" fmla="*/ 270079 w 655031"/>
                <a:gd name="connsiteY3" fmla="*/ 349758 h 561455"/>
                <a:gd name="connsiteX4" fmla="*/ 548468 w 655031"/>
                <a:gd name="connsiteY4" fmla="*/ 104121 h 561455"/>
                <a:gd name="connsiteX5" fmla="*/ 553146 w 655031"/>
                <a:gd name="connsiteY5" fmla="*/ 57333 h 561455"/>
                <a:gd name="connsiteX6" fmla="*/ 606953 w 655031"/>
                <a:gd name="connsiteY6" fmla="*/ 69030 h 561455"/>
                <a:gd name="connsiteX7" fmla="*/ 635025 w 655031"/>
                <a:gd name="connsiteY7" fmla="*/ 87745 h 561455"/>
                <a:gd name="connsiteX8" fmla="*/ 525074 w 655031"/>
                <a:gd name="connsiteY8" fmla="*/ 164945 h 561455"/>
                <a:gd name="connsiteX9" fmla="*/ 167146 w 655031"/>
                <a:gd name="connsiteY9" fmla="*/ 469067 h 561455"/>
                <a:gd name="connsiteX10" fmla="*/ 52515 w 655031"/>
                <a:gd name="connsiteY10" fmla="*/ 534570 h 56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5031" h="561455">
                  <a:moveTo>
                    <a:pt x="52515" y="534570"/>
                  </a:moveTo>
                  <a:cubicBezTo>
                    <a:pt x="50176" y="532231"/>
                    <a:pt x="45497" y="527552"/>
                    <a:pt x="43157" y="525213"/>
                  </a:cubicBezTo>
                  <a:cubicBezTo>
                    <a:pt x="40818" y="499479"/>
                    <a:pt x="64212" y="497140"/>
                    <a:pt x="78248" y="490122"/>
                  </a:cubicBezTo>
                  <a:cubicBezTo>
                    <a:pt x="148430" y="452691"/>
                    <a:pt x="209255" y="398885"/>
                    <a:pt x="270079" y="349758"/>
                  </a:cubicBezTo>
                  <a:cubicBezTo>
                    <a:pt x="365994" y="270218"/>
                    <a:pt x="459570" y="188339"/>
                    <a:pt x="548468" y="104121"/>
                  </a:cubicBezTo>
                  <a:cubicBezTo>
                    <a:pt x="567183" y="85406"/>
                    <a:pt x="574201" y="73709"/>
                    <a:pt x="553146" y="57333"/>
                  </a:cubicBezTo>
                  <a:cubicBezTo>
                    <a:pt x="576540" y="40957"/>
                    <a:pt x="599934" y="31599"/>
                    <a:pt x="606953" y="69030"/>
                  </a:cubicBezTo>
                  <a:cubicBezTo>
                    <a:pt x="611631" y="87745"/>
                    <a:pt x="625668" y="83066"/>
                    <a:pt x="635025" y="87745"/>
                  </a:cubicBezTo>
                  <a:cubicBezTo>
                    <a:pt x="588237" y="101781"/>
                    <a:pt x="555486" y="132194"/>
                    <a:pt x="525074" y="164945"/>
                  </a:cubicBezTo>
                  <a:cubicBezTo>
                    <a:pt x="417461" y="279576"/>
                    <a:pt x="286455" y="366133"/>
                    <a:pt x="167146" y="469067"/>
                  </a:cubicBezTo>
                  <a:cubicBezTo>
                    <a:pt x="132055" y="499479"/>
                    <a:pt x="92285" y="515855"/>
                    <a:pt x="52515" y="534570"/>
                  </a:cubicBezTo>
                  <a:close/>
                </a:path>
              </a:pathLst>
            </a:custGeom>
            <a:solidFill>
              <a:srgbClr val="F9A687"/>
            </a:solidFill>
            <a:ln w="4506" cap="flat">
              <a:noFill/>
              <a:prstDash val="solid"/>
              <a:miter/>
            </a:ln>
          </p:spPr>
          <p:txBody>
            <a:bodyPr rtlCol="0" anchor="ctr"/>
            <a:lstStyle/>
            <a:p>
              <a:endParaRPr lang="en-US" dirty="0"/>
            </a:p>
          </p:txBody>
        </p:sp>
        <p:sp>
          <p:nvSpPr>
            <p:cNvPr id="82" name="Freeform: Shape 81">
              <a:extLst>
                <a:ext uri="{FF2B5EF4-FFF2-40B4-BE49-F238E27FC236}">
                  <a16:creationId xmlns:a16="http://schemas.microsoft.com/office/drawing/2014/main" id="{21984487-DB83-436B-91C4-C524B1AAA7DC}"/>
                </a:ext>
              </a:extLst>
            </p:cNvPr>
            <p:cNvSpPr/>
            <p:nvPr/>
          </p:nvSpPr>
          <p:spPr>
            <a:xfrm>
              <a:off x="5077145" y="3647370"/>
              <a:ext cx="2156846" cy="3197888"/>
            </a:xfrm>
            <a:custGeom>
              <a:avLst/>
              <a:gdLst>
                <a:gd name="connsiteX0" fmla="*/ 1750274 w 1812246"/>
                <a:gd name="connsiteY0" fmla="*/ 91 h 2686959"/>
                <a:gd name="connsiteX1" fmla="*/ 1812246 w 1812246"/>
                <a:gd name="connsiteY1" fmla="*/ 27939 h 2686959"/>
                <a:gd name="connsiteX2" fmla="*/ 1796557 w 1812246"/>
                <a:gd name="connsiteY2" fmla="*/ 40489 h 2686959"/>
                <a:gd name="connsiteX3" fmla="*/ 1758903 w 1812246"/>
                <a:gd name="connsiteY3" fmla="*/ 46765 h 2686959"/>
                <a:gd name="connsiteX4" fmla="*/ 1705560 w 1812246"/>
                <a:gd name="connsiteY4" fmla="*/ 144038 h 2686959"/>
                <a:gd name="connsiteX5" fmla="*/ 1520432 w 1812246"/>
                <a:gd name="connsiteY5" fmla="*/ 260135 h 2686959"/>
                <a:gd name="connsiteX6" fmla="*/ 1511018 w 1812246"/>
                <a:gd name="connsiteY6" fmla="*/ 363682 h 2686959"/>
                <a:gd name="connsiteX7" fmla="*/ 1523569 w 1812246"/>
                <a:gd name="connsiteY7" fmla="*/ 435852 h 2686959"/>
                <a:gd name="connsiteX8" fmla="*/ 1649080 w 1812246"/>
                <a:gd name="connsiteY8" fmla="*/ 526847 h 2686959"/>
                <a:gd name="connsiteX9" fmla="*/ 1677321 w 1812246"/>
                <a:gd name="connsiteY9" fmla="*/ 526847 h 2686959"/>
                <a:gd name="connsiteX10" fmla="*/ 1689871 w 1812246"/>
                <a:gd name="connsiteY10" fmla="*/ 548812 h 2686959"/>
                <a:gd name="connsiteX11" fmla="*/ 1539258 w 1812246"/>
                <a:gd name="connsiteY11" fmla="*/ 580190 h 2686959"/>
                <a:gd name="connsiteX12" fmla="*/ 1554947 w 1812246"/>
                <a:gd name="connsiteY12" fmla="*/ 900245 h 2686959"/>
                <a:gd name="connsiteX13" fmla="*/ 1526707 w 1812246"/>
                <a:gd name="connsiteY13" fmla="*/ 1148129 h 2686959"/>
                <a:gd name="connsiteX14" fmla="*/ 1705560 w 1812246"/>
                <a:gd name="connsiteY14" fmla="*/ 2155360 h 2686959"/>
                <a:gd name="connsiteX15" fmla="*/ 1697717 w 1812246"/>
                <a:gd name="connsiteY15" fmla="*/ 2520521 h 2686959"/>
                <a:gd name="connsiteX16" fmla="*/ 1691154 w 1812246"/>
                <a:gd name="connsiteY16" fmla="*/ 2686959 h 2686959"/>
                <a:gd name="connsiteX17" fmla="*/ 962755 w 1812246"/>
                <a:gd name="connsiteY17" fmla="*/ 2686959 h 2686959"/>
                <a:gd name="connsiteX18" fmla="*/ 960777 w 1812246"/>
                <a:gd name="connsiteY18" fmla="*/ 2668781 h 2686959"/>
                <a:gd name="connsiteX19" fmla="*/ 943078 w 1812246"/>
                <a:gd name="connsiteY19" fmla="*/ 2594651 h 2686959"/>
                <a:gd name="connsiteX20" fmla="*/ 977594 w 1812246"/>
                <a:gd name="connsiteY20" fmla="*/ 2312249 h 2686959"/>
                <a:gd name="connsiteX21" fmla="*/ 1008972 w 1812246"/>
                <a:gd name="connsiteY21" fmla="*/ 2004746 h 2686959"/>
                <a:gd name="connsiteX22" fmla="*/ 877185 w 1812246"/>
                <a:gd name="connsiteY22" fmla="*/ 2632304 h 2686959"/>
                <a:gd name="connsiteX23" fmla="*/ 873291 w 1812246"/>
                <a:gd name="connsiteY23" fmla="*/ 2686959 h 2686959"/>
                <a:gd name="connsiteX24" fmla="*/ 199928 w 1812246"/>
                <a:gd name="connsiteY24" fmla="*/ 2686959 h 2686959"/>
                <a:gd name="connsiteX25" fmla="*/ 193147 w 1812246"/>
                <a:gd name="connsiteY25" fmla="*/ 2654269 h 2686959"/>
                <a:gd name="connsiteX26" fmla="*/ 152356 w 1812246"/>
                <a:gd name="connsiteY26" fmla="*/ 2425211 h 2686959"/>
                <a:gd name="connsiteX27" fmla="*/ 120978 w 1812246"/>
                <a:gd name="connsiteY27" fmla="*/ 2240080 h 2686959"/>
                <a:gd name="connsiteX28" fmla="*/ 89600 w 1812246"/>
                <a:gd name="connsiteY28" fmla="*/ 1960818 h 2686959"/>
                <a:gd name="connsiteX29" fmla="*/ 95876 w 1812246"/>
                <a:gd name="connsiteY29" fmla="*/ 1766275 h 2686959"/>
                <a:gd name="connsiteX30" fmla="*/ 95876 w 1812246"/>
                <a:gd name="connsiteY30" fmla="*/ 1417979 h 2686959"/>
                <a:gd name="connsiteX31" fmla="*/ 99013 w 1812246"/>
                <a:gd name="connsiteY31" fmla="*/ 1399153 h 2686959"/>
                <a:gd name="connsiteX32" fmla="*/ 108426 w 1812246"/>
                <a:gd name="connsiteY32" fmla="*/ 1022618 h 2686959"/>
                <a:gd name="connsiteX33" fmla="*/ 70773 w 1812246"/>
                <a:gd name="connsiteY33" fmla="*/ 934760 h 2686959"/>
                <a:gd name="connsiteX34" fmla="*/ 17431 w 1812246"/>
                <a:gd name="connsiteY34" fmla="*/ 872004 h 2686959"/>
                <a:gd name="connsiteX35" fmla="*/ 42533 w 1812246"/>
                <a:gd name="connsiteY35" fmla="*/ 724528 h 2686959"/>
                <a:gd name="connsiteX36" fmla="*/ 64498 w 1812246"/>
                <a:gd name="connsiteY36" fmla="*/ 646083 h 2686959"/>
                <a:gd name="connsiteX37" fmla="*/ 64498 w 1812246"/>
                <a:gd name="connsiteY37" fmla="*/ 551949 h 2686959"/>
                <a:gd name="connsiteX38" fmla="*/ 89600 w 1812246"/>
                <a:gd name="connsiteY38" fmla="*/ 489193 h 2686959"/>
                <a:gd name="connsiteX39" fmla="*/ 798740 w 1812246"/>
                <a:gd name="connsiteY39" fmla="*/ 134623 h 2686959"/>
                <a:gd name="connsiteX40" fmla="*/ 845807 w 1812246"/>
                <a:gd name="connsiteY40" fmla="*/ 106384 h 2686959"/>
                <a:gd name="connsiteX41" fmla="*/ 1658494 w 1812246"/>
                <a:gd name="connsiteY41" fmla="*/ 59317 h 2686959"/>
                <a:gd name="connsiteX42" fmla="*/ 1693010 w 1812246"/>
                <a:gd name="connsiteY42" fmla="*/ 40489 h 2686959"/>
                <a:gd name="connsiteX43" fmla="*/ 1750274 w 1812246"/>
                <a:gd name="connsiteY43" fmla="*/ 91 h 2686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12246" h="2686959">
                  <a:moveTo>
                    <a:pt x="1750274" y="91"/>
                  </a:moveTo>
                  <a:cubicBezTo>
                    <a:pt x="1770670" y="1268"/>
                    <a:pt x="1791850" y="13819"/>
                    <a:pt x="1812246" y="27939"/>
                  </a:cubicBezTo>
                  <a:cubicBezTo>
                    <a:pt x="1809108" y="34215"/>
                    <a:pt x="1802833" y="37352"/>
                    <a:pt x="1796557" y="40489"/>
                  </a:cubicBezTo>
                  <a:cubicBezTo>
                    <a:pt x="1784005" y="43628"/>
                    <a:pt x="1771455" y="37352"/>
                    <a:pt x="1758903" y="46765"/>
                  </a:cubicBezTo>
                  <a:cubicBezTo>
                    <a:pt x="1799694" y="125210"/>
                    <a:pt x="1793420" y="131486"/>
                    <a:pt x="1705560" y="144038"/>
                  </a:cubicBezTo>
                  <a:cubicBezTo>
                    <a:pt x="1627116" y="156588"/>
                    <a:pt x="1570636" y="200518"/>
                    <a:pt x="1520432" y="260135"/>
                  </a:cubicBezTo>
                  <a:cubicBezTo>
                    <a:pt x="1495330" y="291513"/>
                    <a:pt x="1507880" y="329167"/>
                    <a:pt x="1511018" y="363682"/>
                  </a:cubicBezTo>
                  <a:cubicBezTo>
                    <a:pt x="1514156" y="388785"/>
                    <a:pt x="1517293" y="410749"/>
                    <a:pt x="1523569" y="435852"/>
                  </a:cubicBezTo>
                  <a:cubicBezTo>
                    <a:pt x="1545534" y="526847"/>
                    <a:pt x="1558085" y="536260"/>
                    <a:pt x="1649080" y="526847"/>
                  </a:cubicBezTo>
                  <a:cubicBezTo>
                    <a:pt x="1658494" y="523710"/>
                    <a:pt x="1667908" y="523710"/>
                    <a:pt x="1677321" y="526847"/>
                  </a:cubicBezTo>
                  <a:cubicBezTo>
                    <a:pt x="1686734" y="529986"/>
                    <a:pt x="1693010" y="536260"/>
                    <a:pt x="1689871" y="548812"/>
                  </a:cubicBezTo>
                  <a:cubicBezTo>
                    <a:pt x="1649080" y="595879"/>
                    <a:pt x="1592600" y="573914"/>
                    <a:pt x="1539258" y="580190"/>
                  </a:cubicBezTo>
                  <a:cubicBezTo>
                    <a:pt x="1573774" y="686874"/>
                    <a:pt x="1573774" y="799835"/>
                    <a:pt x="1554947" y="900245"/>
                  </a:cubicBezTo>
                  <a:cubicBezTo>
                    <a:pt x="1539258" y="975551"/>
                    <a:pt x="1507880" y="1138716"/>
                    <a:pt x="1526707" y="1148129"/>
                  </a:cubicBezTo>
                  <a:cubicBezTo>
                    <a:pt x="1630254" y="1474460"/>
                    <a:pt x="1696147" y="1810203"/>
                    <a:pt x="1705560" y="2155360"/>
                  </a:cubicBezTo>
                  <a:cubicBezTo>
                    <a:pt x="1708698" y="2277735"/>
                    <a:pt x="1703208" y="2399324"/>
                    <a:pt x="1697717" y="2520521"/>
                  </a:cubicBezTo>
                  <a:lnTo>
                    <a:pt x="1691154" y="2686959"/>
                  </a:lnTo>
                  <a:lnTo>
                    <a:pt x="962755" y="2686959"/>
                  </a:lnTo>
                  <a:lnTo>
                    <a:pt x="960777" y="2668781"/>
                  </a:lnTo>
                  <a:cubicBezTo>
                    <a:pt x="956610" y="2643090"/>
                    <a:pt x="950922" y="2618184"/>
                    <a:pt x="943078" y="2594651"/>
                  </a:cubicBezTo>
                  <a:cubicBezTo>
                    <a:pt x="949354" y="2491104"/>
                    <a:pt x="961905" y="2418935"/>
                    <a:pt x="977594" y="2312249"/>
                  </a:cubicBezTo>
                  <a:cubicBezTo>
                    <a:pt x="993283" y="2221254"/>
                    <a:pt x="1002696" y="2007885"/>
                    <a:pt x="1008972" y="2004746"/>
                  </a:cubicBezTo>
                  <a:cubicBezTo>
                    <a:pt x="949354" y="2145947"/>
                    <a:pt x="886598" y="2475415"/>
                    <a:pt x="877185" y="2632304"/>
                  </a:cubicBezTo>
                  <a:lnTo>
                    <a:pt x="873291" y="2686959"/>
                  </a:lnTo>
                  <a:lnTo>
                    <a:pt x="199928" y="2686959"/>
                  </a:lnTo>
                  <a:lnTo>
                    <a:pt x="193147" y="2654269"/>
                  </a:lnTo>
                  <a:cubicBezTo>
                    <a:pt x="171182" y="2578962"/>
                    <a:pt x="142942" y="2503655"/>
                    <a:pt x="152356" y="2425211"/>
                  </a:cubicBezTo>
                  <a:cubicBezTo>
                    <a:pt x="161769" y="2356179"/>
                    <a:pt x="149217" y="2296560"/>
                    <a:pt x="120978" y="2240080"/>
                  </a:cubicBezTo>
                  <a:cubicBezTo>
                    <a:pt x="77049" y="2149085"/>
                    <a:pt x="67635" y="2058089"/>
                    <a:pt x="89600" y="1960818"/>
                  </a:cubicBezTo>
                  <a:cubicBezTo>
                    <a:pt x="102151" y="1898062"/>
                    <a:pt x="114702" y="1832168"/>
                    <a:pt x="95876" y="1766275"/>
                  </a:cubicBezTo>
                  <a:cubicBezTo>
                    <a:pt x="61360" y="1650176"/>
                    <a:pt x="64498" y="1534079"/>
                    <a:pt x="95876" y="1417979"/>
                  </a:cubicBezTo>
                  <a:cubicBezTo>
                    <a:pt x="99013" y="1411704"/>
                    <a:pt x="102151" y="1405429"/>
                    <a:pt x="99013" y="1399153"/>
                  </a:cubicBezTo>
                  <a:cubicBezTo>
                    <a:pt x="55084" y="1273641"/>
                    <a:pt x="111565" y="1148129"/>
                    <a:pt x="108426" y="1022618"/>
                  </a:cubicBezTo>
                  <a:cubicBezTo>
                    <a:pt x="105289" y="984964"/>
                    <a:pt x="102151" y="959862"/>
                    <a:pt x="70773" y="934760"/>
                  </a:cubicBezTo>
                  <a:cubicBezTo>
                    <a:pt x="51947" y="919071"/>
                    <a:pt x="33120" y="893969"/>
                    <a:pt x="17431" y="872004"/>
                  </a:cubicBezTo>
                  <a:cubicBezTo>
                    <a:pt x="-13947" y="824937"/>
                    <a:pt x="-1396" y="759044"/>
                    <a:pt x="42533" y="724528"/>
                  </a:cubicBezTo>
                  <a:cubicBezTo>
                    <a:pt x="70773" y="702563"/>
                    <a:pt x="92738" y="686874"/>
                    <a:pt x="64498" y="646083"/>
                  </a:cubicBezTo>
                  <a:cubicBezTo>
                    <a:pt x="48809" y="617844"/>
                    <a:pt x="55084" y="583327"/>
                    <a:pt x="64498" y="551949"/>
                  </a:cubicBezTo>
                  <a:cubicBezTo>
                    <a:pt x="73911" y="533123"/>
                    <a:pt x="61360" y="501745"/>
                    <a:pt x="89600" y="489193"/>
                  </a:cubicBezTo>
                  <a:cubicBezTo>
                    <a:pt x="353174" y="423300"/>
                    <a:pt x="572819" y="272687"/>
                    <a:pt x="798740" y="134623"/>
                  </a:cubicBezTo>
                  <a:cubicBezTo>
                    <a:pt x="817566" y="125210"/>
                    <a:pt x="836394" y="112660"/>
                    <a:pt x="845807" y="106384"/>
                  </a:cubicBezTo>
                  <a:cubicBezTo>
                    <a:pt x="855220" y="147175"/>
                    <a:pt x="1520432" y="71867"/>
                    <a:pt x="1658494" y="59317"/>
                  </a:cubicBezTo>
                  <a:cubicBezTo>
                    <a:pt x="1674182" y="56178"/>
                    <a:pt x="1686734" y="53041"/>
                    <a:pt x="1693010" y="40489"/>
                  </a:cubicBezTo>
                  <a:cubicBezTo>
                    <a:pt x="1710268" y="9111"/>
                    <a:pt x="1729879" y="-1086"/>
                    <a:pt x="1750274" y="91"/>
                  </a:cubicBezTo>
                  <a:close/>
                </a:path>
              </a:pathLst>
            </a:custGeom>
            <a:solidFill>
              <a:srgbClr val="403D3D"/>
            </a:solidFill>
            <a:ln w="23341" cap="flat">
              <a:noFill/>
              <a:prstDash val="solid"/>
              <a:miter/>
            </a:ln>
          </p:spPr>
          <p:txBody>
            <a:bodyPr wrap="square" rtlCol="0" anchor="ctr">
              <a:noAutofit/>
            </a:bodyPr>
            <a:lstStyle/>
            <a:p>
              <a:endParaRPr lang="en-US" dirty="0"/>
            </a:p>
          </p:txBody>
        </p:sp>
        <p:sp>
          <p:nvSpPr>
            <p:cNvPr id="83" name="Freeform: Shape 82">
              <a:extLst>
                <a:ext uri="{FF2B5EF4-FFF2-40B4-BE49-F238E27FC236}">
                  <a16:creationId xmlns:a16="http://schemas.microsoft.com/office/drawing/2014/main" id="{C62123B2-F887-456F-8234-B078C1E5AC68}"/>
                </a:ext>
              </a:extLst>
            </p:cNvPr>
            <p:cNvSpPr/>
            <p:nvPr/>
          </p:nvSpPr>
          <p:spPr>
            <a:xfrm>
              <a:off x="5508789" y="340007"/>
              <a:ext cx="1232366" cy="1045644"/>
            </a:xfrm>
            <a:custGeom>
              <a:avLst/>
              <a:gdLst>
                <a:gd name="connsiteX0" fmla="*/ 49058 w 772001"/>
                <a:gd name="connsiteY0" fmla="*/ 434054 h 655031"/>
                <a:gd name="connsiteX1" fmla="*/ 105204 w 772001"/>
                <a:gd name="connsiteY1" fmla="*/ 160344 h 655031"/>
                <a:gd name="connsiteX2" fmla="*/ 233871 w 772001"/>
                <a:gd name="connsiteY2" fmla="*/ 85484 h 655031"/>
                <a:gd name="connsiteX3" fmla="*/ 285338 w 772001"/>
                <a:gd name="connsiteY3" fmla="*/ 69108 h 655031"/>
                <a:gd name="connsiteX4" fmla="*/ 399968 w 772001"/>
                <a:gd name="connsiteY4" fmla="*/ 57411 h 655031"/>
                <a:gd name="connsiteX5" fmla="*/ 552029 w 772001"/>
                <a:gd name="connsiteY5" fmla="*/ 104199 h 655031"/>
                <a:gd name="connsiteX6" fmla="*/ 736842 w 772001"/>
                <a:gd name="connsiteY6" fmla="*/ 314745 h 655031"/>
                <a:gd name="connsiteX7" fmla="*/ 701751 w 772001"/>
                <a:gd name="connsiteY7" fmla="*/ 424697 h 655031"/>
                <a:gd name="connsiteX8" fmla="*/ 666660 w 772001"/>
                <a:gd name="connsiteY8" fmla="*/ 452769 h 655031"/>
                <a:gd name="connsiteX9" fmla="*/ 495883 w 772001"/>
                <a:gd name="connsiteY9" fmla="*/ 396624 h 655031"/>
                <a:gd name="connsiteX10" fmla="*/ 360198 w 772001"/>
                <a:gd name="connsiteY10" fmla="*/ 431715 h 655031"/>
                <a:gd name="connsiteX11" fmla="*/ 275980 w 772001"/>
                <a:gd name="connsiteY11" fmla="*/ 499557 h 655031"/>
                <a:gd name="connsiteX12" fmla="*/ 236210 w 772001"/>
                <a:gd name="connsiteY12" fmla="*/ 541667 h 655031"/>
                <a:gd name="connsiteX13" fmla="*/ 231531 w 772001"/>
                <a:gd name="connsiteY13" fmla="*/ 576758 h 655031"/>
                <a:gd name="connsiteX14" fmla="*/ 198780 w 772001"/>
                <a:gd name="connsiteY14" fmla="*/ 616527 h 655031"/>
                <a:gd name="connsiteX15" fmla="*/ 175386 w 772001"/>
                <a:gd name="connsiteY15" fmla="*/ 576758 h 655031"/>
                <a:gd name="connsiteX16" fmla="*/ 53737 w 772001"/>
                <a:gd name="connsiteY16" fmla="*/ 478503 h 655031"/>
                <a:gd name="connsiteX17" fmla="*/ 49058 w 772001"/>
                <a:gd name="connsiteY17" fmla="*/ 434054 h 65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2001" h="655031">
                  <a:moveTo>
                    <a:pt x="49058" y="434054"/>
                  </a:moveTo>
                  <a:cubicBezTo>
                    <a:pt x="28004" y="335799"/>
                    <a:pt x="65434" y="244563"/>
                    <a:pt x="105204" y="160344"/>
                  </a:cubicBezTo>
                  <a:cubicBezTo>
                    <a:pt x="123919" y="118235"/>
                    <a:pt x="173046" y="80805"/>
                    <a:pt x="233871" y="85484"/>
                  </a:cubicBezTo>
                  <a:cubicBezTo>
                    <a:pt x="254925" y="87823"/>
                    <a:pt x="268962" y="83144"/>
                    <a:pt x="285338" y="69108"/>
                  </a:cubicBezTo>
                  <a:cubicBezTo>
                    <a:pt x="318089" y="43375"/>
                    <a:pt x="353180" y="31678"/>
                    <a:pt x="399968" y="57411"/>
                  </a:cubicBezTo>
                  <a:cubicBezTo>
                    <a:pt x="446756" y="80805"/>
                    <a:pt x="502902" y="83144"/>
                    <a:pt x="552029" y="104199"/>
                  </a:cubicBezTo>
                  <a:cubicBezTo>
                    <a:pt x="650284" y="143969"/>
                    <a:pt x="708769" y="216490"/>
                    <a:pt x="736842" y="314745"/>
                  </a:cubicBezTo>
                  <a:cubicBezTo>
                    <a:pt x="748539" y="356854"/>
                    <a:pt x="736842" y="396624"/>
                    <a:pt x="701751" y="424697"/>
                  </a:cubicBezTo>
                  <a:cubicBezTo>
                    <a:pt x="692393" y="438733"/>
                    <a:pt x="683035" y="450430"/>
                    <a:pt x="666660" y="452769"/>
                  </a:cubicBezTo>
                  <a:cubicBezTo>
                    <a:pt x="605835" y="448091"/>
                    <a:pt x="547350" y="434054"/>
                    <a:pt x="495883" y="396624"/>
                  </a:cubicBezTo>
                  <a:cubicBezTo>
                    <a:pt x="442077" y="356854"/>
                    <a:pt x="385932" y="373230"/>
                    <a:pt x="360198" y="431715"/>
                  </a:cubicBezTo>
                  <a:cubicBezTo>
                    <a:pt x="343823" y="469145"/>
                    <a:pt x="322768" y="499557"/>
                    <a:pt x="275980" y="499557"/>
                  </a:cubicBezTo>
                  <a:cubicBezTo>
                    <a:pt x="247907" y="499557"/>
                    <a:pt x="236210" y="515933"/>
                    <a:pt x="236210" y="541667"/>
                  </a:cubicBezTo>
                  <a:cubicBezTo>
                    <a:pt x="236210" y="553364"/>
                    <a:pt x="236210" y="565061"/>
                    <a:pt x="231531" y="576758"/>
                  </a:cubicBezTo>
                  <a:cubicBezTo>
                    <a:pt x="226853" y="595473"/>
                    <a:pt x="217495" y="616527"/>
                    <a:pt x="198780" y="616527"/>
                  </a:cubicBezTo>
                  <a:cubicBezTo>
                    <a:pt x="177725" y="616527"/>
                    <a:pt x="177725" y="593133"/>
                    <a:pt x="175386" y="576758"/>
                  </a:cubicBezTo>
                  <a:cubicBezTo>
                    <a:pt x="161349" y="511254"/>
                    <a:pt x="109883" y="492539"/>
                    <a:pt x="53737" y="478503"/>
                  </a:cubicBezTo>
                  <a:cubicBezTo>
                    <a:pt x="39701" y="466806"/>
                    <a:pt x="46719" y="450430"/>
                    <a:pt x="49058" y="434054"/>
                  </a:cubicBezTo>
                  <a:close/>
                </a:path>
              </a:pathLst>
            </a:custGeom>
            <a:solidFill>
              <a:srgbClr val="0D0402"/>
            </a:solidFill>
            <a:ln w="23341"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2B9A264C-D2EF-4D3D-856F-9189EF943094}"/>
                </a:ext>
              </a:extLst>
            </p:cNvPr>
            <p:cNvSpPr/>
            <p:nvPr/>
          </p:nvSpPr>
          <p:spPr>
            <a:xfrm>
              <a:off x="5491311" y="1020283"/>
              <a:ext cx="373444" cy="821578"/>
            </a:xfrm>
            <a:custGeom>
              <a:avLst/>
              <a:gdLst>
                <a:gd name="connsiteX0" fmla="*/ 57668 w 233939"/>
                <a:gd name="connsiteY0" fmla="*/ 42994 h 514667"/>
                <a:gd name="connsiteX1" fmla="*/ 67026 w 233939"/>
                <a:gd name="connsiteY1" fmla="*/ 54691 h 514667"/>
                <a:gd name="connsiteX2" fmla="*/ 116153 w 233939"/>
                <a:gd name="connsiteY2" fmla="*/ 255880 h 514667"/>
                <a:gd name="connsiteX3" fmla="*/ 155923 w 233939"/>
                <a:gd name="connsiteY3" fmla="*/ 297989 h 514667"/>
                <a:gd name="connsiteX4" fmla="*/ 191014 w 233939"/>
                <a:gd name="connsiteY4" fmla="*/ 302668 h 514667"/>
                <a:gd name="connsiteX5" fmla="*/ 160601 w 233939"/>
                <a:gd name="connsiteY5" fmla="*/ 321383 h 514667"/>
                <a:gd name="connsiteX6" fmla="*/ 116153 w 233939"/>
                <a:gd name="connsiteY6" fmla="*/ 300328 h 514667"/>
                <a:gd name="connsiteX7" fmla="*/ 102117 w 233939"/>
                <a:gd name="connsiteY7" fmla="*/ 384547 h 514667"/>
                <a:gd name="connsiteX8" fmla="*/ 76383 w 233939"/>
                <a:gd name="connsiteY8" fmla="*/ 473444 h 514667"/>
                <a:gd name="connsiteX9" fmla="*/ 67026 w 233939"/>
                <a:gd name="connsiteY9" fmla="*/ 466426 h 514667"/>
                <a:gd name="connsiteX10" fmla="*/ 99777 w 233939"/>
                <a:gd name="connsiteY10" fmla="*/ 272255 h 514667"/>
                <a:gd name="connsiteX11" fmla="*/ 81062 w 233939"/>
                <a:gd name="connsiteY11" fmla="*/ 183358 h 514667"/>
                <a:gd name="connsiteX12" fmla="*/ 57668 w 233939"/>
                <a:gd name="connsiteY12" fmla="*/ 42994 h 514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939" h="514667">
                  <a:moveTo>
                    <a:pt x="57668" y="42994"/>
                  </a:moveTo>
                  <a:cubicBezTo>
                    <a:pt x="64686" y="50013"/>
                    <a:pt x="64686" y="50013"/>
                    <a:pt x="67026" y="54691"/>
                  </a:cubicBezTo>
                  <a:cubicBezTo>
                    <a:pt x="24916" y="131892"/>
                    <a:pt x="97438" y="136570"/>
                    <a:pt x="116153" y="255880"/>
                  </a:cubicBezTo>
                  <a:cubicBezTo>
                    <a:pt x="118492" y="274595"/>
                    <a:pt x="137207" y="295649"/>
                    <a:pt x="155923" y="297989"/>
                  </a:cubicBezTo>
                  <a:cubicBezTo>
                    <a:pt x="167620" y="300328"/>
                    <a:pt x="179317" y="302668"/>
                    <a:pt x="191014" y="302668"/>
                  </a:cubicBezTo>
                  <a:cubicBezTo>
                    <a:pt x="214408" y="302668"/>
                    <a:pt x="172298" y="326062"/>
                    <a:pt x="160601" y="321383"/>
                  </a:cubicBezTo>
                  <a:cubicBezTo>
                    <a:pt x="139547" y="314365"/>
                    <a:pt x="123171" y="305007"/>
                    <a:pt x="116153" y="300328"/>
                  </a:cubicBezTo>
                  <a:cubicBezTo>
                    <a:pt x="106795" y="295649"/>
                    <a:pt x="106795" y="358813"/>
                    <a:pt x="102117" y="384547"/>
                  </a:cubicBezTo>
                  <a:cubicBezTo>
                    <a:pt x="95098" y="421977"/>
                    <a:pt x="88080" y="440692"/>
                    <a:pt x="76383" y="473444"/>
                  </a:cubicBezTo>
                  <a:cubicBezTo>
                    <a:pt x="71704" y="464086"/>
                    <a:pt x="78723" y="473444"/>
                    <a:pt x="67026" y="466426"/>
                  </a:cubicBezTo>
                  <a:cubicBezTo>
                    <a:pt x="90420" y="398583"/>
                    <a:pt x="99777" y="340098"/>
                    <a:pt x="99777" y="272255"/>
                  </a:cubicBezTo>
                  <a:cubicBezTo>
                    <a:pt x="99777" y="244183"/>
                    <a:pt x="95098" y="204413"/>
                    <a:pt x="81062" y="183358"/>
                  </a:cubicBezTo>
                  <a:cubicBezTo>
                    <a:pt x="36613" y="122534"/>
                    <a:pt x="34274" y="96801"/>
                    <a:pt x="57668" y="42994"/>
                  </a:cubicBezTo>
                  <a:close/>
                </a:path>
              </a:pathLst>
            </a:custGeom>
            <a:solidFill>
              <a:srgbClr val="F9A687"/>
            </a:solidFill>
            <a:ln w="4506"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2E9B877D-0E33-466B-A019-E491B725A103}"/>
                </a:ext>
              </a:extLst>
            </p:cNvPr>
            <p:cNvSpPr/>
            <p:nvPr/>
          </p:nvSpPr>
          <p:spPr>
            <a:xfrm>
              <a:off x="4472825" y="4056387"/>
              <a:ext cx="746889" cy="336100"/>
            </a:xfrm>
            <a:custGeom>
              <a:avLst/>
              <a:gdLst>
                <a:gd name="connsiteX0" fmla="*/ 42994 w 467879"/>
                <a:gd name="connsiteY0" fmla="*/ 45334 h 210545"/>
                <a:gd name="connsiteX1" fmla="*/ 61710 w 467879"/>
                <a:gd name="connsiteY1" fmla="*/ 42994 h 210545"/>
                <a:gd name="connsiteX2" fmla="*/ 108498 w 467879"/>
                <a:gd name="connsiteY2" fmla="*/ 134231 h 210545"/>
                <a:gd name="connsiteX3" fmla="*/ 234825 w 467879"/>
                <a:gd name="connsiteY3" fmla="*/ 162304 h 210545"/>
                <a:gd name="connsiteX4" fmla="*/ 400922 w 467879"/>
                <a:gd name="connsiteY4" fmla="*/ 117855 h 210545"/>
                <a:gd name="connsiteX5" fmla="*/ 440692 w 467879"/>
                <a:gd name="connsiteY5" fmla="*/ 110837 h 210545"/>
                <a:gd name="connsiteX6" fmla="*/ 426656 w 467879"/>
                <a:gd name="connsiteY6" fmla="*/ 155286 h 210545"/>
                <a:gd name="connsiteX7" fmla="*/ 405601 w 467879"/>
                <a:gd name="connsiteY7" fmla="*/ 127213 h 210545"/>
                <a:gd name="connsiteX8" fmla="*/ 239504 w 467879"/>
                <a:gd name="connsiteY8" fmla="*/ 178680 h 210545"/>
                <a:gd name="connsiteX9" fmla="*/ 99140 w 467879"/>
                <a:gd name="connsiteY9" fmla="*/ 145928 h 210545"/>
                <a:gd name="connsiteX10" fmla="*/ 57031 w 467879"/>
                <a:gd name="connsiteY10" fmla="*/ 75746 h 210545"/>
                <a:gd name="connsiteX11" fmla="*/ 42994 w 467879"/>
                <a:gd name="connsiteY11" fmla="*/ 45334 h 210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7879" h="210545">
                  <a:moveTo>
                    <a:pt x="42994" y="45334"/>
                  </a:moveTo>
                  <a:cubicBezTo>
                    <a:pt x="57031" y="45334"/>
                    <a:pt x="57031" y="45334"/>
                    <a:pt x="61710" y="42994"/>
                  </a:cubicBezTo>
                  <a:cubicBezTo>
                    <a:pt x="78085" y="85104"/>
                    <a:pt x="87443" y="108498"/>
                    <a:pt x="108498" y="134231"/>
                  </a:cubicBezTo>
                  <a:cubicBezTo>
                    <a:pt x="150607" y="188037"/>
                    <a:pt x="190377" y="181019"/>
                    <a:pt x="234825" y="162304"/>
                  </a:cubicBezTo>
                  <a:cubicBezTo>
                    <a:pt x="290971" y="141249"/>
                    <a:pt x="342437" y="124873"/>
                    <a:pt x="400922" y="117855"/>
                  </a:cubicBezTo>
                  <a:cubicBezTo>
                    <a:pt x="417298" y="115516"/>
                    <a:pt x="431335" y="113176"/>
                    <a:pt x="440692" y="110837"/>
                  </a:cubicBezTo>
                  <a:cubicBezTo>
                    <a:pt x="424316" y="129552"/>
                    <a:pt x="431335" y="141249"/>
                    <a:pt x="426656" y="155286"/>
                  </a:cubicBezTo>
                  <a:cubicBezTo>
                    <a:pt x="428995" y="131892"/>
                    <a:pt x="426656" y="122534"/>
                    <a:pt x="405601" y="127213"/>
                  </a:cubicBezTo>
                  <a:cubicBezTo>
                    <a:pt x="342437" y="141249"/>
                    <a:pt x="295649" y="155286"/>
                    <a:pt x="239504" y="178680"/>
                  </a:cubicBezTo>
                  <a:cubicBezTo>
                    <a:pt x="204413" y="190377"/>
                    <a:pt x="145928" y="209092"/>
                    <a:pt x="99140" y="145928"/>
                  </a:cubicBezTo>
                  <a:cubicBezTo>
                    <a:pt x="78085" y="115516"/>
                    <a:pt x="73407" y="103819"/>
                    <a:pt x="57031" y="75746"/>
                  </a:cubicBezTo>
                  <a:cubicBezTo>
                    <a:pt x="52352" y="64049"/>
                    <a:pt x="54691" y="57031"/>
                    <a:pt x="42994" y="45334"/>
                  </a:cubicBezTo>
                  <a:close/>
                </a:path>
              </a:pathLst>
            </a:custGeom>
            <a:solidFill>
              <a:srgbClr val="F9A687"/>
            </a:solidFill>
            <a:ln w="4506" cap="flat">
              <a:noFill/>
              <a:prstDash val="solid"/>
              <a:miter/>
            </a:ln>
          </p:spPr>
          <p:txBody>
            <a:bodyPr rtlCol="0" anchor="ctr"/>
            <a:lstStyle/>
            <a:p>
              <a:endParaRPr lang="en-US" dirty="0"/>
            </a:p>
          </p:txBody>
        </p:sp>
        <p:sp>
          <p:nvSpPr>
            <p:cNvPr id="86" name="Freeform: Shape 85">
              <a:extLst>
                <a:ext uri="{FF2B5EF4-FFF2-40B4-BE49-F238E27FC236}">
                  <a16:creationId xmlns:a16="http://schemas.microsoft.com/office/drawing/2014/main" id="{83DD44C4-9BE3-4A56-AD66-58963D4461E2}"/>
                </a:ext>
              </a:extLst>
            </p:cNvPr>
            <p:cNvSpPr/>
            <p:nvPr/>
          </p:nvSpPr>
          <p:spPr>
            <a:xfrm>
              <a:off x="4502700" y="3324187"/>
              <a:ext cx="2651453" cy="1045644"/>
            </a:xfrm>
            <a:custGeom>
              <a:avLst/>
              <a:gdLst>
                <a:gd name="connsiteX0" fmla="*/ 421977 w 1660973"/>
                <a:gd name="connsiteY0" fmla="*/ 569515 h 655031"/>
                <a:gd name="connsiteX1" fmla="*/ 216110 w 1660973"/>
                <a:gd name="connsiteY1" fmla="*/ 620982 h 655031"/>
                <a:gd name="connsiteX2" fmla="*/ 106158 w 1660973"/>
                <a:gd name="connsiteY2" fmla="*/ 611624 h 655031"/>
                <a:gd name="connsiteX3" fmla="*/ 42994 w 1660973"/>
                <a:gd name="connsiteY3" fmla="*/ 501672 h 655031"/>
                <a:gd name="connsiteX4" fmla="*/ 166983 w 1660973"/>
                <a:gd name="connsiteY4" fmla="*/ 370666 h 655031"/>
                <a:gd name="connsiteX5" fmla="*/ 503856 w 1660973"/>
                <a:gd name="connsiteY5" fmla="*/ 267732 h 655031"/>
                <a:gd name="connsiteX6" fmla="*/ 716741 w 1660973"/>
                <a:gd name="connsiteY6" fmla="*/ 232641 h 655031"/>
                <a:gd name="connsiteX7" fmla="*/ 969396 w 1660973"/>
                <a:gd name="connsiteY7" fmla="*/ 171817 h 655031"/>
                <a:gd name="connsiteX8" fmla="*/ 1203336 w 1660973"/>
                <a:gd name="connsiteY8" fmla="*/ 61865 h 655031"/>
                <a:gd name="connsiteX9" fmla="*/ 1626768 w 1660973"/>
                <a:gd name="connsiteY9" fmla="*/ 82920 h 655031"/>
                <a:gd name="connsiteX10" fmla="*/ 1640804 w 1660973"/>
                <a:gd name="connsiteY10" fmla="*/ 94617 h 655031"/>
                <a:gd name="connsiteX11" fmla="*/ 1624428 w 1660973"/>
                <a:gd name="connsiteY11" fmla="*/ 110993 h 655031"/>
                <a:gd name="connsiteX12" fmla="*/ 1551907 w 1660973"/>
                <a:gd name="connsiteY12" fmla="*/ 118011 h 655031"/>
                <a:gd name="connsiteX13" fmla="*/ 1467688 w 1660973"/>
                <a:gd name="connsiteY13" fmla="*/ 103975 h 655031"/>
                <a:gd name="connsiteX14" fmla="*/ 1369434 w 1660973"/>
                <a:gd name="connsiteY14" fmla="*/ 99296 h 655031"/>
                <a:gd name="connsiteX15" fmla="*/ 1467688 w 1660973"/>
                <a:gd name="connsiteY15" fmla="*/ 122690 h 655031"/>
                <a:gd name="connsiteX16" fmla="*/ 1416222 w 1660973"/>
                <a:gd name="connsiteY16" fmla="*/ 155441 h 655031"/>
                <a:gd name="connsiteX17" fmla="*/ 1313288 w 1660973"/>
                <a:gd name="connsiteY17" fmla="*/ 143744 h 655031"/>
                <a:gd name="connsiteX18" fmla="*/ 1271179 w 1660973"/>
                <a:gd name="connsiteY18" fmla="*/ 153102 h 655031"/>
                <a:gd name="connsiteX19" fmla="*/ 1313288 w 1660973"/>
                <a:gd name="connsiteY19" fmla="*/ 155441 h 655031"/>
                <a:gd name="connsiteX20" fmla="*/ 1383470 w 1660973"/>
                <a:gd name="connsiteY20" fmla="*/ 174157 h 655031"/>
                <a:gd name="connsiteX21" fmla="*/ 1231409 w 1660973"/>
                <a:gd name="connsiteY21" fmla="*/ 216266 h 655031"/>
                <a:gd name="connsiteX22" fmla="*/ 1037239 w 1660973"/>
                <a:gd name="connsiteY22" fmla="*/ 249017 h 655031"/>
                <a:gd name="connsiteX23" fmla="*/ 997469 w 1660973"/>
                <a:gd name="connsiteY23" fmla="*/ 277090 h 655031"/>
                <a:gd name="connsiteX24" fmla="*/ 943663 w 1660973"/>
                <a:gd name="connsiteY24" fmla="*/ 312181 h 655031"/>
                <a:gd name="connsiteX25" fmla="*/ 793941 w 1660973"/>
                <a:gd name="connsiteY25" fmla="*/ 403418 h 655031"/>
                <a:gd name="connsiteX26" fmla="*/ 421977 w 1660973"/>
                <a:gd name="connsiteY26" fmla="*/ 569515 h 65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60973" h="655031">
                  <a:moveTo>
                    <a:pt x="421977" y="569515"/>
                  </a:moveTo>
                  <a:cubicBezTo>
                    <a:pt x="412619" y="571854"/>
                    <a:pt x="295649" y="588230"/>
                    <a:pt x="216110" y="620982"/>
                  </a:cubicBezTo>
                  <a:cubicBezTo>
                    <a:pt x="174001" y="639697"/>
                    <a:pt x="136570" y="642036"/>
                    <a:pt x="106158" y="611624"/>
                  </a:cubicBezTo>
                  <a:cubicBezTo>
                    <a:pt x="75746" y="578873"/>
                    <a:pt x="59370" y="548460"/>
                    <a:pt x="42994" y="501672"/>
                  </a:cubicBezTo>
                  <a:cubicBezTo>
                    <a:pt x="120195" y="436169"/>
                    <a:pt x="106158" y="415115"/>
                    <a:pt x="166983" y="370666"/>
                  </a:cubicBezTo>
                  <a:cubicBezTo>
                    <a:pt x="368171" y="246678"/>
                    <a:pt x="452389" y="270072"/>
                    <a:pt x="503856" y="267732"/>
                  </a:cubicBezTo>
                  <a:cubicBezTo>
                    <a:pt x="562341" y="260714"/>
                    <a:pt x="630184" y="260714"/>
                    <a:pt x="716741" y="232641"/>
                  </a:cubicBezTo>
                  <a:cubicBezTo>
                    <a:pt x="831372" y="197550"/>
                    <a:pt x="887517" y="195211"/>
                    <a:pt x="969396" y="171817"/>
                  </a:cubicBezTo>
                  <a:cubicBezTo>
                    <a:pt x="1077009" y="143744"/>
                    <a:pt x="1130815" y="92278"/>
                    <a:pt x="1203336" y="61865"/>
                  </a:cubicBezTo>
                  <a:cubicBezTo>
                    <a:pt x="1367094" y="29114"/>
                    <a:pt x="1477046" y="40811"/>
                    <a:pt x="1626768" y="82920"/>
                  </a:cubicBezTo>
                  <a:cubicBezTo>
                    <a:pt x="1633786" y="85259"/>
                    <a:pt x="1640804" y="85259"/>
                    <a:pt x="1640804" y="94617"/>
                  </a:cubicBezTo>
                  <a:cubicBezTo>
                    <a:pt x="1643143" y="106314"/>
                    <a:pt x="1633786" y="108653"/>
                    <a:pt x="1624428" y="110993"/>
                  </a:cubicBezTo>
                  <a:cubicBezTo>
                    <a:pt x="1601034" y="120350"/>
                    <a:pt x="1579980" y="129708"/>
                    <a:pt x="1551907" y="118011"/>
                  </a:cubicBezTo>
                  <a:cubicBezTo>
                    <a:pt x="1526173" y="106314"/>
                    <a:pt x="1495761" y="108653"/>
                    <a:pt x="1467688" y="103975"/>
                  </a:cubicBezTo>
                  <a:cubicBezTo>
                    <a:pt x="1439616" y="92278"/>
                    <a:pt x="1402185" y="89938"/>
                    <a:pt x="1369434" y="99296"/>
                  </a:cubicBezTo>
                  <a:cubicBezTo>
                    <a:pt x="1402185" y="103975"/>
                    <a:pt x="1446634" y="108653"/>
                    <a:pt x="1467688" y="122690"/>
                  </a:cubicBezTo>
                  <a:cubicBezTo>
                    <a:pt x="1470028" y="169478"/>
                    <a:pt x="1434937" y="150763"/>
                    <a:pt x="1416222" y="155441"/>
                  </a:cubicBezTo>
                  <a:cubicBezTo>
                    <a:pt x="1385809" y="148423"/>
                    <a:pt x="1339021" y="139066"/>
                    <a:pt x="1313288" y="143744"/>
                  </a:cubicBezTo>
                  <a:cubicBezTo>
                    <a:pt x="1299252" y="148423"/>
                    <a:pt x="1278197" y="150763"/>
                    <a:pt x="1271179" y="153102"/>
                  </a:cubicBezTo>
                  <a:cubicBezTo>
                    <a:pt x="1278197" y="155441"/>
                    <a:pt x="1296912" y="157781"/>
                    <a:pt x="1313288" y="155441"/>
                  </a:cubicBezTo>
                  <a:cubicBezTo>
                    <a:pt x="1350718" y="150763"/>
                    <a:pt x="1374112" y="153102"/>
                    <a:pt x="1383470" y="174157"/>
                  </a:cubicBezTo>
                  <a:cubicBezTo>
                    <a:pt x="1334343" y="192872"/>
                    <a:pt x="1278197" y="185854"/>
                    <a:pt x="1231409" y="216266"/>
                  </a:cubicBezTo>
                  <a:cubicBezTo>
                    <a:pt x="1165906" y="227963"/>
                    <a:pt x="1102742" y="239660"/>
                    <a:pt x="1037239" y="249017"/>
                  </a:cubicBezTo>
                  <a:cubicBezTo>
                    <a:pt x="1018524" y="251357"/>
                    <a:pt x="1006827" y="260714"/>
                    <a:pt x="997469" y="277090"/>
                  </a:cubicBezTo>
                  <a:cubicBezTo>
                    <a:pt x="992790" y="284108"/>
                    <a:pt x="964718" y="298145"/>
                    <a:pt x="943663" y="312181"/>
                  </a:cubicBezTo>
                  <a:cubicBezTo>
                    <a:pt x="889857" y="344933"/>
                    <a:pt x="843069" y="373005"/>
                    <a:pt x="793941" y="403418"/>
                  </a:cubicBezTo>
                  <a:cubicBezTo>
                    <a:pt x="676972" y="478278"/>
                    <a:pt x="560002" y="534424"/>
                    <a:pt x="421977" y="569515"/>
                  </a:cubicBezTo>
                  <a:close/>
                </a:path>
              </a:pathLst>
            </a:custGeom>
            <a:solidFill>
              <a:srgbClr val="F9BA99"/>
            </a:solidFill>
            <a:ln w="4506" cap="flat">
              <a:noFill/>
              <a:prstDash val="solid"/>
              <a:miter/>
            </a:ln>
          </p:spPr>
          <p:txBody>
            <a:bodyPr rtlCol="0" anchor="ctr"/>
            <a:lstStyle/>
            <a:p>
              <a:endParaRPr lang="en-US" dirty="0"/>
            </a:p>
          </p:txBody>
        </p:sp>
        <p:sp>
          <p:nvSpPr>
            <p:cNvPr id="87" name="Freeform: Shape 86">
              <a:extLst>
                <a:ext uri="{FF2B5EF4-FFF2-40B4-BE49-F238E27FC236}">
                  <a16:creationId xmlns:a16="http://schemas.microsoft.com/office/drawing/2014/main" id="{1086D490-A44E-4864-AE3F-1D0723C4E2C7}"/>
                </a:ext>
              </a:extLst>
            </p:cNvPr>
            <p:cNvSpPr/>
            <p:nvPr/>
          </p:nvSpPr>
          <p:spPr>
            <a:xfrm>
              <a:off x="6785263" y="3467371"/>
              <a:ext cx="1232366" cy="896267"/>
            </a:xfrm>
            <a:custGeom>
              <a:avLst/>
              <a:gdLst>
                <a:gd name="connsiteX0" fmla="*/ 688156 w 772001"/>
                <a:gd name="connsiteY0" fmla="*/ 44691 h 561455"/>
                <a:gd name="connsiteX1" fmla="*/ 730265 w 772001"/>
                <a:gd name="connsiteY1" fmla="*/ 54048 h 561455"/>
                <a:gd name="connsiteX2" fmla="*/ 709211 w 772001"/>
                <a:gd name="connsiteY2" fmla="*/ 89139 h 561455"/>
                <a:gd name="connsiteX3" fmla="*/ 381695 w 772001"/>
                <a:gd name="connsiteY3" fmla="*/ 376885 h 561455"/>
                <a:gd name="connsiteX4" fmla="*/ 180506 w 772001"/>
                <a:gd name="connsiteY4" fmla="*/ 514910 h 561455"/>
                <a:gd name="connsiteX5" fmla="*/ 51839 w 772001"/>
                <a:gd name="connsiteY5" fmla="*/ 437710 h 561455"/>
                <a:gd name="connsiteX6" fmla="*/ 222615 w 772001"/>
                <a:gd name="connsiteY6" fmla="*/ 210788 h 561455"/>
                <a:gd name="connsiteX7" fmla="*/ 253028 w 772001"/>
                <a:gd name="connsiteY7" fmla="*/ 199091 h 561455"/>
                <a:gd name="connsiteX8" fmla="*/ 243670 w 772001"/>
                <a:gd name="connsiteY8" fmla="*/ 178036 h 561455"/>
                <a:gd name="connsiteX9" fmla="*/ 208579 w 772001"/>
                <a:gd name="connsiteY9" fmla="*/ 140606 h 561455"/>
                <a:gd name="connsiteX10" fmla="*/ 269403 w 772001"/>
                <a:gd name="connsiteY10" fmla="*/ 135927 h 561455"/>
                <a:gd name="connsiteX11" fmla="*/ 332567 w 772001"/>
                <a:gd name="connsiteY11" fmla="*/ 161661 h 561455"/>
                <a:gd name="connsiteX12" fmla="*/ 332567 w 772001"/>
                <a:gd name="connsiteY12" fmla="*/ 114873 h 561455"/>
                <a:gd name="connsiteX13" fmla="*/ 391052 w 772001"/>
                <a:gd name="connsiteY13" fmla="*/ 114873 h 561455"/>
                <a:gd name="connsiteX14" fmla="*/ 503343 w 772001"/>
                <a:gd name="connsiteY14" fmla="*/ 112533 h 561455"/>
                <a:gd name="connsiteX15" fmla="*/ 622653 w 772001"/>
                <a:gd name="connsiteY15" fmla="*/ 86800 h 561455"/>
                <a:gd name="connsiteX16" fmla="*/ 688156 w 772001"/>
                <a:gd name="connsiteY16" fmla="*/ 44691 h 56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2001" h="561455">
                  <a:moveTo>
                    <a:pt x="688156" y="44691"/>
                  </a:moveTo>
                  <a:cubicBezTo>
                    <a:pt x="702192" y="49369"/>
                    <a:pt x="720908" y="32994"/>
                    <a:pt x="730265" y="54048"/>
                  </a:cubicBezTo>
                  <a:cubicBezTo>
                    <a:pt x="739623" y="72763"/>
                    <a:pt x="718568" y="77442"/>
                    <a:pt x="709211" y="89139"/>
                  </a:cubicBezTo>
                  <a:cubicBezTo>
                    <a:pt x="608616" y="194412"/>
                    <a:pt x="491646" y="280970"/>
                    <a:pt x="381695" y="376885"/>
                  </a:cubicBezTo>
                  <a:cubicBezTo>
                    <a:pt x="320870" y="430692"/>
                    <a:pt x="250688" y="472801"/>
                    <a:pt x="180506" y="514910"/>
                  </a:cubicBezTo>
                  <a:cubicBezTo>
                    <a:pt x="91609" y="535965"/>
                    <a:pt x="72894" y="524268"/>
                    <a:pt x="51839" y="437710"/>
                  </a:cubicBezTo>
                  <a:cubicBezTo>
                    <a:pt x="19088" y="302025"/>
                    <a:pt x="77573" y="222485"/>
                    <a:pt x="222615" y="210788"/>
                  </a:cubicBezTo>
                  <a:cubicBezTo>
                    <a:pt x="234312" y="210788"/>
                    <a:pt x="246009" y="210788"/>
                    <a:pt x="253028" y="199091"/>
                  </a:cubicBezTo>
                  <a:cubicBezTo>
                    <a:pt x="257706" y="189733"/>
                    <a:pt x="250688" y="185055"/>
                    <a:pt x="243670" y="178036"/>
                  </a:cubicBezTo>
                  <a:cubicBezTo>
                    <a:pt x="231973" y="164000"/>
                    <a:pt x="199221" y="161661"/>
                    <a:pt x="208579" y="140606"/>
                  </a:cubicBezTo>
                  <a:cubicBezTo>
                    <a:pt x="220276" y="117212"/>
                    <a:pt x="248349" y="131248"/>
                    <a:pt x="269403" y="135927"/>
                  </a:cubicBezTo>
                  <a:cubicBezTo>
                    <a:pt x="290458" y="145285"/>
                    <a:pt x="313852" y="147624"/>
                    <a:pt x="332567" y="161661"/>
                  </a:cubicBezTo>
                  <a:cubicBezTo>
                    <a:pt x="344264" y="142945"/>
                    <a:pt x="313852" y="131248"/>
                    <a:pt x="332567" y="114873"/>
                  </a:cubicBezTo>
                  <a:cubicBezTo>
                    <a:pt x="353622" y="91479"/>
                    <a:pt x="372337" y="98497"/>
                    <a:pt x="391052" y="114873"/>
                  </a:cubicBezTo>
                  <a:cubicBezTo>
                    <a:pt x="430822" y="168679"/>
                    <a:pt x="465913" y="121891"/>
                    <a:pt x="503343" y="112533"/>
                  </a:cubicBezTo>
                  <a:cubicBezTo>
                    <a:pt x="540774" y="100836"/>
                    <a:pt x="566507" y="42351"/>
                    <a:pt x="622653" y="86800"/>
                  </a:cubicBezTo>
                  <a:cubicBezTo>
                    <a:pt x="632010" y="100836"/>
                    <a:pt x="667101" y="63406"/>
                    <a:pt x="688156" y="44691"/>
                  </a:cubicBezTo>
                  <a:close/>
                </a:path>
              </a:pathLst>
            </a:custGeom>
            <a:solidFill>
              <a:srgbClr val="F9BA99"/>
            </a:solidFill>
            <a:ln w="4506"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A2F1DF6D-C42F-46D2-9209-39E7352C2FC8}"/>
                </a:ext>
              </a:extLst>
            </p:cNvPr>
            <p:cNvSpPr/>
            <p:nvPr/>
          </p:nvSpPr>
          <p:spPr>
            <a:xfrm>
              <a:off x="7150419" y="3593314"/>
              <a:ext cx="261411" cy="224066"/>
            </a:xfrm>
            <a:custGeom>
              <a:avLst/>
              <a:gdLst>
                <a:gd name="connsiteX0" fmla="*/ 106158 w 163757"/>
                <a:gd name="connsiteY0" fmla="*/ 42994 h 140363"/>
                <a:gd name="connsiteX1" fmla="*/ 122534 w 163757"/>
                <a:gd name="connsiteY1" fmla="*/ 96801 h 140363"/>
                <a:gd name="connsiteX2" fmla="*/ 61710 w 163757"/>
                <a:gd name="connsiteY2" fmla="*/ 71067 h 140363"/>
                <a:gd name="connsiteX3" fmla="*/ 42994 w 163757"/>
                <a:gd name="connsiteY3" fmla="*/ 57031 h 140363"/>
                <a:gd name="connsiteX4" fmla="*/ 61710 w 163757"/>
                <a:gd name="connsiteY4" fmla="*/ 59370 h 140363"/>
                <a:gd name="connsiteX5" fmla="*/ 115516 w 163757"/>
                <a:gd name="connsiteY5" fmla="*/ 89782 h 140363"/>
                <a:gd name="connsiteX6" fmla="*/ 106158 w 163757"/>
                <a:gd name="connsiteY6" fmla="*/ 42994 h 1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757" h="140363">
                  <a:moveTo>
                    <a:pt x="106158" y="42994"/>
                  </a:moveTo>
                  <a:cubicBezTo>
                    <a:pt x="110837" y="66388"/>
                    <a:pt x="143589" y="87443"/>
                    <a:pt x="122534" y="96801"/>
                  </a:cubicBezTo>
                  <a:cubicBezTo>
                    <a:pt x="96801" y="110837"/>
                    <a:pt x="92122" y="85104"/>
                    <a:pt x="61710" y="71067"/>
                  </a:cubicBezTo>
                  <a:cubicBezTo>
                    <a:pt x="54691" y="68728"/>
                    <a:pt x="47673" y="61710"/>
                    <a:pt x="42994" y="57031"/>
                  </a:cubicBezTo>
                  <a:cubicBezTo>
                    <a:pt x="47673" y="57031"/>
                    <a:pt x="59370" y="59370"/>
                    <a:pt x="61710" y="59370"/>
                  </a:cubicBezTo>
                  <a:cubicBezTo>
                    <a:pt x="71067" y="61710"/>
                    <a:pt x="94461" y="94461"/>
                    <a:pt x="115516" y="89782"/>
                  </a:cubicBezTo>
                  <a:cubicBezTo>
                    <a:pt x="129552" y="87443"/>
                    <a:pt x="89782" y="50013"/>
                    <a:pt x="106158" y="42994"/>
                  </a:cubicBezTo>
                  <a:close/>
                </a:path>
              </a:pathLst>
            </a:custGeom>
            <a:solidFill>
              <a:srgbClr val="F9A687"/>
            </a:solidFill>
            <a:ln w="4506" cap="flat">
              <a:noFill/>
              <a:prstDash val="solid"/>
              <a:miter/>
            </a:ln>
          </p:spPr>
          <p:txBody>
            <a:bodyPr rtlCol="0" anchor="ctr"/>
            <a:lstStyle/>
            <a:p>
              <a:endParaRPr lang="en-US" dirty="0"/>
            </a:p>
          </p:txBody>
        </p:sp>
        <p:sp>
          <p:nvSpPr>
            <p:cNvPr id="89" name="Freeform: Shape 88">
              <a:extLst>
                <a:ext uri="{FF2B5EF4-FFF2-40B4-BE49-F238E27FC236}">
                  <a16:creationId xmlns:a16="http://schemas.microsoft.com/office/drawing/2014/main" id="{A43F7AC4-E426-41FB-8696-A48F51E3DB26}"/>
                </a:ext>
              </a:extLst>
            </p:cNvPr>
            <p:cNvSpPr/>
            <p:nvPr/>
          </p:nvSpPr>
          <p:spPr>
            <a:xfrm>
              <a:off x="7344610" y="3583790"/>
              <a:ext cx="261411" cy="224066"/>
            </a:xfrm>
            <a:custGeom>
              <a:avLst/>
              <a:gdLst>
                <a:gd name="connsiteX0" fmla="*/ 110837 w 163757"/>
                <a:gd name="connsiteY0" fmla="*/ 46623 h 140363"/>
                <a:gd name="connsiteX1" fmla="*/ 89782 w 163757"/>
                <a:gd name="connsiteY1" fmla="*/ 72356 h 140363"/>
                <a:gd name="connsiteX2" fmla="*/ 64049 w 163757"/>
                <a:gd name="connsiteY2" fmla="*/ 72356 h 140363"/>
                <a:gd name="connsiteX3" fmla="*/ 66388 w 163757"/>
                <a:gd name="connsiteY3" fmla="*/ 48962 h 140363"/>
                <a:gd name="connsiteX4" fmla="*/ 42994 w 163757"/>
                <a:gd name="connsiteY4" fmla="*/ 51302 h 140363"/>
                <a:gd name="connsiteX5" fmla="*/ 106158 w 163757"/>
                <a:gd name="connsiteY5" fmla="*/ 74696 h 140363"/>
                <a:gd name="connsiteX6" fmla="*/ 136570 w 163757"/>
                <a:gd name="connsiteY6" fmla="*/ 48962 h 140363"/>
                <a:gd name="connsiteX7" fmla="*/ 110837 w 163757"/>
                <a:gd name="connsiteY7" fmla="*/ 46623 h 1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757" h="140363">
                  <a:moveTo>
                    <a:pt x="110837" y="46623"/>
                  </a:moveTo>
                  <a:cubicBezTo>
                    <a:pt x="108497" y="58320"/>
                    <a:pt x="96800" y="65338"/>
                    <a:pt x="89782" y="72356"/>
                  </a:cubicBezTo>
                  <a:cubicBezTo>
                    <a:pt x="80425" y="79374"/>
                    <a:pt x="68728" y="81714"/>
                    <a:pt x="64049" y="72356"/>
                  </a:cubicBezTo>
                  <a:cubicBezTo>
                    <a:pt x="54691" y="55980"/>
                    <a:pt x="61709" y="58320"/>
                    <a:pt x="66388" y="48962"/>
                  </a:cubicBezTo>
                  <a:cubicBezTo>
                    <a:pt x="52352" y="48962"/>
                    <a:pt x="59370" y="51302"/>
                    <a:pt x="42994" y="51302"/>
                  </a:cubicBezTo>
                  <a:cubicBezTo>
                    <a:pt x="64049" y="109787"/>
                    <a:pt x="59370" y="107447"/>
                    <a:pt x="106158" y="74696"/>
                  </a:cubicBezTo>
                  <a:cubicBezTo>
                    <a:pt x="120194" y="65338"/>
                    <a:pt x="124873" y="58320"/>
                    <a:pt x="136570" y="48962"/>
                  </a:cubicBezTo>
                  <a:cubicBezTo>
                    <a:pt x="122534" y="48962"/>
                    <a:pt x="122534" y="37265"/>
                    <a:pt x="110837" y="46623"/>
                  </a:cubicBezTo>
                  <a:close/>
                </a:path>
              </a:pathLst>
            </a:custGeom>
            <a:solidFill>
              <a:srgbClr val="F9A687"/>
            </a:solidFill>
            <a:ln w="4506" cap="flat">
              <a:noFill/>
              <a:prstDash val="solid"/>
              <a:miter/>
            </a:ln>
          </p:spPr>
          <p:txBody>
            <a:bodyPr rtlCol="0" anchor="ctr"/>
            <a:lstStyle/>
            <a:p>
              <a:endParaRPr lang="en-US" dirty="0"/>
            </a:p>
          </p:txBody>
        </p:sp>
        <p:sp>
          <p:nvSpPr>
            <p:cNvPr id="90" name="Freeform: Shape 89">
              <a:extLst>
                <a:ext uri="{FF2B5EF4-FFF2-40B4-BE49-F238E27FC236}">
                  <a16:creationId xmlns:a16="http://schemas.microsoft.com/office/drawing/2014/main" id="{C0C82C4C-9253-4F94-A15F-E8C58FDDBDE7}"/>
                </a:ext>
              </a:extLst>
            </p:cNvPr>
            <p:cNvSpPr/>
            <p:nvPr/>
          </p:nvSpPr>
          <p:spPr>
            <a:xfrm>
              <a:off x="7557475" y="3542619"/>
              <a:ext cx="224066" cy="186723"/>
            </a:xfrm>
            <a:custGeom>
              <a:avLst/>
              <a:gdLst>
                <a:gd name="connsiteX0" fmla="*/ 94461 w 140363"/>
                <a:gd name="connsiteY0" fmla="*/ 46680 h 116969"/>
                <a:gd name="connsiteX1" fmla="*/ 78085 w 140363"/>
                <a:gd name="connsiteY1" fmla="*/ 72413 h 116969"/>
                <a:gd name="connsiteX2" fmla="*/ 59370 w 140363"/>
                <a:gd name="connsiteY2" fmla="*/ 72413 h 116969"/>
                <a:gd name="connsiteX3" fmla="*/ 61710 w 140363"/>
                <a:gd name="connsiteY3" fmla="*/ 49019 h 116969"/>
                <a:gd name="connsiteX4" fmla="*/ 42994 w 140363"/>
                <a:gd name="connsiteY4" fmla="*/ 49019 h 116969"/>
                <a:gd name="connsiteX5" fmla="*/ 89782 w 140363"/>
                <a:gd name="connsiteY5" fmla="*/ 72413 h 116969"/>
                <a:gd name="connsiteX6" fmla="*/ 113176 w 140363"/>
                <a:gd name="connsiteY6" fmla="*/ 46680 h 116969"/>
                <a:gd name="connsiteX7" fmla="*/ 94461 w 140363"/>
                <a:gd name="connsiteY7" fmla="*/ 46680 h 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63" h="116969">
                  <a:moveTo>
                    <a:pt x="94461" y="46680"/>
                  </a:moveTo>
                  <a:cubicBezTo>
                    <a:pt x="92122" y="58377"/>
                    <a:pt x="85104" y="65395"/>
                    <a:pt x="78085" y="72413"/>
                  </a:cubicBezTo>
                  <a:cubicBezTo>
                    <a:pt x="71067" y="79432"/>
                    <a:pt x="64049" y="81771"/>
                    <a:pt x="59370" y="72413"/>
                  </a:cubicBezTo>
                  <a:cubicBezTo>
                    <a:pt x="52352" y="56038"/>
                    <a:pt x="57031" y="58377"/>
                    <a:pt x="61710" y="49019"/>
                  </a:cubicBezTo>
                  <a:cubicBezTo>
                    <a:pt x="50013" y="49019"/>
                    <a:pt x="54691" y="49019"/>
                    <a:pt x="42994" y="49019"/>
                  </a:cubicBezTo>
                  <a:cubicBezTo>
                    <a:pt x="59370" y="107504"/>
                    <a:pt x="54691" y="105165"/>
                    <a:pt x="89782" y="72413"/>
                  </a:cubicBezTo>
                  <a:cubicBezTo>
                    <a:pt x="99140" y="63056"/>
                    <a:pt x="103819" y="56038"/>
                    <a:pt x="113176" y="46680"/>
                  </a:cubicBezTo>
                  <a:cubicBezTo>
                    <a:pt x="103819" y="49019"/>
                    <a:pt x="103819" y="37322"/>
                    <a:pt x="94461" y="46680"/>
                  </a:cubicBezTo>
                  <a:close/>
                </a:path>
              </a:pathLst>
            </a:custGeom>
            <a:solidFill>
              <a:srgbClr val="F9A687"/>
            </a:solidFill>
            <a:ln w="4506" cap="flat">
              <a:noFill/>
              <a:prstDash val="solid"/>
              <a:miter/>
            </a:ln>
          </p:spPr>
          <p:txBody>
            <a:bodyPr rtlCol="0" anchor="ctr"/>
            <a:lstStyle/>
            <a:p>
              <a:endParaRPr lang="en-US" dirty="0"/>
            </a:p>
          </p:txBody>
        </p:sp>
        <p:grpSp>
          <p:nvGrpSpPr>
            <p:cNvPr id="91" name="Group 90">
              <a:extLst>
                <a:ext uri="{FF2B5EF4-FFF2-40B4-BE49-F238E27FC236}">
                  <a16:creationId xmlns:a16="http://schemas.microsoft.com/office/drawing/2014/main" id="{8B2EE868-C859-409A-9545-CB94DC4FFA75}"/>
                </a:ext>
              </a:extLst>
            </p:cNvPr>
            <p:cNvGrpSpPr/>
            <p:nvPr/>
          </p:nvGrpSpPr>
          <p:grpSpPr>
            <a:xfrm>
              <a:off x="5147160" y="4742950"/>
              <a:ext cx="1790813" cy="503792"/>
              <a:chOff x="8963351" y="2835327"/>
              <a:chExt cx="1121835" cy="315595"/>
            </a:xfrm>
          </p:grpSpPr>
          <p:sp>
            <p:nvSpPr>
              <p:cNvPr id="103" name="Freeform: Shape 102">
                <a:extLst>
                  <a:ext uri="{FF2B5EF4-FFF2-40B4-BE49-F238E27FC236}">
                    <a16:creationId xmlns:a16="http://schemas.microsoft.com/office/drawing/2014/main" id="{886959AE-AC19-4B2E-AA2A-BEBC31C3E7EC}"/>
                  </a:ext>
                </a:extLst>
              </p:cNvPr>
              <p:cNvSpPr/>
              <p:nvPr/>
            </p:nvSpPr>
            <p:spPr>
              <a:xfrm>
                <a:off x="9991610" y="2901191"/>
                <a:ext cx="93576" cy="163758"/>
              </a:xfrm>
              <a:custGeom>
                <a:avLst/>
                <a:gdLst>
                  <a:gd name="connsiteX0" fmla="*/ 66128 w 93575"/>
                  <a:gd name="connsiteY0" fmla="*/ 106158 h 163757"/>
                  <a:gd name="connsiteX1" fmla="*/ 45074 w 93575"/>
                  <a:gd name="connsiteY1" fmla="*/ 108498 h 163757"/>
                  <a:gd name="connsiteX2" fmla="*/ 45074 w 93575"/>
                  <a:gd name="connsiteY2" fmla="*/ 42994 h 163757"/>
                  <a:gd name="connsiteX3" fmla="*/ 66128 w 93575"/>
                  <a:gd name="connsiteY3" fmla="*/ 87443 h 163757"/>
                  <a:gd name="connsiteX4" fmla="*/ 66128 w 93575"/>
                  <a:gd name="connsiteY4" fmla="*/ 106158 h 163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75" h="163757">
                    <a:moveTo>
                      <a:pt x="66128" y="106158"/>
                    </a:moveTo>
                    <a:cubicBezTo>
                      <a:pt x="59110" y="110837"/>
                      <a:pt x="52092" y="141249"/>
                      <a:pt x="45074" y="108498"/>
                    </a:cubicBezTo>
                    <a:cubicBezTo>
                      <a:pt x="40395" y="89782"/>
                      <a:pt x="45074" y="68728"/>
                      <a:pt x="45074" y="42994"/>
                    </a:cubicBezTo>
                    <a:cubicBezTo>
                      <a:pt x="63789" y="57031"/>
                      <a:pt x="49753" y="80425"/>
                      <a:pt x="66128" y="87443"/>
                    </a:cubicBezTo>
                    <a:cubicBezTo>
                      <a:pt x="66128" y="94461"/>
                      <a:pt x="66128" y="101479"/>
                      <a:pt x="66128" y="106158"/>
                    </a:cubicBezTo>
                    <a:close/>
                  </a:path>
                </a:pathLst>
              </a:custGeom>
              <a:solidFill>
                <a:srgbClr val="050505"/>
              </a:solidFill>
              <a:ln w="23341"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id="{28970634-E630-4FC6-A17F-818D57248928}"/>
                  </a:ext>
                </a:extLst>
              </p:cNvPr>
              <p:cNvSpPr/>
              <p:nvPr/>
            </p:nvSpPr>
            <p:spPr>
              <a:xfrm>
                <a:off x="9071658" y="2854204"/>
                <a:ext cx="444486" cy="257334"/>
              </a:xfrm>
              <a:custGeom>
                <a:avLst/>
                <a:gdLst>
                  <a:gd name="connsiteX0" fmla="*/ 422284 w 444485"/>
                  <a:gd name="connsiteY0" fmla="*/ 183557 h 257333"/>
                  <a:gd name="connsiteX1" fmla="*/ 375496 w 444485"/>
                  <a:gd name="connsiteY1" fmla="*/ 223327 h 257333"/>
                  <a:gd name="connsiteX2" fmla="*/ 66696 w 444485"/>
                  <a:gd name="connsiteY2" fmla="*/ 150805 h 257333"/>
                  <a:gd name="connsiteX3" fmla="*/ 45641 w 444485"/>
                  <a:gd name="connsiteY3" fmla="*/ 94660 h 257333"/>
                  <a:gd name="connsiteX4" fmla="*/ 104126 w 444485"/>
                  <a:gd name="connsiteY4" fmla="*/ 47872 h 257333"/>
                  <a:gd name="connsiteX5" fmla="*/ 377836 w 444485"/>
                  <a:gd name="connsiteY5" fmla="*/ 120393 h 257333"/>
                  <a:gd name="connsiteX6" fmla="*/ 422284 w 444485"/>
                  <a:gd name="connsiteY6" fmla="*/ 183557 h 25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485" h="257333">
                    <a:moveTo>
                      <a:pt x="422284" y="183557"/>
                    </a:moveTo>
                    <a:cubicBezTo>
                      <a:pt x="429303" y="223327"/>
                      <a:pt x="408248" y="232684"/>
                      <a:pt x="375496" y="223327"/>
                    </a:cubicBezTo>
                    <a:cubicBezTo>
                      <a:pt x="272563" y="199933"/>
                      <a:pt x="169629" y="174199"/>
                      <a:pt x="66696" y="150805"/>
                    </a:cubicBezTo>
                    <a:cubicBezTo>
                      <a:pt x="29265" y="141448"/>
                      <a:pt x="47981" y="115714"/>
                      <a:pt x="45641" y="94660"/>
                    </a:cubicBezTo>
                    <a:cubicBezTo>
                      <a:pt x="38623" y="43193"/>
                      <a:pt x="54999" y="36175"/>
                      <a:pt x="104126" y="47872"/>
                    </a:cubicBezTo>
                    <a:cubicBezTo>
                      <a:pt x="197702" y="66587"/>
                      <a:pt x="286599" y="94660"/>
                      <a:pt x="377836" y="120393"/>
                    </a:cubicBezTo>
                    <a:cubicBezTo>
                      <a:pt x="415266" y="132090"/>
                      <a:pt x="431642" y="146127"/>
                      <a:pt x="422284" y="183557"/>
                    </a:cubicBezTo>
                    <a:close/>
                  </a:path>
                </a:pathLst>
              </a:custGeom>
              <a:solidFill>
                <a:srgbClr val="000000"/>
              </a:solidFill>
              <a:ln w="23341"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id="{82907F78-A486-42DF-9C8E-1FD2F20AA8EC}"/>
                  </a:ext>
                </a:extLst>
              </p:cNvPr>
              <p:cNvSpPr/>
              <p:nvPr/>
            </p:nvSpPr>
            <p:spPr>
              <a:xfrm>
                <a:off x="9480134" y="2950191"/>
                <a:ext cx="257334" cy="187152"/>
              </a:xfrm>
              <a:custGeom>
                <a:avLst/>
                <a:gdLst>
                  <a:gd name="connsiteX0" fmla="*/ 229034 w 257333"/>
                  <a:gd name="connsiteY0" fmla="*/ 80552 h 187151"/>
                  <a:gd name="connsiteX1" fmla="*/ 219676 w 257333"/>
                  <a:gd name="connsiteY1" fmla="*/ 122661 h 187151"/>
                  <a:gd name="connsiteX2" fmla="*/ 189264 w 257333"/>
                  <a:gd name="connsiteY2" fmla="*/ 153074 h 187151"/>
                  <a:gd name="connsiteX3" fmla="*/ 67615 w 257333"/>
                  <a:gd name="connsiteY3" fmla="*/ 141377 h 187151"/>
                  <a:gd name="connsiteX4" fmla="*/ 46561 w 257333"/>
                  <a:gd name="connsiteY4" fmla="*/ 89910 h 187151"/>
                  <a:gd name="connsiteX5" fmla="*/ 69955 w 257333"/>
                  <a:gd name="connsiteY5" fmla="*/ 43122 h 187151"/>
                  <a:gd name="connsiteX6" fmla="*/ 224355 w 257333"/>
                  <a:gd name="connsiteY6" fmla="*/ 66516 h 187151"/>
                  <a:gd name="connsiteX7" fmla="*/ 229034 w 257333"/>
                  <a:gd name="connsiteY7" fmla="*/ 80552 h 18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333" h="187151">
                    <a:moveTo>
                      <a:pt x="229034" y="80552"/>
                    </a:moveTo>
                    <a:cubicBezTo>
                      <a:pt x="214997" y="92249"/>
                      <a:pt x="219676" y="108625"/>
                      <a:pt x="219676" y="122661"/>
                    </a:cubicBezTo>
                    <a:cubicBezTo>
                      <a:pt x="222016" y="143716"/>
                      <a:pt x="212658" y="155413"/>
                      <a:pt x="189264" y="153074"/>
                    </a:cubicBezTo>
                    <a:cubicBezTo>
                      <a:pt x="149494" y="148395"/>
                      <a:pt x="107385" y="146055"/>
                      <a:pt x="67615" y="141377"/>
                    </a:cubicBezTo>
                    <a:cubicBezTo>
                      <a:pt x="30185" y="136698"/>
                      <a:pt x="46561" y="108625"/>
                      <a:pt x="46561" y="89910"/>
                    </a:cubicBezTo>
                    <a:cubicBezTo>
                      <a:pt x="44221" y="71195"/>
                      <a:pt x="41882" y="40782"/>
                      <a:pt x="69955" y="43122"/>
                    </a:cubicBezTo>
                    <a:cubicBezTo>
                      <a:pt x="121421" y="47801"/>
                      <a:pt x="172888" y="57158"/>
                      <a:pt x="224355" y="66516"/>
                    </a:cubicBezTo>
                    <a:cubicBezTo>
                      <a:pt x="229034" y="66516"/>
                      <a:pt x="229034" y="75873"/>
                      <a:pt x="229034" y="80552"/>
                    </a:cubicBezTo>
                    <a:close/>
                  </a:path>
                </a:pathLst>
              </a:custGeom>
              <a:solidFill>
                <a:srgbClr val="020202"/>
              </a:solidFill>
              <a:ln w="23341"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AA488037-5697-403B-9355-E675CA6A680C}"/>
                  </a:ext>
                </a:extLst>
              </p:cNvPr>
              <p:cNvSpPr/>
              <p:nvPr/>
            </p:nvSpPr>
            <p:spPr>
              <a:xfrm>
                <a:off x="9682317" y="2963770"/>
                <a:ext cx="280728" cy="187152"/>
              </a:xfrm>
              <a:custGeom>
                <a:avLst/>
                <a:gdLst>
                  <a:gd name="connsiteX0" fmla="*/ 239736 w 280727"/>
                  <a:gd name="connsiteY0" fmla="*/ 57616 h 187151"/>
                  <a:gd name="connsiteX1" fmla="*/ 237397 w 280727"/>
                  <a:gd name="connsiteY1" fmla="*/ 104404 h 187151"/>
                  <a:gd name="connsiteX2" fmla="*/ 211663 w 280727"/>
                  <a:gd name="connsiteY2" fmla="*/ 141834 h 187151"/>
                  <a:gd name="connsiteX3" fmla="*/ 80657 w 280727"/>
                  <a:gd name="connsiteY3" fmla="*/ 151192 h 187151"/>
                  <a:gd name="connsiteX4" fmla="*/ 47906 w 280727"/>
                  <a:gd name="connsiteY4" fmla="*/ 99725 h 187151"/>
                  <a:gd name="connsiteX5" fmla="*/ 66621 w 280727"/>
                  <a:gd name="connsiteY5" fmla="*/ 45919 h 187151"/>
                  <a:gd name="connsiteX6" fmla="*/ 235057 w 280727"/>
                  <a:gd name="connsiteY6" fmla="*/ 43579 h 187151"/>
                  <a:gd name="connsiteX7" fmla="*/ 239736 w 280727"/>
                  <a:gd name="connsiteY7" fmla="*/ 57616 h 18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727" h="187151">
                    <a:moveTo>
                      <a:pt x="239736" y="57616"/>
                    </a:moveTo>
                    <a:cubicBezTo>
                      <a:pt x="225700" y="71652"/>
                      <a:pt x="235057" y="88028"/>
                      <a:pt x="237397" y="104404"/>
                    </a:cubicBezTo>
                    <a:cubicBezTo>
                      <a:pt x="244415" y="127798"/>
                      <a:pt x="235057" y="139495"/>
                      <a:pt x="211663" y="141834"/>
                    </a:cubicBezTo>
                    <a:cubicBezTo>
                      <a:pt x="167215" y="144173"/>
                      <a:pt x="125106" y="148852"/>
                      <a:pt x="80657" y="151192"/>
                    </a:cubicBezTo>
                    <a:cubicBezTo>
                      <a:pt x="40887" y="153531"/>
                      <a:pt x="52584" y="120779"/>
                      <a:pt x="47906" y="99725"/>
                    </a:cubicBezTo>
                    <a:cubicBezTo>
                      <a:pt x="43227" y="78670"/>
                      <a:pt x="33869" y="48258"/>
                      <a:pt x="66621" y="45919"/>
                    </a:cubicBezTo>
                    <a:cubicBezTo>
                      <a:pt x="122766" y="41240"/>
                      <a:pt x="178912" y="43579"/>
                      <a:pt x="235057" y="43579"/>
                    </a:cubicBezTo>
                    <a:cubicBezTo>
                      <a:pt x="235057" y="43579"/>
                      <a:pt x="237397" y="52937"/>
                      <a:pt x="239736" y="57616"/>
                    </a:cubicBezTo>
                    <a:close/>
                  </a:path>
                </a:pathLst>
              </a:custGeom>
              <a:solidFill>
                <a:srgbClr val="020202"/>
              </a:solidFill>
              <a:ln w="23341"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id="{F2327F4A-1FD4-4DA2-8540-2D58BEDD7F54}"/>
                  </a:ext>
                </a:extLst>
              </p:cNvPr>
              <p:cNvSpPr/>
              <p:nvPr/>
            </p:nvSpPr>
            <p:spPr>
              <a:xfrm>
                <a:off x="8963351" y="2835327"/>
                <a:ext cx="140364" cy="187152"/>
              </a:xfrm>
              <a:custGeom>
                <a:avLst/>
                <a:gdLst>
                  <a:gd name="connsiteX0" fmla="*/ 43997 w 140363"/>
                  <a:gd name="connsiteY0" fmla="*/ 99500 h 187151"/>
                  <a:gd name="connsiteX1" fmla="*/ 76749 w 140363"/>
                  <a:gd name="connsiteY1" fmla="*/ 43355 h 187151"/>
                  <a:gd name="connsiteX2" fmla="*/ 104821 w 140363"/>
                  <a:gd name="connsiteY2" fmla="*/ 113537 h 187151"/>
                  <a:gd name="connsiteX3" fmla="*/ 72070 w 140363"/>
                  <a:gd name="connsiteY3" fmla="*/ 155646 h 187151"/>
                  <a:gd name="connsiteX4" fmla="*/ 43997 w 140363"/>
                  <a:gd name="connsiteY4" fmla="*/ 99500 h 18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3" h="187151">
                    <a:moveTo>
                      <a:pt x="43997" y="99500"/>
                    </a:moveTo>
                    <a:cubicBezTo>
                      <a:pt x="53355" y="80785"/>
                      <a:pt x="27621" y="38676"/>
                      <a:pt x="76749" y="43355"/>
                    </a:cubicBezTo>
                    <a:cubicBezTo>
                      <a:pt x="130555" y="48033"/>
                      <a:pt x="100143" y="90143"/>
                      <a:pt x="104821" y="113537"/>
                    </a:cubicBezTo>
                    <a:cubicBezTo>
                      <a:pt x="109500" y="134591"/>
                      <a:pt x="107161" y="157985"/>
                      <a:pt x="72070" y="155646"/>
                    </a:cubicBezTo>
                    <a:cubicBezTo>
                      <a:pt x="27621" y="153306"/>
                      <a:pt x="48676" y="120555"/>
                      <a:pt x="43997" y="99500"/>
                    </a:cubicBezTo>
                    <a:close/>
                  </a:path>
                </a:pathLst>
              </a:custGeom>
              <a:solidFill>
                <a:srgbClr val="000000"/>
              </a:solidFill>
              <a:ln w="23341"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id="{993AFCA3-C404-4293-BFEB-9E23BACAEB1F}"/>
                  </a:ext>
                </a:extLst>
              </p:cNvPr>
              <p:cNvSpPr/>
              <p:nvPr/>
            </p:nvSpPr>
            <p:spPr>
              <a:xfrm>
                <a:off x="9892135" y="2926594"/>
                <a:ext cx="163758" cy="187152"/>
              </a:xfrm>
              <a:custGeom>
                <a:avLst/>
                <a:gdLst>
                  <a:gd name="connsiteX0" fmla="*/ 46294 w 163757"/>
                  <a:gd name="connsiteY0" fmla="*/ 155616 h 187151"/>
                  <a:gd name="connsiteX1" fmla="*/ 43954 w 163757"/>
                  <a:gd name="connsiteY1" fmla="*/ 111167 h 187151"/>
                  <a:gd name="connsiteX2" fmla="*/ 100100 w 163757"/>
                  <a:gd name="connsiteY2" fmla="*/ 45664 h 187151"/>
                  <a:gd name="connsiteX3" fmla="*/ 123494 w 163757"/>
                  <a:gd name="connsiteY3" fmla="*/ 64379 h 187151"/>
                  <a:gd name="connsiteX4" fmla="*/ 46294 w 163757"/>
                  <a:gd name="connsiteY4" fmla="*/ 155616 h 18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57" h="187151">
                    <a:moveTo>
                      <a:pt x="46294" y="155616"/>
                    </a:moveTo>
                    <a:cubicBezTo>
                      <a:pt x="46294" y="141579"/>
                      <a:pt x="46294" y="125204"/>
                      <a:pt x="43954" y="111167"/>
                    </a:cubicBezTo>
                    <a:cubicBezTo>
                      <a:pt x="36936" y="66719"/>
                      <a:pt x="69688" y="57361"/>
                      <a:pt x="100100" y="45664"/>
                    </a:cubicBezTo>
                    <a:cubicBezTo>
                      <a:pt x="116476" y="38646"/>
                      <a:pt x="123494" y="45664"/>
                      <a:pt x="123494" y="64379"/>
                    </a:cubicBezTo>
                    <a:cubicBezTo>
                      <a:pt x="121155" y="115846"/>
                      <a:pt x="102439" y="153276"/>
                      <a:pt x="46294" y="155616"/>
                    </a:cubicBezTo>
                    <a:close/>
                  </a:path>
                </a:pathLst>
              </a:custGeom>
              <a:solidFill>
                <a:srgbClr val="020202"/>
              </a:solidFill>
              <a:ln w="23341" cap="flat">
                <a:noFill/>
                <a:prstDash val="solid"/>
                <a:miter/>
              </a:ln>
            </p:spPr>
            <p:txBody>
              <a:bodyPr rtlCol="0" anchor="ctr"/>
              <a:lstStyle/>
              <a:p>
                <a:endParaRPr lang="en-US" dirty="0"/>
              </a:p>
            </p:txBody>
          </p:sp>
        </p:grpSp>
        <p:sp>
          <p:nvSpPr>
            <p:cNvPr id="92" name="Freeform: Shape 91">
              <a:extLst>
                <a:ext uri="{FF2B5EF4-FFF2-40B4-BE49-F238E27FC236}">
                  <a16:creationId xmlns:a16="http://schemas.microsoft.com/office/drawing/2014/main" id="{0A4AE555-F08C-416F-BCAC-74091406D2B1}"/>
                </a:ext>
              </a:extLst>
            </p:cNvPr>
            <p:cNvSpPr/>
            <p:nvPr/>
          </p:nvSpPr>
          <p:spPr>
            <a:xfrm>
              <a:off x="6425022" y="4272985"/>
              <a:ext cx="186722" cy="186723"/>
            </a:xfrm>
            <a:custGeom>
              <a:avLst/>
              <a:gdLst>
                <a:gd name="connsiteX0" fmla="*/ 66963 w 116969"/>
                <a:gd name="connsiteY0" fmla="*/ 42994 h 116969"/>
                <a:gd name="connsiteX1" fmla="*/ 85678 w 116969"/>
                <a:gd name="connsiteY1" fmla="*/ 66388 h 116969"/>
                <a:gd name="connsiteX2" fmla="*/ 59945 w 116969"/>
                <a:gd name="connsiteY2" fmla="*/ 87443 h 116969"/>
                <a:gd name="connsiteX3" fmla="*/ 43569 w 116969"/>
                <a:gd name="connsiteY3" fmla="*/ 61709 h 116969"/>
                <a:gd name="connsiteX4" fmla="*/ 66963 w 116969"/>
                <a:gd name="connsiteY4" fmla="*/ 42994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66963" y="42994"/>
                  </a:moveTo>
                  <a:cubicBezTo>
                    <a:pt x="78660" y="45334"/>
                    <a:pt x="88017" y="54691"/>
                    <a:pt x="85678" y="66388"/>
                  </a:cubicBezTo>
                  <a:cubicBezTo>
                    <a:pt x="85678" y="80425"/>
                    <a:pt x="76320" y="92122"/>
                    <a:pt x="59945" y="87443"/>
                  </a:cubicBezTo>
                  <a:cubicBezTo>
                    <a:pt x="45908" y="85103"/>
                    <a:pt x="41229" y="73406"/>
                    <a:pt x="43569" y="61709"/>
                  </a:cubicBezTo>
                  <a:cubicBezTo>
                    <a:pt x="45908" y="50012"/>
                    <a:pt x="52926" y="42994"/>
                    <a:pt x="66963" y="42994"/>
                  </a:cubicBezTo>
                  <a:close/>
                </a:path>
              </a:pathLst>
            </a:custGeom>
            <a:solidFill>
              <a:srgbClr val="D6D6D6"/>
            </a:solidFill>
            <a:ln w="23341" cap="flat">
              <a:noFill/>
              <a:prstDash val="solid"/>
              <a:miter/>
            </a:ln>
          </p:spPr>
          <p:txBody>
            <a:bodyPr rtlCol="0" anchor="ctr"/>
            <a:lstStyle/>
            <a:p>
              <a:endParaRPr lang="en-US" dirty="0"/>
            </a:p>
          </p:txBody>
        </p:sp>
        <p:sp>
          <p:nvSpPr>
            <p:cNvPr id="93" name="Freeform: Shape 92">
              <a:extLst>
                <a:ext uri="{FF2B5EF4-FFF2-40B4-BE49-F238E27FC236}">
                  <a16:creationId xmlns:a16="http://schemas.microsoft.com/office/drawing/2014/main" id="{078FC13E-FE84-440C-8F16-ADDDFFA98C4D}"/>
                </a:ext>
              </a:extLst>
            </p:cNvPr>
            <p:cNvSpPr/>
            <p:nvPr/>
          </p:nvSpPr>
          <p:spPr>
            <a:xfrm>
              <a:off x="6455814" y="4780154"/>
              <a:ext cx="186722" cy="186723"/>
            </a:xfrm>
            <a:custGeom>
              <a:avLst/>
              <a:gdLst>
                <a:gd name="connsiteX0" fmla="*/ 80425 w 116969"/>
                <a:gd name="connsiteY0" fmla="*/ 59818 h 116969"/>
                <a:gd name="connsiteX1" fmla="*/ 64049 w 116969"/>
                <a:gd name="connsiteY1" fmla="*/ 80873 h 116969"/>
                <a:gd name="connsiteX2" fmla="*/ 42994 w 116969"/>
                <a:gd name="connsiteY2" fmla="*/ 64497 h 116969"/>
                <a:gd name="connsiteX3" fmla="*/ 61710 w 116969"/>
                <a:gd name="connsiteY3" fmla="*/ 43443 h 116969"/>
                <a:gd name="connsiteX4" fmla="*/ 80425 w 116969"/>
                <a:gd name="connsiteY4" fmla="*/ 59818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80425" y="59818"/>
                  </a:moveTo>
                  <a:cubicBezTo>
                    <a:pt x="80425" y="71515"/>
                    <a:pt x="75746" y="78534"/>
                    <a:pt x="64049" y="80873"/>
                  </a:cubicBezTo>
                  <a:cubicBezTo>
                    <a:pt x="52352" y="80873"/>
                    <a:pt x="45334" y="73855"/>
                    <a:pt x="42994" y="64497"/>
                  </a:cubicBezTo>
                  <a:cubicBezTo>
                    <a:pt x="42994" y="52800"/>
                    <a:pt x="50013" y="45782"/>
                    <a:pt x="61710" y="43443"/>
                  </a:cubicBezTo>
                  <a:cubicBezTo>
                    <a:pt x="71067" y="41103"/>
                    <a:pt x="78085" y="48121"/>
                    <a:pt x="80425" y="59818"/>
                  </a:cubicBezTo>
                  <a:close/>
                </a:path>
              </a:pathLst>
            </a:custGeom>
            <a:solidFill>
              <a:srgbClr val="CFCFCF"/>
            </a:solidFill>
            <a:ln w="23341" cap="flat">
              <a:noFill/>
              <a:prstDash val="solid"/>
              <a:miter/>
            </a:ln>
          </p:spPr>
          <p:txBody>
            <a:bodyPr rtlCol="0" anchor="ctr"/>
            <a:lstStyle/>
            <a:p>
              <a:endParaRPr lang="en-US" dirty="0"/>
            </a:p>
          </p:txBody>
        </p:sp>
        <p:sp>
          <p:nvSpPr>
            <p:cNvPr id="94" name="Freeform: Shape 93">
              <a:extLst>
                <a:ext uri="{FF2B5EF4-FFF2-40B4-BE49-F238E27FC236}">
                  <a16:creationId xmlns:a16="http://schemas.microsoft.com/office/drawing/2014/main" id="{48B6CBF5-BA44-4BB0-A193-0E71C6EB2E0B}"/>
                </a:ext>
              </a:extLst>
            </p:cNvPr>
            <p:cNvSpPr/>
            <p:nvPr/>
          </p:nvSpPr>
          <p:spPr>
            <a:xfrm>
              <a:off x="6324393" y="3790525"/>
              <a:ext cx="186722" cy="186723"/>
            </a:xfrm>
            <a:custGeom>
              <a:avLst/>
              <a:gdLst>
                <a:gd name="connsiteX0" fmla="*/ 59818 w 116969"/>
                <a:gd name="connsiteY0" fmla="*/ 80873 h 116969"/>
                <a:gd name="connsiteX1" fmla="*/ 43443 w 116969"/>
                <a:gd name="connsiteY1" fmla="*/ 59818 h 116969"/>
                <a:gd name="connsiteX2" fmla="*/ 64497 w 116969"/>
                <a:gd name="connsiteY2" fmla="*/ 43443 h 116969"/>
                <a:gd name="connsiteX3" fmla="*/ 78534 w 116969"/>
                <a:gd name="connsiteY3" fmla="*/ 62158 h 116969"/>
                <a:gd name="connsiteX4" fmla="*/ 59818 w 116969"/>
                <a:gd name="connsiteY4" fmla="*/ 80873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59818" y="80873"/>
                  </a:moveTo>
                  <a:cubicBezTo>
                    <a:pt x="48121" y="78534"/>
                    <a:pt x="41103" y="73855"/>
                    <a:pt x="43443" y="59818"/>
                  </a:cubicBezTo>
                  <a:cubicBezTo>
                    <a:pt x="45782" y="48121"/>
                    <a:pt x="52800" y="41103"/>
                    <a:pt x="64497" y="43443"/>
                  </a:cubicBezTo>
                  <a:cubicBezTo>
                    <a:pt x="73855" y="45782"/>
                    <a:pt x="80873" y="52800"/>
                    <a:pt x="78534" y="62158"/>
                  </a:cubicBezTo>
                  <a:cubicBezTo>
                    <a:pt x="78534" y="73855"/>
                    <a:pt x="71515" y="80873"/>
                    <a:pt x="59818" y="80873"/>
                  </a:cubicBezTo>
                  <a:close/>
                </a:path>
              </a:pathLst>
            </a:custGeom>
            <a:solidFill>
              <a:srgbClr val="D6D5D5"/>
            </a:solidFill>
            <a:ln w="23341"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6238F687-B8A2-47EE-8218-FB4B1B19323A}"/>
                </a:ext>
              </a:extLst>
            </p:cNvPr>
            <p:cNvSpPr/>
            <p:nvPr/>
          </p:nvSpPr>
          <p:spPr>
            <a:xfrm>
              <a:off x="5798552" y="964266"/>
              <a:ext cx="896266" cy="1157678"/>
            </a:xfrm>
            <a:custGeom>
              <a:avLst/>
              <a:gdLst>
                <a:gd name="connsiteX0" fmla="*/ 515553 w 561455"/>
                <a:gd name="connsiteY0" fmla="*/ 42994 h 725213"/>
                <a:gd name="connsiteX1" fmla="*/ 501517 w 561455"/>
                <a:gd name="connsiteY1" fmla="*/ 57031 h 725213"/>
                <a:gd name="connsiteX2" fmla="*/ 506195 w 561455"/>
                <a:gd name="connsiteY2" fmla="*/ 204413 h 725213"/>
                <a:gd name="connsiteX3" fmla="*/ 396244 w 561455"/>
                <a:gd name="connsiteY3" fmla="*/ 534268 h 725213"/>
                <a:gd name="connsiteX4" fmla="*/ 351795 w 561455"/>
                <a:gd name="connsiteY4" fmla="*/ 597432 h 725213"/>
                <a:gd name="connsiteX5" fmla="*/ 293310 w 561455"/>
                <a:gd name="connsiteY5" fmla="*/ 691008 h 725213"/>
                <a:gd name="connsiteX6" fmla="*/ 42994 w 561455"/>
                <a:gd name="connsiteY6" fmla="*/ 564680 h 725213"/>
                <a:gd name="connsiteX7" fmla="*/ 283952 w 561455"/>
                <a:gd name="connsiteY7" fmla="*/ 700366 h 725213"/>
                <a:gd name="connsiteX8" fmla="*/ 326062 w 561455"/>
                <a:gd name="connsiteY8" fmla="*/ 681650 h 725213"/>
                <a:gd name="connsiteX9" fmla="*/ 363492 w 561455"/>
                <a:gd name="connsiteY9" fmla="*/ 595093 h 725213"/>
                <a:gd name="connsiteX10" fmla="*/ 398583 w 561455"/>
                <a:gd name="connsiteY10" fmla="*/ 543626 h 725213"/>
                <a:gd name="connsiteX11" fmla="*/ 468765 w 561455"/>
                <a:gd name="connsiteY11" fmla="*/ 412619 h 725213"/>
                <a:gd name="connsiteX12" fmla="*/ 515553 w 561455"/>
                <a:gd name="connsiteY12" fmla="*/ 206752 h 725213"/>
                <a:gd name="connsiteX13" fmla="*/ 515553 w 561455"/>
                <a:gd name="connsiteY13" fmla="*/ 42994 h 72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1455" h="725213">
                  <a:moveTo>
                    <a:pt x="515553" y="42994"/>
                  </a:moveTo>
                  <a:cubicBezTo>
                    <a:pt x="503856" y="50013"/>
                    <a:pt x="513214" y="50013"/>
                    <a:pt x="501517" y="57031"/>
                  </a:cubicBezTo>
                  <a:cubicBezTo>
                    <a:pt x="506195" y="106158"/>
                    <a:pt x="510874" y="143589"/>
                    <a:pt x="506195" y="204413"/>
                  </a:cubicBezTo>
                  <a:cubicBezTo>
                    <a:pt x="424316" y="354134"/>
                    <a:pt x="517892" y="396244"/>
                    <a:pt x="396244" y="534268"/>
                  </a:cubicBezTo>
                  <a:cubicBezTo>
                    <a:pt x="384547" y="548305"/>
                    <a:pt x="351795" y="597432"/>
                    <a:pt x="351795" y="597432"/>
                  </a:cubicBezTo>
                  <a:cubicBezTo>
                    <a:pt x="330740" y="632523"/>
                    <a:pt x="309686" y="695687"/>
                    <a:pt x="293310" y="691008"/>
                  </a:cubicBezTo>
                  <a:cubicBezTo>
                    <a:pt x="220789" y="665275"/>
                    <a:pt x="106158" y="613808"/>
                    <a:pt x="42994" y="564680"/>
                  </a:cubicBezTo>
                  <a:cubicBezTo>
                    <a:pt x="110837" y="632523"/>
                    <a:pt x="197395" y="669953"/>
                    <a:pt x="283952" y="700366"/>
                  </a:cubicBezTo>
                  <a:cubicBezTo>
                    <a:pt x="300328" y="705044"/>
                    <a:pt x="319043" y="698026"/>
                    <a:pt x="326062" y="681650"/>
                  </a:cubicBezTo>
                  <a:cubicBezTo>
                    <a:pt x="337759" y="653578"/>
                    <a:pt x="356474" y="611468"/>
                    <a:pt x="363492" y="595093"/>
                  </a:cubicBezTo>
                  <a:cubicBezTo>
                    <a:pt x="363492" y="595093"/>
                    <a:pt x="386886" y="560002"/>
                    <a:pt x="398583" y="543626"/>
                  </a:cubicBezTo>
                  <a:cubicBezTo>
                    <a:pt x="431335" y="503856"/>
                    <a:pt x="461747" y="464086"/>
                    <a:pt x="468765" y="412619"/>
                  </a:cubicBezTo>
                  <a:cubicBezTo>
                    <a:pt x="475783" y="342437"/>
                    <a:pt x="473444" y="269916"/>
                    <a:pt x="515553" y="206752"/>
                  </a:cubicBezTo>
                  <a:cubicBezTo>
                    <a:pt x="527250" y="148267"/>
                    <a:pt x="515553" y="101479"/>
                    <a:pt x="515553" y="42994"/>
                  </a:cubicBezTo>
                  <a:close/>
                </a:path>
              </a:pathLst>
            </a:custGeom>
            <a:solidFill>
              <a:srgbClr val="F9A687"/>
            </a:solidFill>
            <a:ln w="4506" cap="flat">
              <a:noFill/>
              <a:prstDash val="solid"/>
              <a:miter/>
            </a:ln>
          </p:spPr>
          <p:txBody>
            <a:bodyPr rtlCol="0" anchor="ctr"/>
            <a:lstStyle/>
            <a:p>
              <a:endParaRPr lang="en-US" dirty="0"/>
            </a:p>
          </p:txBody>
        </p:sp>
        <p:sp>
          <p:nvSpPr>
            <p:cNvPr id="96" name="Freeform: Shape 95">
              <a:extLst>
                <a:ext uri="{FF2B5EF4-FFF2-40B4-BE49-F238E27FC236}">
                  <a16:creationId xmlns:a16="http://schemas.microsoft.com/office/drawing/2014/main" id="{B63386A2-931F-417A-846C-C72E6C0AEF68}"/>
                </a:ext>
              </a:extLst>
            </p:cNvPr>
            <p:cNvSpPr/>
            <p:nvPr/>
          </p:nvSpPr>
          <p:spPr>
            <a:xfrm>
              <a:off x="6455814" y="3487817"/>
              <a:ext cx="336100" cy="186723"/>
            </a:xfrm>
            <a:custGeom>
              <a:avLst/>
              <a:gdLst>
                <a:gd name="connsiteX0" fmla="*/ 159964 w 210545"/>
                <a:gd name="connsiteY0" fmla="*/ 73991 h 116969"/>
                <a:gd name="connsiteX1" fmla="*/ 42994 w 210545"/>
                <a:gd name="connsiteY1" fmla="*/ 55276 h 116969"/>
                <a:gd name="connsiteX2" fmla="*/ 190376 w 210545"/>
                <a:gd name="connsiteY2" fmla="*/ 55276 h 116969"/>
                <a:gd name="connsiteX3" fmla="*/ 159964 w 210545"/>
                <a:gd name="connsiteY3" fmla="*/ 73991 h 116969"/>
              </a:gdLst>
              <a:ahLst/>
              <a:cxnLst>
                <a:cxn ang="0">
                  <a:pos x="connsiteX0" y="connsiteY0"/>
                </a:cxn>
                <a:cxn ang="0">
                  <a:pos x="connsiteX1" y="connsiteY1"/>
                </a:cxn>
                <a:cxn ang="0">
                  <a:pos x="connsiteX2" y="connsiteY2"/>
                </a:cxn>
                <a:cxn ang="0">
                  <a:pos x="connsiteX3" y="connsiteY3"/>
                </a:cxn>
              </a:cxnLst>
              <a:rect l="l" t="t" r="r" b="b"/>
              <a:pathLst>
                <a:path w="210545" h="116969">
                  <a:moveTo>
                    <a:pt x="159964" y="73991"/>
                  </a:moveTo>
                  <a:cubicBezTo>
                    <a:pt x="127213" y="34222"/>
                    <a:pt x="82764" y="69313"/>
                    <a:pt x="42994" y="55276"/>
                  </a:cubicBezTo>
                  <a:cubicBezTo>
                    <a:pt x="92122" y="38900"/>
                    <a:pt x="136570" y="38900"/>
                    <a:pt x="190376" y="55276"/>
                  </a:cubicBezTo>
                  <a:cubicBezTo>
                    <a:pt x="181019" y="59955"/>
                    <a:pt x="171661" y="66973"/>
                    <a:pt x="159964" y="73991"/>
                  </a:cubicBezTo>
                  <a:close/>
                </a:path>
              </a:pathLst>
            </a:custGeom>
            <a:solidFill>
              <a:srgbClr val="F9A687"/>
            </a:solidFill>
            <a:ln w="4506" cap="flat">
              <a:noFill/>
              <a:prstDash val="solid"/>
              <a:miter/>
            </a:ln>
          </p:spPr>
          <p:txBody>
            <a:bodyPr rtlCol="0" anchor="ctr"/>
            <a:lstStyle/>
            <a:p>
              <a:endParaRPr lang="en-US" dirty="0"/>
            </a:p>
          </p:txBody>
        </p:sp>
        <p:sp>
          <p:nvSpPr>
            <p:cNvPr id="97" name="Freeform: Shape 96">
              <a:extLst>
                <a:ext uri="{FF2B5EF4-FFF2-40B4-BE49-F238E27FC236}">
                  <a16:creationId xmlns:a16="http://schemas.microsoft.com/office/drawing/2014/main" id="{0AF061AB-83E3-4F94-B61C-EDE018C965E2}"/>
                </a:ext>
              </a:extLst>
            </p:cNvPr>
            <p:cNvSpPr/>
            <p:nvPr/>
          </p:nvSpPr>
          <p:spPr>
            <a:xfrm>
              <a:off x="6294778" y="3772114"/>
              <a:ext cx="261411" cy="1232367"/>
            </a:xfrm>
            <a:custGeom>
              <a:avLst/>
              <a:gdLst>
                <a:gd name="connsiteX0" fmla="*/ 122818 w 163757"/>
                <a:gd name="connsiteY0" fmla="*/ 412904 h 772001"/>
                <a:gd name="connsiteX1" fmla="*/ 73691 w 163757"/>
                <a:gd name="connsiteY1" fmla="*/ 244467 h 772001"/>
                <a:gd name="connsiteX2" fmla="*/ 38600 w 163757"/>
                <a:gd name="connsiteY2" fmla="*/ 45618 h 772001"/>
                <a:gd name="connsiteX3" fmla="*/ 17545 w 163757"/>
                <a:gd name="connsiteY3" fmla="*/ 17545 h 772001"/>
                <a:gd name="connsiteX4" fmla="*/ 17545 w 163757"/>
                <a:gd name="connsiteY4" fmla="*/ 17545 h 772001"/>
                <a:gd name="connsiteX5" fmla="*/ 57315 w 163757"/>
                <a:gd name="connsiteY5" fmla="*/ 214055 h 772001"/>
                <a:gd name="connsiteX6" fmla="*/ 106443 w 163757"/>
                <a:gd name="connsiteY6" fmla="*/ 412904 h 772001"/>
                <a:gd name="connsiteX7" fmla="*/ 115800 w 163757"/>
                <a:gd name="connsiteY7" fmla="*/ 674917 h 772001"/>
                <a:gd name="connsiteX8" fmla="*/ 92406 w 163757"/>
                <a:gd name="connsiteY8" fmla="*/ 754456 h 772001"/>
                <a:gd name="connsiteX9" fmla="*/ 104103 w 163757"/>
                <a:gd name="connsiteY9" fmla="*/ 756796 h 772001"/>
                <a:gd name="connsiteX10" fmla="*/ 132176 w 163757"/>
                <a:gd name="connsiteY10" fmla="*/ 677256 h 772001"/>
                <a:gd name="connsiteX11" fmla="*/ 122818 w 163757"/>
                <a:gd name="connsiteY11" fmla="*/ 412904 h 77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757" h="772001">
                  <a:moveTo>
                    <a:pt x="122818" y="412904"/>
                  </a:moveTo>
                  <a:cubicBezTo>
                    <a:pt x="94746" y="359098"/>
                    <a:pt x="71352" y="300613"/>
                    <a:pt x="73691" y="244467"/>
                  </a:cubicBezTo>
                  <a:cubicBezTo>
                    <a:pt x="76030" y="174285"/>
                    <a:pt x="54976" y="111121"/>
                    <a:pt x="38600" y="45618"/>
                  </a:cubicBezTo>
                  <a:cubicBezTo>
                    <a:pt x="36261" y="31582"/>
                    <a:pt x="36261" y="17545"/>
                    <a:pt x="17545" y="17545"/>
                  </a:cubicBezTo>
                  <a:lnTo>
                    <a:pt x="17545" y="17545"/>
                  </a:lnTo>
                  <a:cubicBezTo>
                    <a:pt x="22224" y="85388"/>
                    <a:pt x="61994" y="146212"/>
                    <a:pt x="57315" y="214055"/>
                  </a:cubicBezTo>
                  <a:cubicBezTo>
                    <a:pt x="52636" y="284237"/>
                    <a:pt x="76030" y="349740"/>
                    <a:pt x="106443" y="412904"/>
                  </a:cubicBezTo>
                  <a:cubicBezTo>
                    <a:pt x="148552" y="497122"/>
                    <a:pt x="169606" y="583680"/>
                    <a:pt x="115800" y="674917"/>
                  </a:cubicBezTo>
                  <a:cubicBezTo>
                    <a:pt x="101764" y="698311"/>
                    <a:pt x="99424" y="728723"/>
                    <a:pt x="92406" y="754456"/>
                  </a:cubicBezTo>
                  <a:cubicBezTo>
                    <a:pt x="97085" y="754456"/>
                    <a:pt x="99424" y="756796"/>
                    <a:pt x="104103" y="756796"/>
                  </a:cubicBezTo>
                  <a:cubicBezTo>
                    <a:pt x="113461" y="731062"/>
                    <a:pt x="118140" y="700650"/>
                    <a:pt x="132176" y="677256"/>
                  </a:cubicBezTo>
                  <a:cubicBezTo>
                    <a:pt x="188322" y="586019"/>
                    <a:pt x="167267" y="499462"/>
                    <a:pt x="122818" y="412904"/>
                  </a:cubicBezTo>
                  <a:close/>
                </a:path>
              </a:pathLst>
            </a:custGeom>
            <a:solidFill>
              <a:srgbClr val="AEADAD"/>
            </a:solidFill>
            <a:ln w="9525"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C97EE1A7-8506-49F5-A968-155B529FB72E}"/>
                </a:ext>
              </a:extLst>
            </p:cNvPr>
            <p:cNvSpPr/>
            <p:nvPr/>
          </p:nvSpPr>
          <p:spPr>
            <a:xfrm>
              <a:off x="6171542" y="2670453"/>
              <a:ext cx="112034" cy="858923"/>
            </a:xfrm>
            <a:custGeom>
              <a:avLst/>
              <a:gdLst>
                <a:gd name="connsiteX0" fmla="*/ 43279 w 70181"/>
                <a:gd name="connsiteY0" fmla="*/ 267861 h 538061"/>
                <a:gd name="connsiteX1" fmla="*/ 29242 w 70181"/>
                <a:gd name="connsiteY1" fmla="*/ 127497 h 538061"/>
                <a:gd name="connsiteX2" fmla="*/ 26903 w 70181"/>
                <a:gd name="connsiteY2" fmla="*/ 17545 h 538061"/>
                <a:gd name="connsiteX3" fmla="*/ 17545 w 70181"/>
                <a:gd name="connsiteY3" fmla="*/ 50297 h 538061"/>
                <a:gd name="connsiteX4" fmla="*/ 19885 w 70181"/>
                <a:gd name="connsiteY4" fmla="*/ 139194 h 538061"/>
                <a:gd name="connsiteX5" fmla="*/ 19885 w 70181"/>
                <a:gd name="connsiteY5" fmla="*/ 139194 h 538061"/>
                <a:gd name="connsiteX6" fmla="*/ 19885 w 70181"/>
                <a:gd name="connsiteY6" fmla="*/ 139194 h 538061"/>
                <a:gd name="connsiteX7" fmla="*/ 45618 w 70181"/>
                <a:gd name="connsiteY7" fmla="*/ 536892 h 538061"/>
                <a:gd name="connsiteX8" fmla="*/ 64333 w 70181"/>
                <a:gd name="connsiteY8" fmla="*/ 527535 h 538061"/>
                <a:gd name="connsiteX9" fmla="*/ 43279 w 70181"/>
                <a:gd name="connsiteY9" fmla="*/ 267861 h 53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181" h="538061">
                  <a:moveTo>
                    <a:pt x="43279" y="267861"/>
                  </a:moveTo>
                  <a:cubicBezTo>
                    <a:pt x="40939" y="228092"/>
                    <a:pt x="31582" y="171946"/>
                    <a:pt x="29242" y="127497"/>
                  </a:cubicBezTo>
                  <a:cubicBezTo>
                    <a:pt x="29242" y="87728"/>
                    <a:pt x="26903" y="57315"/>
                    <a:pt x="26903" y="17545"/>
                  </a:cubicBezTo>
                  <a:cubicBezTo>
                    <a:pt x="22224" y="33921"/>
                    <a:pt x="22224" y="29242"/>
                    <a:pt x="17545" y="50297"/>
                  </a:cubicBezTo>
                  <a:cubicBezTo>
                    <a:pt x="19885" y="78370"/>
                    <a:pt x="15206" y="106443"/>
                    <a:pt x="19885" y="139194"/>
                  </a:cubicBezTo>
                  <a:cubicBezTo>
                    <a:pt x="19885" y="139194"/>
                    <a:pt x="19885" y="139194"/>
                    <a:pt x="19885" y="139194"/>
                  </a:cubicBezTo>
                  <a:lnTo>
                    <a:pt x="19885" y="139194"/>
                  </a:lnTo>
                  <a:cubicBezTo>
                    <a:pt x="29242" y="263183"/>
                    <a:pt x="24564" y="405886"/>
                    <a:pt x="45618" y="536892"/>
                  </a:cubicBezTo>
                  <a:cubicBezTo>
                    <a:pt x="54976" y="532213"/>
                    <a:pt x="54976" y="529874"/>
                    <a:pt x="64333" y="527535"/>
                  </a:cubicBezTo>
                  <a:cubicBezTo>
                    <a:pt x="64333" y="525195"/>
                    <a:pt x="47958" y="340383"/>
                    <a:pt x="43279" y="267861"/>
                  </a:cubicBezTo>
                  <a:close/>
                </a:path>
              </a:pathLst>
            </a:custGeom>
            <a:solidFill>
              <a:srgbClr val="AEADAD"/>
            </a:solidFill>
            <a:ln w="9525" cap="flat">
              <a:noFill/>
              <a:prstDash val="solid"/>
              <a:miter/>
            </a:ln>
          </p:spPr>
          <p:txBody>
            <a:bodyPr rtlCol="0" anchor="ctr"/>
            <a:lstStyle/>
            <a:p>
              <a:endParaRPr lang="en-US" dirty="0"/>
            </a:p>
          </p:txBody>
        </p:sp>
        <p:sp>
          <p:nvSpPr>
            <p:cNvPr id="99" name="Freeform: Shape 98">
              <a:extLst>
                <a:ext uri="{FF2B5EF4-FFF2-40B4-BE49-F238E27FC236}">
                  <a16:creationId xmlns:a16="http://schemas.microsoft.com/office/drawing/2014/main" id="{CE74B33F-A23C-4775-BBC4-AA01CD7E1D9B}"/>
                </a:ext>
              </a:extLst>
            </p:cNvPr>
            <p:cNvSpPr/>
            <p:nvPr/>
          </p:nvSpPr>
          <p:spPr>
            <a:xfrm>
              <a:off x="6190669" y="2842692"/>
              <a:ext cx="186722" cy="186723"/>
            </a:xfrm>
            <a:custGeom>
              <a:avLst/>
              <a:gdLst>
                <a:gd name="connsiteX0" fmla="*/ 61710 w 116969"/>
                <a:gd name="connsiteY0" fmla="*/ 42994 h 116969"/>
                <a:gd name="connsiteX1" fmla="*/ 80425 w 116969"/>
                <a:gd name="connsiteY1" fmla="*/ 61710 h 116969"/>
                <a:gd name="connsiteX2" fmla="*/ 64049 w 116969"/>
                <a:gd name="connsiteY2" fmla="*/ 80425 h 116969"/>
                <a:gd name="connsiteX3" fmla="*/ 42994 w 116969"/>
                <a:gd name="connsiteY3" fmla="*/ 64049 h 116969"/>
                <a:gd name="connsiteX4" fmla="*/ 61710 w 116969"/>
                <a:gd name="connsiteY4" fmla="*/ 42994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61710" y="42994"/>
                  </a:moveTo>
                  <a:cubicBezTo>
                    <a:pt x="73407" y="42994"/>
                    <a:pt x="80425" y="50013"/>
                    <a:pt x="80425" y="61710"/>
                  </a:cubicBezTo>
                  <a:cubicBezTo>
                    <a:pt x="80425" y="73407"/>
                    <a:pt x="75746" y="80425"/>
                    <a:pt x="64049" y="80425"/>
                  </a:cubicBezTo>
                  <a:cubicBezTo>
                    <a:pt x="52352" y="80425"/>
                    <a:pt x="45334" y="75746"/>
                    <a:pt x="42994" y="64049"/>
                  </a:cubicBezTo>
                  <a:cubicBezTo>
                    <a:pt x="42994" y="52352"/>
                    <a:pt x="50013" y="47673"/>
                    <a:pt x="61710" y="42994"/>
                  </a:cubicBezTo>
                  <a:close/>
                </a:path>
              </a:pathLst>
            </a:custGeom>
            <a:solidFill>
              <a:srgbClr val="CAC9C9"/>
            </a:solidFill>
            <a:ln w="23341"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6B5FAA3F-A86B-49CD-B0C7-A5EC9DF094B1}"/>
                </a:ext>
              </a:extLst>
            </p:cNvPr>
            <p:cNvSpPr/>
            <p:nvPr/>
          </p:nvSpPr>
          <p:spPr>
            <a:xfrm>
              <a:off x="6612660" y="3406370"/>
              <a:ext cx="298755" cy="149378"/>
            </a:xfrm>
            <a:custGeom>
              <a:avLst/>
              <a:gdLst>
                <a:gd name="connsiteX0" fmla="*/ 143589 w 187151"/>
                <a:gd name="connsiteY0" fmla="*/ 73546 h 93575"/>
                <a:gd name="connsiteX1" fmla="*/ 42994 w 187151"/>
                <a:gd name="connsiteY1" fmla="*/ 50152 h 93575"/>
                <a:gd name="connsiteX2" fmla="*/ 143589 w 187151"/>
                <a:gd name="connsiteY2" fmla="*/ 54831 h 93575"/>
                <a:gd name="connsiteX3" fmla="*/ 143589 w 187151"/>
                <a:gd name="connsiteY3" fmla="*/ 73546 h 93575"/>
              </a:gdLst>
              <a:ahLst/>
              <a:cxnLst>
                <a:cxn ang="0">
                  <a:pos x="connsiteX0" y="connsiteY0"/>
                </a:cxn>
                <a:cxn ang="0">
                  <a:pos x="connsiteX1" y="connsiteY1"/>
                </a:cxn>
                <a:cxn ang="0">
                  <a:pos x="connsiteX2" y="connsiteY2"/>
                </a:cxn>
                <a:cxn ang="0">
                  <a:pos x="connsiteX3" y="connsiteY3"/>
                </a:cxn>
              </a:cxnLst>
              <a:rect l="l" t="t" r="r" b="b"/>
              <a:pathLst>
                <a:path w="187151" h="93575">
                  <a:moveTo>
                    <a:pt x="143589" y="73546"/>
                  </a:moveTo>
                  <a:cubicBezTo>
                    <a:pt x="117855" y="57170"/>
                    <a:pt x="87443" y="52491"/>
                    <a:pt x="42994" y="50152"/>
                  </a:cubicBezTo>
                  <a:cubicBezTo>
                    <a:pt x="87443" y="36116"/>
                    <a:pt x="115516" y="45473"/>
                    <a:pt x="143589" y="54831"/>
                  </a:cubicBezTo>
                  <a:cubicBezTo>
                    <a:pt x="145928" y="61849"/>
                    <a:pt x="143589" y="66528"/>
                    <a:pt x="143589" y="73546"/>
                  </a:cubicBezTo>
                  <a:close/>
                </a:path>
              </a:pathLst>
            </a:custGeom>
            <a:solidFill>
              <a:srgbClr val="F9A687"/>
            </a:solidFill>
            <a:ln w="4506"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87CFB5C1-C73E-4712-823C-C8D2C9993C21}"/>
                </a:ext>
              </a:extLst>
            </p:cNvPr>
            <p:cNvSpPr/>
            <p:nvPr/>
          </p:nvSpPr>
          <p:spPr>
            <a:xfrm>
              <a:off x="5591351" y="1191050"/>
              <a:ext cx="186722" cy="224066"/>
            </a:xfrm>
            <a:custGeom>
              <a:avLst/>
              <a:gdLst>
                <a:gd name="connsiteX0" fmla="*/ 76878 w 116969"/>
                <a:gd name="connsiteY0" fmla="*/ 118493 h 140363"/>
                <a:gd name="connsiteX1" fmla="*/ 46466 w 116969"/>
                <a:gd name="connsiteY1" fmla="*/ 69365 h 140363"/>
                <a:gd name="connsiteX2" fmla="*/ 51145 w 116969"/>
                <a:gd name="connsiteY2" fmla="*/ 48311 h 140363"/>
                <a:gd name="connsiteX3" fmla="*/ 69860 w 116969"/>
                <a:gd name="connsiteY3" fmla="*/ 43632 h 140363"/>
                <a:gd name="connsiteX4" fmla="*/ 72199 w 116969"/>
                <a:gd name="connsiteY4" fmla="*/ 64687 h 140363"/>
                <a:gd name="connsiteX5" fmla="*/ 76878 w 116969"/>
                <a:gd name="connsiteY5" fmla="*/ 118493 h 1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969" h="140363">
                  <a:moveTo>
                    <a:pt x="76878" y="118493"/>
                  </a:moveTo>
                  <a:cubicBezTo>
                    <a:pt x="58163" y="106796"/>
                    <a:pt x="60502" y="83402"/>
                    <a:pt x="46466" y="69365"/>
                  </a:cubicBezTo>
                  <a:cubicBezTo>
                    <a:pt x="39448" y="62347"/>
                    <a:pt x="44127" y="52990"/>
                    <a:pt x="51145" y="48311"/>
                  </a:cubicBezTo>
                  <a:cubicBezTo>
                    <a:pt x="55824" y="45971"/>
                    <a:pt x="65181" y="41293"/>
                    <a:pt x="69860" y="43632"/>
                  </a:cubicBezTo>
                  <a:cubicBezTo>
                    <a:pt x="86236" y="48311"/>
                    <a:pt x="74539" y="57668"/>
                    <a:pt x="72199" y="64687"/>
                  </a:cubicBezTo>
                  <a:cubicBezTo>
                    <a:pt x="67521" y="83402"/>
                    <a:pt x="100272" y="97438"/>
                    <a:pt x="76878" y="118493"/>
                  </a:cubicBezTo>
                  <a:close/>
                </a:path>
              </a:pathLst>
            </a:custGeom>
            <a:solidFill>
              <a:srgbClr val="F9A687"/>
            </a:solidFill>
            <a:ln w="4506"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id="{EBAB8619-DC9F-42B8-A5F9-EE60E48F80B1}"/>
                </a:ext>
              </a:extLst>
            </p:cNvPr>
            <p:cNvSpPr/>
            <p:nvPr/>
          </p:nvSpPr>
          <p:spPr>
            <a:xfrm>
              <a:off x="6007680" y="1856566"/>
              <a:ext cx="2688798" cy="2016601"/>
            </a:xfrm>
            <a:custGeom>
              <a:avLst/>
              <a:gdLst>
                <a:gd name="connsiteX0" fmla="*/ 747153 w 1684367"/>
                <a:gd name="connsiteY0" fmla="*/ 1056101 h 1263275"/>
                <a:gd name="connsiteX1" fmla="*/ 814996 w 1684367"/>
                <a:gd name="connsiteY1" fmla="*/ 971882 h 1263275"/>
                <a:gd name="connsiteX2" fmla="*/ 836051 w 1684367"/>
                <a:gd name="connsiteY2" fmla="*/ 108644 h 1263275"/>
                <a:gd name="connsiteX3" fmla="*/ 901554 w 1684367"/>
                <a:gd name="connsiteY3" fmla="*/ 43141 h 1263275"/>
                <a:gd name="connsiteX4" fmla="*/ 1594016 w 1684367"/>
                <a:gd name="connsiteY4" fmla="*/ 43141 h 1263275"/>
                <a:gd name="connsiteX5" fmla="*/ 1652501 w 1684367"/>
                <a:gd name="connsiteY5" fmla="*/ 54838 h 1263275"/>
                <a:gd name="connsiteX6" fmla="*/ 1652501 w 1684367"/>
                <a:gd name="connsiteY6" fmla="*/ 237311 h 1263275"/>
                <a:gd name="connsiteX7" fmla="*/ 1603374 w 1684367"/>
                <a:gd name="connsiteY7" fmla="*/ 967203 h 1263275"/>
                <a:gd name="connsiteX8" fmla="*/ 1563604 w 1684367"/>
                <a:gd name="connsiteY8" fmla="*/ 1018670 h 1263275"/>
                <a:gd name="connsiteX9" fmla="*/ 1254803 w 1684367"/>
                <a:gd name="connsiteY9" fmla="*/ 1084173 h 1263275"/>
                <a:gd name="connsiteX10" fmla="*/ 1212694 w 1684367"/>
                <a:gd name="connsiteY10" fmla="*/ 1070137 h 1263275"/>
                <a:gd name="connsiteX11" fmla="*/ 1179942 w 1684367"/>
                <a:gd name="connsiteY11" fmla="*/ 1060779 h 1263275"/>
                <a:gd name="connsiteX12" fmla="*/ 1069991 w 1684367"/>
                <a:gd name="connsiteY12" fmla="*/ 1098210 h 1263275"/>
                <a:gd name="connsiteX13" fmla="*/ 992790 w 1684367"/>
                <a:gd name="connsiteY13" fmla="*/ 1128622 h 1263275"/>
                <a:gd name="connsiteX14" fmla="*/ 943663 w 1684367"/>
                <a:gd name="connsiteY14" fmla="*/ 1130961 h 1263275"/>
                <a:gd name="connsiteX15" fmla="*/ 915590 w 1684367"/>
                <a:gd name="connsiteY15" fmla="*/ 1133301 h 1263275"/>
                <a:gd name="connsiteX16" fmla="*/ 880499 w 1684367"/>
                <a:gd name="connsiteY16" fmla="*/ 1130961 h 1263275"/>
                <a:gd name="connsiteX17" fmla="*/ 819675 w 1684367"/>
                <a:gd name="connsiteY17" fmla="*/ 1133301 h 1263275"/>
                <a:gd name="connsiteX18" fmla="*/ 758850 w 1684367"/>
                <a:gd name="connsiteY18" fmla="*/ 1144998 h 1263275"/>
                <a:gd name="connsiteX19" fmla="*/ 681650 w 1684367"/>
                <a:gd name="connsiteY19" fmla="*/ 1156695 h 1263275"/>
                <a:gd name="connsiteX20" fmla="*/ 634862 w 1684367"/>
                <a:gd name="connsiteY20" fmla="*/ 1173071 h 1263275"/>
                <a:gd name="connsiteX21" fmla="*/ 216110 w 1684367"/>
                <a:gd name="connsiteY21" fmla="*/ 1217519 h 1263275"/>
                <a:gd name="connsiteX22" fmla="*/ 106158 w 1684367"/>
                <a:gd name="connsiteY22" fmla="*/ 1229216 h 1263275"/>
                <a:gd name="connsiteX23" fmla="*/ 42994 w 1684367"/>
                <a:gd name="connsiteY23" fmla="*/ 1189446 h 1263275"/>
                <a:gd name="connsiteX24" fmla="*/ 94461 w 1684367"/>
                <a:gd name="connsiteY24" fmla="*/ 1147337 h 1263275"/>
                <a:gd name="connsiteX25" fmla="*/ 283952 w 1684367"/>
                <a:gd name="connsiteY25" fmla="*/ 1116925 h 1263275"/>
                <a:gd name="connsiteX26" fmla="*/ 747153 w 1684367"/>
                <a:gd name="connsiteY26" fmla="*/ 1056101 h 126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84367" h="1263275">
                  <a:moveTo>
                    <a:pt x="747153" y="1056101"/>
                  </a:moveTo>
                  <a:cubicBezTo>
                    <a:pt x="803299" y="1056101"/>
                    <a:pt x="814996" y="1025688"/>
                    <a:pt x="814996" y="971882"/>
                  </a:cubicBezTo>
                  <a:cubicBezTo>
                    <a:pt x="819675" y="684136"/>
                    <a:pt x="829032" y="396390"/>
                    <a:pt x="836051" y="108644"/>
                  </a:cubicBezTo>
                  <a:cubicBezTo>
                    <a:pt x="836051" y="59516"/>
                    <a:pt x="854766" y="43141"/>
                    <a:pt x="901554" y="43141"/>
                  </a:cubicBezTo>
                  <a:cubicBezTo>
                    <a:pt x="1133154" y="45480"/>
                    <a:pt x="1362416" y="43141"/>
                    <a:pt x="1594016" y="43141"/>
                  </a:cubicBezTo>
                  <a:cubicBezTo>
                    <a:pt x="1615071" y="43141"/>
                    <a:pt x="1636125" y="40801"/>
                    <a:pt x="1652501" y="54838"/>
                  </a:cubicBezTo>
                  <a:cubicBezTo>
                    <a:pt x="1652501" y="115662"/>
                    <a:pt x="1652501" y="176486"/>
                    <a:pt x="1652501" y="237311"/>
                  </a:cubicBezTo>
                  <a:cubicBezTo>
                    <a:pt x="1643143" y="279420"/>
                    <a:pt x="1615071" y="735603"/>
                    <a:pt x="1603374" y="967203"/>
                  </a:cubicBezTo>
                  <a:cubicBezTo>
                    <a:pt x="1601034" y="997616"/>
                    <a:pt x="1594016" y="1011652"/>
                    <a:pt x="1563604" y="1018670"/>
                  </a:cubicBezTo>
                  <a:cubicBezTo>
                    <a:pt x="1460670" y="1039725"/>
                    <a:pt x="1362416" y="1077155"/>
                    <a:pt x="1254803" y="1084173"/>
                  </a:cubicBezTo>
                  <a:cubicBezTo>
                    <a:pt x="1236088" y="1091192"/>
                    <a:pt x="1222052" y="1088852"/>
                    <a:pt x="1212694" y="1070137"/>
                  </a:cubicBezTo>
                  <a:cubicBezTo>
                    <a:pt x="1203336" y="1056101"/>
                    <a:pt x="1193979" y="1053761"/>
                    <a:pt x="1179942" y="1060779"/>
                  </a:cubicBezTo>
                  <a:cubicBezTo>
                    <a:pt x="1147191" y="1086513"/>
                    <a:pt x="1119118" y="1114586"/>
                    <a:pt x="1069991" y="1098210"/>
                  </a:cubicBezTo>
                  <a:cubicBezTo>
                    <a:pt x="1044257" y="1088852"/>
                    <a:pt x="1020863" y="1121604"/>
                    <a:pt x="992790" y="1128622"/>
                  </a:cubicBezTo>
                  <a:cubicBezTo>
                    <a:pt x="976415" y="1133301"/>
                    <a:pt x="960039" y="1126283"/>
                    <a:pt x="943663" y="1130961"/>
                  </a:cubicBezTo>
                  <a:cubicBezTo>
                    <a:pt x="934305" y="1133301"/>
                    <a:pt x="924948" y="1133301"/>
                    <a:pt x="915590" y="1133301"/>
                  </a:cubicBezTo>
                  <a:cubicBezTo>
                    <a:pt x="906233" y="1133301"/>
                    <a:pt x="899214" y="1133301"/>
                    <a:pt x="880499" y="1130961"/>
                  </a:cubicBezTo>
                  <a:cubicBezTo>
                    <a:pt x="859445" y="1126283"/>
                    <a:pt x="838390" y="1121604"/>
                    <a:pt x="819675" y="1133301"/>
                  </a:cubicBezTo>
                  <a:cubicBezTo>
                    <a:pt x="800960" y="1140319"/>
                    <a:pt x="782244" y="1152016"/>
                    <a:pt x="758850" y="1144998"/>
                  </a:cubicBezTo>
                  <a:cubicBezTo>
                    <a:pt x="730778" y="1130961"/>
                    <a:pt x="705044" y="1128622"/>
                    <a:pt x="681650" y="1156695"/>
                  </a:cubicBezTo>
                  <a:cubicBezTo>
                    <a:pt x="669953" y="1170731"/>
                    <a:pt x="653578" y="1173071"/>
                    <a:pt x="634862" y="1173071"/>
                  </a:cubicBezTo>
                  <a:cubicBezTo>
                    <a:pt x="489820" y="1187107"/>
                    <a:pt x="368171" y="1203483"/>
                    <a:pt x="216110" y="1217519"/>
                  </a:cubicBezTo>
                  <a:cubicBezTo>
                    <a:pt x="211431" y="1219859"/>
                    <a:pt x="131892" y="1229216"/>
                    <a:pt x="106158" y="1229216"/>
                  </a:cubicBezTo>
                  <a:cubicBezTo>
                    <a:pt x="78085" y="1229216"/>
                    <a:pt x="47673" y="1229216"/>
                    <a:pt x="42994" y="1189446"/>
                  </a:cubicBezTo>
                  <a:cubicBezTo>
                    <a:pt x="50013" y="1161374"/>
                    <a:pt x="68728" y="1152016"/>
                    <a:pt x="94461" y="1147337"/>
                  </a:cubicBezTo>
                  <a:cubicBezTo>
                    <a:pt x="157625" y="1133301"/>
                    <a:pt x="220789" y="1119264"/>
                    <a:pt x="283952" y="1116925"/>
                  </a:cubicBezTo>
                  <a:cubicBezTo>
                    <a:pt x="365831" y="1114586"/>
                    <a:pt x="658256" y="1063119"/>
                    <a:pt x="747153" y="1056101"/>
                  </a:cubicBezTo>
                  <a:close/>
                </a:path>
              </a:pathLst>
            </a:custGeom>
            <a:solidFill>
              <a:schemeClr val="accent1"/>
            </a:solidFill>
            <a:ln w="23341" cap="flat">
              <a:noFill/>
              <a:prstDash val="solid"/>
              <a:miter/>
            </a:ln>
          </p:spPr>
          <p:txBody>
            <a:bodyPr rtlCol="0" anchor="ctr"/>
            <a:lstStyle/>
            <a:p>
              <a:endParaRPr lang="en-US" dirty="0"/>
            </a:p>
          </p:txBody>
        </p:sp>
      </p:grpSp>
      <p:sp>
        <p:nvSpPr>
          <p:cNvPr id="47" name="Rectangle 46">
            <a:extLst>
              <a:ext uri="{FF2B5EF4-FFF2-40B4-BE49-F238E27FC236}">
                <a16:creationId xmlns:a16="http://schemas.microsoft.com/office/drawing/2014/main" id="{DBCB3730-A504-41C0-92BA-4E39FABE11DD}"/>
              </a:ext>
            </a:extLst>
          </p:cNvPr>
          <p:cNvSpPr/>
          <p:nvPr/>
        </p:nvSpPr>
        <p:spPr>
          <a:xfrm flipH="1" flipV="1">
            <a:off x="11193214" y="2402529"/>
            <a:ext cx="724278" cy="8518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Group 50">
            <a:extLst>
              <a:ext uri="{FF2B5EF4-FFF2-40B4-BE49-F238E27FC236}">
                <a16:creationId xmlns:a16="http://schemas.microsoft.com/office/drawing/2014/main" id="{5CFB81A8-2C41-4211-98F3-1DA6C1F12099}"/>
              </a:ext>
            </a:extLst>
          </p:cNvPr>
          <p:cNvGrpSpPr/>
          <p:nvPr/>
        </p:nvGrpSpPr>
        <p:grpSpPr>
          <a:xfrm>
            <a:off x="9074072" y="1985969"/>
            <a:ext cx="2816316" cy="1101626"/>
            <a:chOff x="4048025" y="1054149"/>
            <a:chExt cx="4109210" cy="1101626"/>
          </a:xfrm>
        </p:grpSpPr>
        <p:sp>
          <p:nvSpPr>
            <p:cNvPr id="52" name="TextBox 51">
              <a:extLst>
                <a:ext uri="{FF2B5EF4-FFF2-40B4-BE49-F238E27FC236}">
                  <a16:creationId xmlns:a16="http://schemas.microsoft.com/office/drawing/2014/main" id="{7102A514-2960-4171-A751-5B7080F37927}"/>
                </a:ext>
              </a:extLst>
            </p:cNvPr>
            <p:cNvSpPr txBox="1"/>
            <p:nvPr/>
          </p:nvSpPr>
          <p:spPr>
            <a:xfrm>
              <a:off x="4048025" y="1571000"/>
              <a:ext cx="3209273" cy="584775"/>
            </a:xfrm>
            <a:prstGeom prst="rect">
              <a:avLst/>
            </a:prstGeom>
            <a:noFill/>
          </p:spPr>
          <p:txBody>
            <a:bodyPr wrap="square" rtlCol="0">
              <a:spAutoFit/>
            </a:bodyPr>
            <a:lstStyle/>
            <a:p>
              <a:pPr algn="ctr"/>
              <a:r>
                <a:rPr lang="fa-IR" altLang="ko-KR" sz="1600" b="1" dirty="0">
                  <a:solidFill>
                    <a:schemeClr val="tx2"/>
                  </a:solidFill>
                  <a:cs typeface="2  Titr" panose="00000700000000000000" pitchFamily="2" charset="-78"/>
                </a:rPr>
                <a:t>فراداده  ساختاری</a:t>
              </a:r>
            </a:p>
            <a:p>
              <a:r>
                <a:rPr lang="en-US" sz="1600" b="1" dirty="0">
                  <a:latin typeface="+mj-lt"/>
                </a:rPr>
                <a:t>Structural Metadata</a:t>
              </a:r>
              <a:endParaRPr lang="ko-KR" altLang="en-US" sz="1600" b="1" dirty="0">
                <a:latin typeface="+mj-lt"/>
              </a:endParaRPr>
            </a:p>
          </p:txBody>
        </p:sp>
        <p:sp>
          <p:nvSpPr>
            <p:cNvPr id="53" name="TextBox 52">
              <a:extLst>
                <a:ext uri="{FF2B5EF4-FFF2-40B4-BE49-F238E27FC236}">
                  <a16:creationId xmlns:a16="http://schemas.microsoft.com/office/drawing/2014/main" id="{03EB6965-3D46-45F4-A019-BAE199064404}"/>
                </a:ext>
              </a:extLst>
            </p:cNvPr>
            <p:cNvSpPr txBox="1"/>
            <p:nvPr/>
          </p:nvSpPr>
          <p:spPr>
            <a:xfrm>
              <a:off x="4686849" y="1054149"/>
              <a:ext cx="3470386" cy="338554"/>
            </a:xfrm>
            <a:prstGeom prst="rect">
              <a:avLst/>
            </a:prstGeom>
            <a:noFill/>
          </p:spPr>
          <p:txBody>
            <a:bodyPr wrap="square" rtlCol="0">
              <a:spAutoFit/>
            </a:bodyPr>
            <a:lstStyle/>
            <a:p>
              <a:endParaRPr lang="ko-KR" altLang="en-US" sz="1600" b="1" dirty="0">
                <a:solidFill>
                  <a:schemeClr val="accent1"/>
                </a:solidFill>
                <a:cs typeface="Arial" pitchFamily="34" charset="0"/>
              </a:endParaRPr>
            </a:p>
          </p:txBody>
        </p:sp>
      </p:grpSp>
      <p:grpSp>
        <p:nvGrpSpPr>
          <p:cNvPr id="54" name="Group 53">
            <a:extLst>
              <a:ext uri="{FF2B5EF4-FFF2-40B4-BE49-F238E27FC236}">
                <a16:creationId xmlns:a16="http://schemas.microsoft.com/office/drawing/2014/main" id="{5CFB81A8-2C41-4211-98F3-1DA6C1F12099}"/>
              </a:ext>
            </a:extLst>
          </p:cNvPr>
          <p:cNvGrpSpPr/>
          <p:nvPr/>
        </p:nvGrpSpPr>
        <p:grpSpPr>
          <a:xfrm>
            <a:off x="6965732" y="1422304"/>
            <a:ext cx="4165180" cy="584775"/>
            <a:chOff x="4686849" y="833751"/>
            <a:chExt cx="7933672" cy="584775"/>
          </a:xfrm>
        </p:grpSpPr>
        <p:sp>
          <p:nvSpPr>
            <p:cNvPr id="55" name="TextBox 54">
              <a:extLst>
                <a:ext uri="{FF2B5EF4-FFF2-40B4-BE49-F238E27FC236}">
                  <a16:creationId xmlns:a16="http://schemas.microsoft.com/office/drawing/2014/main" id="{7102A514-2960-4171-A751-5B7080F37927}"/>
                </a:ext>
              </a:extLst>
            </p:cNvPr>
            <p:cNvSpPr txBox="1"/>
            <p:nvPr/>
          </p:nvSpPr>
          <p:spPr>
            <a:xfrm>
              <a:off x="7784939" y="833751"/>
              <a:ext cx="4835582" cy="584775"/>
            </a:xfrm>
            <a:prstGeom prst="rect">
              <a:avLst/>
            </a:prstGeom>
            <a:noFill/>
          </p:spPr>
          <p:txBody>
            <a:bodyPr wrap="square" rtlCol="0">
              <a:spAutoFit/>
            </a:bodyPr>
            <a:lstStyle/>
            <a:p>
              <a:pPr algn="ctr"/>
              <a:r>
                <a:rPr lang="fa-IR" altLang="ko-KR" sz="1600" b="1" dirty="0">
                  <a:solidFill>
                    <a:schemeClr val="tx2"/>
                  </a:solidFill>
                  <a:cs typeface="2  Titr" panose="00000700000000000000" pitchFamily="2" charset="-78"/>
                </a:rPr>
                <a:t>فراداده  اداری /مدیریتی</a:t>
              </a:r>
            </a:p>
            <a:p>
              <a:r>
                <a:rPr lang="en-US" sz="1600" b="1" dirty="0">
                  <a:latin typeface="+mj-lt"/>
                </a:rPr>
                <a:t>Administrative Metadata</a:t>
              </a:r>
              <a:endParaRPr lang="ko-KR" altLang="en-US" sz="1600" b="1" dirty="0">
                <a:latin typeface="+mj-lt"/>
              </a:endParaRPr>
            </a:p>
          </p:txBody>
        </p:sp>
        <p:sp>
          <p:nvSpPr>
            <p:cNvPr id="56" name="TextBox 55">
              <a:extLst>
                <a:ext uri="{FF2B5EF4-FFF2-40B4-BE49-F238E27FC236}">
                  <a16:creationId xmlns:a16="http://schemas.microsoft.com/office/drawing/2014/main" id="{03EB6965-3D46-45F4-A019-BAE199064404}"/>
                </a:ext>
              </a:extLst>
            </p:cNvPr>
            <p:cNvSpPr txBox="1"/>
            <p:nvPr/>
          </p:nvSpPr>
          <p:spPr>
            <a:xfrm>
              <a:off x="4686849" y="1054149"/>
              <a:ext cx="3470386" cy="338554"/>
            </a:xfrm>
            <a:prstGeom prst="rect">
              <a:avLst/>
            </a:prstGeom>
            <a:noFill/>
          </p:spPr>
          <p:txBody>
            <a:bodyPr wrap="square" rtlCol="0">
              <a:spAutoFit/>
            </a:bodyPr>
            <a:lstStyle/>
            <a:p>
              <a:endParaRPr lang="ko-KR" altLang="en-US" sz="1600" b="1" dirty="0">
                <a:solidFill>
                  <a:schemeClr val="accent1"/>
                </a:solidFill>
                <a:cs typeface="Arial" pitchFamily="34" charset="0"/>
              </a:endParaRPr>
            </a:p>
          </p:txBody>
        </p:sp>
      </p:grpSp>
      <p:sp>
        <p:nvSpPr>
          <p:cNvPr id="57" name="TextBox 56">
            <a:extLst>
              <a:ext uri="{FF2B5EF4-FFF2-40B4-BE49-F238E27FC236}">
                <a16:creationId xmlns:a16="http://schemas.microsoft.com/office/drawing/2014/main" id="{E00FF660-3805-48E8-B85F-6CB66348AF3A}"/>
              </a:ext>
            </a:extLst>
          </p:cNvPr>
          <p:cNvSpPr txBox="1"/>
          <p:nvPr/>
        </p:nvSpPr>
        <p:spPr>
          <a:xfrm>
            <a:off x="4835747" y="2323315"/>
            <a:ext cx="3756483" cy="1077218"/>
          </a:xfrm>
          <a:prstGeom prst="rect">
            <a:avLst/>
          </a:prstGeom>
          <a:noFill/>
        </p:spPr>
        <p:txBody>
          <a:bodyPr wrap="square" rtlCol="0">
            <a:spAutoFit/>
          </a:bodyPr>
          <a:lstStyle/>
          <a:p>
            <a:pPr algn="just" rtl="1"/>
            <a:r>
              <a:rPr lang="fa-IR" altLang="ko-KR" sz="1600" b="1" dirty="0">
                <a:solidFill>
                  <a:schemeClr val="tx1">
                    <a:lumMod val="75000"/>
                    <a:lumOff val="25000"/>
                  </a:schemeClr>
                </a:solidFill>
                <a:cs typeface="B Nazanin" panose="00000400000000000000" pitchFamily="2" charset="-78"/>
              </a:rPr>
              <a:t>نشان می دهد که اجزای داده چگونه با هم ترکیب شده اند تا یک شئی کامل را بسازند.</a:t>
            </a:r>
          </a:p>
          <a:p>
            <a:pPr algn="just" rtl="1"/>
            <a:r>
              <a:rPr lang="fa-IR" altLang="ko-KR" sz="1600" b="1" dirty="0">
                <a:solidFill>
                  <a:schemeClr val="tx1">
                    <a:lumMod val="75000"/>
                    <a:lumOff val="25000"/>
                  </a:schemeClr>
                </a:solidFill>
                <a:cs typeface="B Nazanin" panose="00000400000000000000" pitchFamily="2" charset="-78"/>
              </a:rPr>
              <a:t>مثال: ترتیب صفحات در یک کتاب دیجیتال(</a:t>
            </a:r>
            <a:r>
              <a:rPr lang="en-US" altLang="ko-KR" sz="1600" b="1" dirty="0">
                <a:solidFill>
                  <a:schemeClr val="tx1">
                    <a:lumMod val="75000"/>
                    <a:lumOff val="25000"/>
                  </a:schemeClr>
                </a:solidFill>
                <a:cs typeface="B Nazanin" panose="00000400000000000000" pitchFamily="2" charset="-78"/>
              </a:rPr>
              <a:t>pdf</a:t>
            </a:r>
            <a:r>
              <a:rPr lang="fa-IR" altLang="ko-KR" sz="1600" b="1" dirty="0">
                <a:solidFill>
                  <a:schemeClr val="tx1">
                    <a:lumMod val="75000"/>
                    <a:lumOff val="25000"/>
                  </a:schemeClr>
                </a:solidFill>
                <a:cs typeface="B Nazanin" panose="00000400000000000000" pitchFamily="2" charset="-78"/>
              </a:rPr>
              <a:t>) یا چیدمان فصل های یک فایل صوتی</a:t>
            </a:r>
            <a:endParaRPr lang="ko-KR" altLang="en-US" sz="1600" b="1" dirty="0">
              <a:solidFill>
                <a:schemeClr val="tx1">
                  <a:lumMod val="75000"/>
                  <a:lumOff val="2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E00FF660-3805-48E8-B85F-6CB66348AF3A}"/>
              </a:ext>
            </a:extLst>
          </p:cNvPr>
          <p:cNvSpPr txBox="1"/>
          <p:nvPr/>
        </p:nvSpPr>
        <p:spPr>
          <a:xfrm>
            <a:off x="4986203" y="1519591"/>
            <a:ext cx="3614476" cy="584775"/>
          </a:xfrm>
          <a:prstGeom prst="rect">
            <a:avLst/>
          </a:prstGeom>
          <a:noFill/>
        </p:spPr>
        <p:txBody>
          <a:bodyPr wrap="square" rtlCol="0">
            <a:spAutoFit/>
          </a:bodyPr>
          <a:lstStyle/>
          <a:p>
            <a:pPr algn="just" rtl="1"/>
            <a:r>
              <a:rPr lang="fa-IR" altLang="ko-KR" sz="1600" b="1" dirty="0">
                <a:solidFill>
                  <a:schemeClr val="tx1">
                    <a:lumMod val="75000"/>
                    <a:lumOff val="25000"/>
                  </a:schemeClr>
                </a:solidFill>
                <a:cs typeface="B Nazanin" panose="00000400000000000000" pitchFamily="2" charset="-78"/>
              </a:rPr>
              <a:t>اطلاعاتی درباره نحوه مدیریت و نگهداری داده ها.</a:t>
            </a:r>
          </a:p>
          <a:p>
            <a:pPr algn="just" rtl="1"/>
            <a:r>
              <a:rPr lang="fa-IR" altLang="ko-KR" sz="1600" b="1" dirty="0">
                <a:solidFill>
                  <a:schemeClr val="tx1">
                    <a:lumMod val="75000"/>
                    <a:lumOff val="25000"/>
                  </a:schemeClr>
                </a:solidFill>
                <a:cs typeface="B Nazanin" panose="00000400000000000000" pitchFamily="2" charset="-78"/>
              </a:rPr>
              <a:t>مثال: سطح دسترسی، نوع فایل</a:t>
            </a:r>
            <a:endParaRPr lang="ko-KR" altLang="en-US" sz="1600" b="1" dirty="0">
              <a:solidFill>
                <a:schemeClr val="tx1">
                  <a:lumMod val="75000"/>
                  <a:lumOff val="25000"/>
                </a:schemeClr>
              </a:solidFill>
              <a:cs typeface="B Nazanin" panose="00000400000000000000" pitchFamily="2" charset="-78"/>
            </a:endParaRPr>
          </a:p>
        </p:txBody>
      </p:sp>
      <p:graphicFrame>
        <p:nvGraphicFramePr>
          <p:cNvPr id="18" name="Table 17"/>
          <p:cNvGraphicFramePr>
            <a:graphicFrameLocks noGrp="1"/>
          </p:cNvGraphicFramePr>
          <p:nvPr>
            <p:extLst>
              <p:ext uri="{D42A27DB-BD31-4B8C-83A1-F6EECF244321}">
                <p14:modId xmlns:p14="http://schemas.microsoft.com/office/powerpoint/2010/main" val="3801565788"/>
              </p:ext>
            </p:extLst>
          </p:nvPr>
        </p:nvGraphicFramePr>
        <p:xfrm>
          <a:off x="3031073" y="4656878"/>
          <a:ext cx="8824054" cy="2378353"/>
        </p:xfrm>
        <a:graphic>
          <a:graphicData uri="http://schemas.openxmlformats.org/drawingml/2006/table">
            <a:tbl>
              <a:tblPr>
                <a:tableStyleId>{8FD4443E-F989-4FC4-A0C8-D5A2AF1F390B}</a:tableStyleId>
              </a:tblPr>
              <a:tblGrid>
                <a:gridCol w="1814724">
                  <a:extLst>
                    <a:ext uri="{9D8B030D-6E8A-4147-A177-3AD203B41FA5}">
                      <a16:colId xmlns:a16="http://schemas.microsoft.com/office/drawing/2014/main" val="2306540615"/>
                    </a:ext>
                  </a:extLst>
                </a:gridCol>
                <a:gridCol w="7009330">
                  <a:extLst>
                    <a:ext uri="{9D8B030D-6E8A-4147-A177-3AD203B41FA5}">
                      <a16:colId xmlns:a16="http://schemas.microsoft.com/office/drawing/2014/main" val="1055043314"/>
                    </a:ext>
                  </a:extLst>
                </a:gridCol>
              </a:tblGrid>
              <a:tr h="415195">
                <a:tc>
                  <a:txBody>
                    <a:bodyPr/>
                    <a:lstStyle/>
                    <a:p>
                      <a:pPr algn="just" rtl="1"/>
                      <a:r>
                        <a:rPr lang="fa-IR" sz="1200" b="1" dirty="0">
                          <a:effectLst/>
                          <a:cs typeface="2  Titr" panose="00000700000000000000"/>
                        </a:rPr>
                        <a:t>داده اصلی</a:t>
                      </a:r>
                    </a:p>
                  </a:txBody>
                  <a:tcPr anchor="ctr"/>
                </a:tc>
                <a:tc>
                  <a:txBody>
                    <a:bodyPr/>
                    <a:lstStyle/>
                    <a:p>
                      <a:pPr algn="ctr" rtl="1"/>
                      <a:r>
                        <a:rPr lang="fa-IR" sz="1200" b="1" dirty="0">
                          <a:effectLst/>
                          <a:cs typeface="2  Titr" panose="00000700000000000000"/>
                        </a:rPr>
                        <a:t>فراداده مرتبط با آن</a:t>
                      </a:r>
                    </a:p>
                  </a:txBody>
                  <a:tcPr anchor="ctr"/>
                </a:tc>
                <a:extLst>
                  <a:ext uri="{0D108BD9-81ED-4DB2-BD59-A6C34878D82A}">
                    <a16:rowId xmlns:a16="http://schemas.microsoft.com/office/drawing/2014/main" val="1430436642"/>
                  </a:ext>
                </a:extLst>
              </a:tr>
              <a:tr h="351763">
                <a:tc>
                  <a:txBody>
                    <a:bodyPr/>
                    <a:lstStyle/>
                    <a:p>
                      <a:pPr algn="just" rtl="1"/>
                      <a:r>
                        <a:rPr lang="fa-IR" sz="1400" b="1" dirty="0">
                          <a:effectLst/>
                          <a:cs typeface="B Nazanin" panose="00000400000000000000" pitchFamily="2" charset="-78"/>
                        </a:rPr>
                        <a:t>یک عکس دیجیتال</a:t>
                      </a:r>
                    </a:p>
                  </a:txBody>
                  <a:tcPr anchor="ctr"/>
                </a:tc>
                <a:tc>
                  <a:txBody>
                    <a:bodyPr/>
                    <a:lstStyle/>
                    <a:p>
                      <a:pPr algn="r" rtl="1"/>
                      <a:r>
                        <a:rPr lang="fa-IR" sz="1400" b="1" dirty="0">
                          <a:effectLst/>
                          <a:cs typeface="B Nazanin" panose="00000400000000000000" pitchFamily="2" charset="-78"/>
                        </a:rPr>
                        <a:t>مدل دوربین، موقعیت جغرافیایی (GPS) جایی که عکس گرفته شده، تنظیمات نور (ISO)، تاریخ و ساعت عکس‌برداری.</a:t>
                      </a:r>
                    </a:p>
                  </a:txBody>
                  <a:tcPr anchor="ctr"/>
                </a:tc>
                <a:extLst>
                  <a:ext uri="{0D108BD9-81ED-4DB2-BD59-A6C34878D82A}">
                    <a16:rowId xmlns:a16="http://schemas.microsoft.com/office/drawing/2014/main" val="1652234515"/>
                  </a:ext>
                </a:extLst>
              </a:tr>
              <a:tr h="351763">
                <a:tc>
                  <a:txBody>
                    <a:bodyPr/>
                    <a:lstStyle/>
                    <a:p>
                      <a:pPr algn="just" rtl="1"/>
                      <a:r>
                        <a:rPr lang="fa-IR" sz="1400" b="1" dirty="0">
                          <a:effectLst/>
                          <a:cs typeface="B Nazanin" panose="00000400000000000000" pitchFamily="2" charset="-78"/>
                        </a:rPr>
                        <a:t>یک فایل موسیقی (MP3)</a:t>
                      </a:r>
                    </a:p>
                  </a:txBody>
                  <a:tcPr anchor="ctr"/>
                </a:tc>
                <a:tc>
                  <a:txBody>
                    <a:bodyPr/>
                    <a:lstStyle/>
                    <a:p>
                      <a:pPr algn="r" rtl="1"/>
                      <a:r>
                        <a:rPr lang="fa-IR" sz="1400" b="1" dirty="0">
                          <a:effectLst/>
                          <a:cs typeface="B Nazanin" panose="00000400000000000000" pitchFamily="2" charset="-78"/>
                        </a:rPr>
                        <a:t>نام خواننده، نام آلبوم، ژانر موسیقی، مدت زمان آهنگ.</a:t>
                      </a:r>
                    </a:p>
                  </a:txBody>
                  <a:tcPr anchor="ctr"/>
                </a:tc>
                <a:extLst>
                  <a:ext uri="{0D108BD9-81ED-4DB2-BD59-A6C34878D82A}">
                    <a16:rowId xmlns:a16="http://schemas.microsoft.com/office/drawing/2014/main" val="3683899757"/>
                  </a:ext>
                </a:extLst>
              </a:tr>
              <a:tr h="489345">
                <a:tc>
                  <a:txBody>
                    <a:bodyPr/>
                    <a:lstStyle/>
                    <a:p>
                      <a:pPr algn="just" rtl="1"/>
                      <a:r>
                        <a:rPr lang="fa-IR" sz="1400" b="1" dirty="0">
                          <a:effectLst/>
                          <a:cs typeface="B Nazanin" panose="00000400000000000000" pitchFamily="2" charset="-78"/>
                        </a:rPr>
                        <a:t>یک ایمیل</a:t>
                      </a:r>
                    </a:p>
                  </a:txBody>
                  <a:tcPr anchor="ctr"/>
                </a:tc>
                <a:tc>
                  <a:txBody>
                    <a:bodyPr/>
                    <a:lstStyle/>
                    <a:p>
                      <a:pPr algn="r" rtl="1"/>
                      <a:r>
                        <a:rPr lang="fa-IR" sz="1400" b="1" dirty="0">
                          <a:effectLst/>
                          <a:cs typeface="B Nazanin" panose="00000400000000000000" pitchFamily="2" charset="-78"/>
                        </a:rPr>
                        <a:t>آدرس فرستنده، آدرس گیرنده، زمان ارسال، موضوع (Subject)، آدرس‌های IP سرورها.</a:t>
                      </a:r>
                    </a:p>
                  </a:txBody>
                  <a:tcPr anchor="ctr"/>
                </a:tc>
                <a:extLst>
                  <a:ext uri="{0D108BD9-81ED-4DB2-BD59-A6C34878D82A}">
                    <a16:rowId xmlns:a16="http://schemas.microsoft.com/office/drawing/2014/main" val="1726828310"/>
                  </a:ext>
                </a:extLst>
              </a:tr>
              <a:tr h="603890">
                <a:tc>
                  <a:txBody>
                    <a:bodyPr/>
                    <a:lstStyle/>
                    <a:p>
                      <a:pPr algn="just" rtl="1"/>
                      <a:r>
                        <a:rPr lang="fa-IR" sz="1400" b="1" dirty="0">
                          <a:effectLst/>
                          <a:cs typeface="B Nazanin" panose="00000400000000000000" pitchFamily="2" charset="-78"/>
                        </a:rPr>
                        <a:t>یک فایل Word</a:t>
                      </a:r>
                    </a:p>
                  </a:txBody>
                  <a:tcPr anchor="ctr"/>
                </a:tc>
                <a:tc>
                  <a:txBody>
                    <a:bodyPr/>
                    <a:lstStyle/>
                    <a:p>
                      <a:pPr algn="r" rtl="1"/>
                      <a:r>
                        <a:rPr lang="fa-IR" sz="1400" b="1" dirty="0">
                          <a:effectLst/>
                          <a:cs typeface="B Nazanin" panose="00000400000000000000" pitchFamily="2" charset="-78"/>
                        </a:rPr>
                        <a:t>نام سازنده فایل، تعداد کلمات، زمان آخرین ویرایش، نام نرم‌افزاری که با آن نوشته شده.</a:t>
                      </a:r>
                    </a:p>
                  </a:txBody>
                  <a:tcPr anchor="ctr"/>
                </a:tc>
                <a:extLst>
                  <a:ext uri="{0D108BD9-81ED-4DB2-BD59-A6C34878D82A}">
                    <a16:rowId xmlns:a16="http://schemas.microsoft.com/office/drawing/2014/main" val="3158924310"/>
                  </a:ext>
                </a:extLst>
              </a:tr>
            </a:tbl>
          </a:graphicData>
        </a:graphic>
      </p:graphicFrame>
      <p:sp>
        <p:nvSpPr>
          <p:cNvPr id="60" name="Freeform: Shape 13">
            <a:extLst>
              <a:ext uri="{FF2B5EF4-FFF2-40B4-BE49-F238E27FC236}">
                <a16:creationId xmlns:a16="http://schemas.microsoft.com/office/drawing/2014/main" id="{F5D1B64C-F93E-4396-9A2A-74535C6B9F65}"/>
              </a:ext>
            </a:extLst>
          </p:cNvPr>
          <p:cNvSpPr/>
          <p:nvPr/>
        </p:nvSpPr>
        <p:spPr>
          <a:xfrm>
            <a:off x="7227250" y="3312235"/>
            <a:ext cx="462791" cy="550786"/>
          </a:xfrm>
          <a:custGeom>
            <a:avLst/>
            <a:gdLst>
              <a:gd name="connsiteX0" fmla="*/ 836241 w 836628"/>
              <a:gd name="connsiteY0" fmla="*/ 119841 h 995706"/>
              <a:gd name="connsiteX1" fmla="*/ 792642 w 836628"/>
              <a:gd name="connsiteY1" fmla="*/ 83312 h 995706"/>
              <a:gd name="connsiteX2" fmla="*/ 435013 w 836628"/>
              <a:gd name="connsiteY2" fmla="*/ 6130 h 995706"/>
              <a:gd name="connsiteX3" fmla="*/ 403198 w 836628"/>
              <a:gd name="connsiteY3" fmla="*/ 6719 h 995706"/>
              <a:gd name="connsiteX4" fmla="*/ 47925 w 836628"/>
              <a:gd name="connsiteY4" fmla="*/ 83901 h 995706"/>
              <a:gd name="connsiteX5" fmla="*/ 1969 w 836628"/>
              <a:gd name="connsiteY5" fmla="*/ 121019 h 995706"/>
              <a:gd name="connsiteX6" fmla="*/ 19644 w 836628"/>
              <a:gd name="connsiteY6" fmla="*/ 476292 h 995706"/>
              <a:gd name="connsiteX7" fmla="*/ 103896 w 836628"/>
              <a:gd name="connsiteY7" fmla="*/ 716086 h 995706"/>
              <a:gd name="connsiteX8" fmla="*/ 391414 w 836628"/>
              <a:gd name="connsiteY8" fmla="*/ 987107 h 995706"/>
              <a:gd name="connsiteX9" fmla="*/ 447975 w 836628"/>
              <a:gd name="connsiteY9" fmla="*/ 987107 h 995706"/>
              <a:gd name="connsiteX10" fmla="*/ 705445 w 836628"/>
              <a:gd name="connsiteY10" fmla="*/ 756150 h 995706"/>
              <a:gd name="connsiteX11" fmla="*/ 786751 w 836628"/>
              <a:gd name="connsiteY11" fmla="*/ 607089 h 995706"/>
              <a:gd name="connsiteX12" fmla="*/ 836831 w 836628"/>
              <a:gd name="connsiteY12" fmla="*/ 220589 h 995706"/>
              <a:gd name="connsiteX13" fmla="*/ 836241 w 836628"/>
              <a:gd name="connsiteY13" fmla="*/ 119841 h 995706"/>
              <a:gd name="connsiteX14" fmla="*/ 637100 w 836628"/>
              <a:gd name="connsiteY14" fmla="*/ 405002 h 995706"/>
              <a:gd name="connsiteX15" fmla="*/ 396127 w 836628"/>
              <a:gd name="connsiteY15" fmla="*/ 671898 h 995706"/>
              <a:gd name="connsiteX16" fmla="*/ 323070 w 836628"/>
              <a:gd name="connsiteY16" fmla="*/ 679557 h 995706"/>
              <a:gd name="connsiteX17" fmla="*/ 232926 w 836628"/>
              <a:gd name="connsiteY17" fmla="*/ 612980 h 995706"/>
              <a:gd name="connsiteX18" fmla="*/ 219964 w 836628"/>
              <a:gd name="connsiteY18" fmla="*/ 542868 h 995706"/>
              <a:gd name="connsiteX19" fmla="*/ 293022 w 836628"/>
              <a:gd name="connsiteY19" fmla="*/ 532852 h 995706"/>
              <a:gd name="connsiteX20" fmla="*/ 295378 w 836628"/>
              <a:gd name="connsiteY20" fmla="*/ 534620 h 995706"/>
              <a:gd name="connsiteX21" fmla="*/ 396717 w 836628"/>
              <a:gd name="connsiteY21" fmla="*/ 522247 h 995706"/>
              <a:gd name="connsiteX22" fmla="*/ 564632 w 836628"/>
              <a:gd name="connsiteY22" fmla="*/ 336657 h 995706"/>
              <a:gd name="connsiteX23" fmla="*/ 622960 w 836628"/>
              <a:gd name="connsiteY23" fmla="*/ 320749 h 995706"/>
              <a:gd name="connsiteX24" fmla="*/ 654775 w 836628"/>
              <a:gd name="connsiteY24" fmla="*/ 360224 h 995706"/>
              <a:gd name="connsiteX25" fmla="*/ 637100 w 836628"/>
              <a:gd name="connsiteY25" fmla="*/ 405002 h 995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6628" h="995706">
                <a:moveTo>
                  <a:pt x="836241" y="119841"/>
                </a:moveTo>
                <a:cubicBezTo>
                  <a:pt x="835063" y="80366"/>
                  <a:pt x="830939" y="77420"/>
                  <a:pt x="792642" y="83312"/>
                </a:cubicBezTo>
                <a:cubicBezTo>
                  <a:pt x="663613" y="102165"/>
                  <a:pt x="541654" y="87436"/>
                  <a:pt x="435013" y="6130"/>
                </a:cubicBezTo>
                <a:cubicBezTo>
                  <a:pt x="423229" y="-2708"/>
                  <a:pt x="414392" y="-1530"/>
                  <a:pt x="403198" y="6719"/>
                </a:cubicBezTo>
                <a:cubicBezTo>
                  <a:pt x="296557" y="87436"/>
                  <a:pt x="175776" y="102165"/>
                  <a:pt x="47925" y="83901"/>
                </a:cubicBezTo>
                <a:cubicBezTo>
                  <a:pt x="6683" y="78009"/>
                  <a:pt x="3737" y="79777"/>
                  <a:pt x="1969" y="121019"/>
                </a:cubicBezTo>
                <a:cubicBezTo>
                  <a:pt x="-2744" y="240032"/>
                  <a:pt x="202" y="358457"/>
                  <a:pt x="19644" y="476292"/>
                </a:cubicBezTo>
                <a:cubicBezTo>
                  <a:pt x="33785" y="561133"/>
                  <a:pt x="52638" y="645385"/>
                  <a:pt x="103896" y="716086"/>
                </a:cubicBezTo>
                <a:cubicBezTo>
                  <a:pt x="182257" y="823905"/>
                  <a:pt x="277114" y="916406"/>
                  <a:pt x="391414" y="987107"/>
                </a:cubicBezTo>
                <a:cubicBezTo>
                  <a:pt x="411446" y="999479"/>
                  <a:pt x="427943" y="998890"/>
                  <a:pt x="447975" y="987107"/>
                </a:cubicBezTo>
                <a:cubicBezTo>
                  <a:pt x="548724" y="926422"/>
                  <a:pt x="630030" y="845115"/>
                  <a:pt x="705445" y="756150"/>
                </a:cubicBezTo>
                <a:cubicBezTo>
                  <a:pt x="742562" y="711962"/>
                  <a:pt x="769075" y="661882"/>
                  <a:pt x="786751" y="607089"/>
                </a:cubicBezTo>
                <a:cubicBezTo>
                  <a:pt x="827404" y="481594"/>
                  <a:pt x="836831" y="351386"/>
                  <a:pt x="836831" y="220589"/>
                </a:cubicBezTo>
                <a:cubicBezTo>
                  <a:pt x="836831" y="186417"/>
                  <a:pt x="837420" y="153424"/>
                  <a:pt x="836241" y="119841"/>
                </a:cubicBezTo>
                <a:close/>
                <a:moveTo>
                  <a:pt x="637100" y="405002"/>
                </a:moveTo>
                <a:cubicBezTo>
                  <a:pt x="556972" y="493967"/>
                  <a:pt x="476844" y="582932"/>
                  <a:pt x="396127" y="671898"/>
                </a:cubicBezTo>
                <a:cubicBezTo>
                  <a:pt x="373739" y="696643"/>
                  <a:pt x="350172" y="699000"/>
                  <a:pt x="323070" y="679557"/>
                </a:cubicBezTo>
                <a:cubicBezTo>
                  <a:pt x="292433" y="658347"/>
                  <a:pt x="262385" y="635958"/>
                  <a:pt x="232926" y="612980"/>
                </a:cubicBezTo>
                <a:cubicBezTo>
                  <a:pt x="208770" y="594127"/>
                  <a:pt x="204056" y="564668"/>
                  <a:pt x="219964" y="542868"/>
                </a:cubicBezTo>
                <a:cubicBezTo>
                  <a:pt x="236461" y="519301"/>
                  <a:pt x="265331" y="515177"/>
                  <a:pt x="293022" y="532852"/>
                </a:cubicBezTo>
                <a:cubicBezTo>
                  <a:pt x="293611" y="533442"/>
                  <a:pt x="294789" y="534031"/>
                  <a:pt x="295378" y="534620"/>
                </a:cubicBezTo>
                <a:cubicBezTo>
                  <a:pt x="351939" y="572327"/>
                  <a:pt x="351939" y="571738"/>
                  <a:pt x="396717" y="522247"/>
                </a:cubicBezTo>
                <a:cubicBezTo>
                  <a:pt x="452688" y="460384"/>
                  <a:pt x="508660" y="398520"/>
                  <a:pt x="564632" y="336657"/>
                </a:cubicBezTo>
                <a:cubicBezTo>
                  <a:pt x="580539" y="318982"/>
                  <a:pt x="599393" y="311323"/>
                  <a:pt x="622960" y="320749"/>
                </a:cubicBezTo>
                <a:cubicBezTo>
                  <a:pt x="642992" y="328998"/>
                  <a:pt x="653597" y="344316"/>
                  <a:pt x="654775" y="360224"/>
                </a:cubicBezTo>
                <a:cubicBezTo>
                  <a:pt x="654775" y="381435"/>
                  <a:pt x="647116" y="393807"/>
                  <a:pt x="637100" y="405002"/>
                </a:cubicBezTo>
                <a:close/>
              </a:path>
            </a:pathLst>
          </a:custGeom>
          <a:solidFill>
            <a:schemeClr val="bg1"/>
          </a:solidFill>
          <a:ln w="5876" cap="flat">
            <a:noFill/>
            <a:prstDash val="solid"/>
            <a:miter/>
          </a:ln>
        </p:spPr>
        <p:txBody>
          <a:bodyPr rtlCol="0" anchor="ctr"/>
          <a:lstStyle/>
          <a:p>
            <a:endParaRPr lang="en-US" dirty="0"/>
          </a:p>
        </p:txBody>
      </p:sp>
      <p:sp>
        <p:nvSpPr>
          <p:cNvPr id="62" name="Freeform: Shape 13">
            <a:extLst>
              <a:ext uri="{FF2B5EF4-FFF2-40B4-BE49-F238E27FC236}">
                <a16:creationId xmlns:a16="http://schemas.microsoft.com/office/drawing/2014/main" id="{F5D1B64C-F93E-4396-9A2A-74535C6B9F65}"/>
              </a:ext>
            </a:extLst>
          </p:cNvPr>
          <p:cNvSpPr/>
          <p:nvPr/>
        </p:nvSpPr>
        <p:spPr>
          <a:xfrm>
            <a:off x="4686329" y="3290068"/>
            <a:ext cx="462791" cy="550786"/>
          </a:xfrm>
          <a:custGeom>
            <a:avLst/>
            <a:gdLst>
              <a:gd name="connsiteX0" fmla="*/ 836241 w 836628"/>
              <a:gd name="connsiteY0" fmla="*/ 119841 h 995706"/>
              <a:gd name="connsiteX1" fmla="*/ 792642 w 836628"/>
              <a:gd name="connsiteY1" fmla="*/ 83312 h 995706"/>
              <a:gd name="connsiteX2" fmla="*/ 435013 w 836628"/>
              <a:gd name="connsiteY2" fmla="*/ 6130 h 995706"/>
              <a:gd name="connsiteX3" fmla="*/ 403198 w 836628"/>
              <a:gd name="connsiteY3" fmla="*/ 6719 h 995706"/>
              <a:gd name="connsiteX4" fmla="*/ 47925 w 836628"/>
              <a:gd name="connsiteY4" fmla="*/ 83901 h 995706"/>
              <a:gd name="connsiteX5" fmla="*/ 1969 w 836628"/>
              <a:gd name="connsiteY5" fmla="*/ 121019 h 995706"/>
              <a:gd name="connsiteX6" fmla="*/ 19644 w 836628"/>
              <a:gd name="connsiteY6" fmla="*/ 476292 h 995706"/>
              <a:gd name="connsiteX7" fmla="*/ 103896 w 836628"/>
              <a:gd name="connsiteY7" fmla="*/ 716086 h 995706"/>
              <a:gd name="connsiteX8" fmla="*/ 391414 w 836628"/>
              <a:gd name="connsiteY8" fmla="*/ 987107 h 995706"/>
              <a:gd name="connsiteX9" fmla="*/ 447975 w 836628"/>
              <a:gd name="connsiteY9" fmla="*/ 987107 h 995706"/>
              <a:gd name="connsiteX10" fmla="*/ 705445 w 836628"/>
              <a:gd name="connsiteY10" fmla="*/ 756150 h 995706"/>
              <a:gd name="connsiteX11" fmla="*/ 786751 w 836628"/>
              <a:gd name="connsiteY11" fmla="*/ 607089 h 995706"/>
              <a:gd name="connsiteX12" fmla="*/ 836831 w 836628"/>
              <a:gd name="connsiteY12" fmla="*/ 220589 h 995706"/>
              <a:gd name="connsiteX13" fmla="*/ 836241 w 836628"/>
              <a:gd name="connsiteY13" fmla="*/ 119841 h 995706"/>
              <a:gd name="connsiteX14" fmla="*/ 637100 w 836628"/>
              <a:gd name="connsiteY14" fmla="*/ 405002 h 995706"/>
              <a:gd name="connsiteX15" fmla="*/ 396127 w 836628"/>
              <a:gd name="connsiteY15" fmla="*/ 671898 h 995706"/>
              <a:gd name="connsiteX16" fmla="*/ 323070 w 836628"/>
              <a:gd name="connsiteY16" fmla="*/ 679557 h 995706"/>
              <a:gd name="connsiteX17" fmla="*/ 232926 w 836628"/>
              <a:gd name="connsiteY17" fmla="*/ 612980 h 995706"/>
              <a:gd name="connsiteX18" fmla="*/ 219964 w 836628"/>
              <a:gd name="connsiteY18" fmla="*/ 542868 h 995706"/>
              <a:gd name="connsiteX19" fmla="*/ 293022 w 836628"/>
              <a:gd name="connsiteY19" fmla="*/ 532852 h 995706"/>
              <a:gd name="connsiteX20" fmla="*/ 295378 w 836628"/>
              <a:gd name="connsiteY20" fmla="*/ 534620 h 995706"/>
              <a:gd name="connsiteX21" fmla="*/ 396717 w 836628"/>
              <a:gd name="connsiteY21" fmla="*/ 522247 h 995706"/>
              <a:gd name="connsiteX22" fmla="*/ 564632 w 836628"/>
              <a:gd name="connsiteY22" fmla="*/ 336657 h 995706"/>
              <a:gd name="connsiteX23" fmla="*/ 622960 w 836628"/>
              <a:gd name="connsiteY23" fmla="*/ 320749 h 995706"/>
              <a:gd name="connsiteX24" fmla="*/ 654775 w 836628"/>
              <a:gd name="connsiteY24" fmla="*/ 360224 h 995706"/>
              <a:gd name="connsiteX25" fmla="*/ 637100 w 836628"/>
              <a:gd name="connsiteY25" fmla="*/ 405002 h 995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6628" h="995706">
                <a:moveTo>
                  <a:pt x="836241" y="119841"/>
                </a:moveTo>
                <a:cubicBezTo>
                  <a:pt x="835063" y="80366"/>
                  <a:pt x="830939" y="77420"/>
                  <a:pt x="792642" y="83312"/>
                </a:cubicBezTo>
                <a:cubicBezTo>
                  <a:pt x="663613" y="102165"/>
                  <a:pt x="541654" y="87436"/>
                  <a:pt x="435013" y="6130"/>
                </a:cubicBezTo>
                <a:cubicBezTo>
                  <a:pt x="423229" y="-2708"/>
                  <a:pt x="414392" y="-1530"/>
                  <a:pt x="403198" y="6719"/>
                </a:cubicBezTo>
                <a:cubicBezTo>
                  <a:pt x="296557" y="87436"/>
                  <a:pt x="175776" y="102165"/>
                  <a:pt x="47925" y="83901"/>
                </a:cubicBezTo>
                <a:cubicBezTo>
                  <a:pt x="6683" y="78009"/>
                  <a:pt x="3737" y="79777"/>
                  <a:pt x="1969" y="121019"/>
                </a:cubicBezTo>
                <a:cubicBezTo>
                  <a:pt x="-2744" y="240032"/>
                  <a:pt x="202" y="358457"/>
                  <a:pt x="19644" y="476292"/>
                </a:cubicBezTo>
                <a:cubicBezTo>
                  <a:pt x="33785" y="561133"/>
                  <a:pt x="52638" y="645385"/>
                  <a:pt x="103896" y="716086"/>
                </a:cubicBezTo>
                <a:cubicBezTo>
                  <a:pt x="182257" y="823905"/>
                  <a:pt x="277114" y="916406"/>
                  <a:pt x="391414" y="987107"/>
                </a:cubicBezTo>
                <a:cubicBezTo>
                  <a:pt x="411446" y="999479"/>
                  <a:pt x="427943" y="998890"/>
                  <a:pt x="447975" y="987107"/>
                </a:cubicBezTo>
                <a:cubicBezTo>
                  <a:pt x="548724" y="926422"/>
                  <a:pt x="630030" y="845115"/>
                  <a:pt x="705445" y="756150"/>
                </a:cubicBezTo>
                <a:cubicBezTo>
                  <a:pt x="742562" y="711962"/>
                  <a:pt x="769075" y="661882"/>
                  <a:pt x="786751" y="607089"/>
                </a:cubicBezTo>
                <a:cubicBezTo>
                  <a:pt x="827404" y="481594"/>
                  <a:pt x="836831" y="351386"/>
                  <a:pt x="836831" y="220589"/>
                </a:cubicBezTo>
                <a:cubicBezTo>
                  <a:pt x="836831" y="186417"/>
                  <a:pt x="837420" y="153424"/>
                  <a:pt x="836241" y="119841"/>
                </a:cubicBezTo>
                <a:close/>
                <a:moveTo>
                  <a:pt x="637100" y="405002"/>
                </a:moveTo>
                <a:cubicBezTo>
                  <a:pt x="556972" y="493967"/>
                  <a:pt x="476844" y="582932"/>
                  <a:pt x="396127" y="671898"/>
                </a:cubicBezTo>
                <a:cubicBezTo>
                  <a:pt x="373739" y="696643"/>
                  <a:pt x="350172" y="699000"/>
                  <a:pt x="323070" y="679557"/>
                </a:cubicBezTo>
                <a:cubicBezTo>
                  <a:pt x="292433" y="658347"/>
                  <a:pt x="262385" y="635958"/>
                  <a:pt x="232926" y="612980"/>
                </a:cubicBezTo>
                <a:cubicBezTo>
                  <a:pt x="208770" y="594127"/>
                  <a:pt x="204056" y="564668"/>
                  <a:pt x="219964" y="542868"/>
                </a:cubicBezTo>
                <a:cubicBezTo>
                  <a:pt x="236461" y="519301"/>
                  <a:pt x="265331" y="515177"/>
                  <a:pt x="293022" y="532852"/>
                </a:cubicBezTo>
                <a:cubicBezTo>
                  <a:pt x="293611" y="533442"/>
                  <a:pt x="294789" y="534031"/>
                  <a:pt x="295378" y="534620"/>
                </a:cubicBezTo>
                <a:cubicBezTo>
                  <a:pt x="351939" y="572327"/>
                  <a:pt x="351939" y="571738"/>
                  <a:pt x="396717" y="522247"/>
                </a:cubicBezTo>
                <a:cubicBezTo>
                  <a:pt x="452688" y="460384"/>
                  <a:pt x="508660" y="398520"/>
                  <a:pt x="564632" y="336657"/>
                </a:cubicBezTo>
                <a:cubicBezTo>
                  <a:pt x="580539" y="318982"/>
                  <a:pt x="599393" y="311323"/>
                  <a:pt x="622960" y="320749"/>
                </a:cubicBezTo>
                <a:cubicBezTo>
                  <a:pt x="642992" y="328998"/>
                  <a:pt x="653597" y="344316"/>
                  <a:pt x="654775" y="360224"/>
                </a:cubicBezTo>
                <a:cubicBezTo>
                  <a:pt x="654775" y="381435"/>
                  <a:pt x="647116" y="393807"/>
                  <a:pt x="637100" y="405002"/>
                </a:cubicBezTo>
                <a:close/>
              </a:path>
            </a:pathLst>
          </a:custGeom>
          <a:solidFill>
            <a:schemeClr val="bg1"/>
          </a:solidFill>
          <a:ln w="5876" cap="flat">
            <a:noFill/>
            <a:prstDash val="solid"/>
            <a:miter/>
          </a:ln>
        </p:spPr>
        <p:txBody>
          <a:bodyPr rtlCol="0" anchor="ctr"/>
          <a:lstStyle/>
          <a:p>
            <a:endParaRPr lang="en-US" dirty="0"/>
          </a:p>
        </p:txBody>
      </p:sp>
    </p:spTree>
    <p:extLst>
      <p:ext uri="{BB962C8B-B14F-4D97-AF65-F5344CB8AC3E}">
        <p14:creationId xmlns:p14="http://schemas.microsoft.com/office/powerpoint/2010/main" val="2340920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ppt_w/2"/>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ppt_w</p:attrName>
                                        </p:attrNameLst>
                                      </p:cBhvr>
                                      <p:tavLst>
                                        <p:tav tm="0">
                                          <p:val>
                                            <p:fltVal val="0"/>
                                          </p:val>
                                        </p:tav>
                                        <p:tav tm="100000">
                                          <p:val>
                                            <p:strVal val="#ppt_w"/>
                                          </p:val>
                                        </p:tav>
                                      </p:tavLst>
                                    </p:anim>
                                    <p:anim calcmode="lin" valueType="num">
                                      <p:cBhvr>
                                        <p:cTn id="10"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4F9A6-A966-8E1F-7498-CEDD9D0DF1CE}"/>
            </a:ext>
          </a:extLst>
        </p:cNvPr>
        <p:cNvGrpSpPr/>
        <p:nvPr/>
      </p:nvGrpSpPr>
      <p:grpSpPr>
        <a:xfrm>
          <a:off x="0" y="0"/>
          <a:ext cx="0" cy="0"/>
          <a:chOff x="0" y="0"/>
          <a:chExt cx="0" cy="0"/>
        </a:xfrm>
      </p:grpSpPr>
      <p:sp>
        <p:nvSpPr>
          <p:cNvPr id="22" name="Donut 24">
            <a:extLst>
              <a:ext uri="{FF2B5EF4-FFF2-40B4-BE49-F238E27FC236}">
                <a16:creationId xmlns:a16="http://schemas.microsoft.com/office/drawing/2014/main" id="{13B7D63F-EFF5-C7B9-63F2-2DDE43BCD44D}"/>
              </a:ext>
            </a:extLst>
          </p:cNvPr>
          <p:cNvSpPr/>
          <p:nvPr/>
        </p:nvSpPr>
        <p:spPr>
          <a:xfrm>
            <a:off x="1149788" y="4278745"/>
            <a:ext cx="1540072" cy="1641108"/>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sz="2700" b="1" dirty="0">
              <a:solidFill>
                <a:schemeClr val="bg1"/>
              </a:solidFill>
            </a:endParaRPr>
          </a:p>
        </p:txBody>
      </p:sp>
      <p:sp>
        <p:nvSpPr>
          <p:cNvPr id="3" name="Rectangle 2">
            <a:extLst>
              <a:ext uri="{FF2B5EF4-FFF2-40B4-BE49-F238E27FC236}">
                <a16:creationId xmlns:a16="http://schemas.microsoft.com/office/drawing/2014/main" id="{E74B4056-C7A6-75C1-E451-EA4298DF5B0E}"/>
              </a:ext>
            </a:extLst>
          </p:cNvPr>
          <p:cNvSpPr/>
          <p:nvPr/>
        </p:nvSpPr>
        <p:spPr>
          <a:xfrm>
            <a:off x="590918" y="621026"/>
            <a:ext cx="5948358" cy="3916457"/>
          </a:xfrm>
          <a:prstGeom prst="rect">
            <a:avLst/>
          </a:prstGeom>
        </p:spPr>
        <p:txBody>
          <a:bodyPr wrap="square">
            <a:spAutoFit/>
          </a:bodyPr>
          <a:lstStyle/>
          <a:p>
            <a:pPr algn="ctr" rtl="1">
              <a:lnSpc>
                <a:spcPct val="150000"/>
              </a:lnSpc>
            </a:pPr>
            <a:r>
              <a:rPr lang="fa-IR" altLang="ko-KR" sz="2800" b="1" dirty="0">
                <a:solidFill>
                  <a:schemeClr val="bg1"/>
                </a:solidFill>
                <a:cs typeface="B Nazanin" panose="00000400000000000000" pitchFamily="2" charset="-78"/>
              </a:rPr>
              <a:t>در راستای استقرار نظام حکمرانی داده مبنا و مشارکت الکترونیکی(شاخص های جشنواره شهید رجایی)  دستگاه های اجرایی ملزم به برگزاری دوره آموزشی سواد داده می باشند</a:t>
            </a:r>
          </a:p>
          <a:p>
            <a:pPr algn="ctr" rtl="1">
              <a:lnSpc>
                <a:spcPct val="150000"/>
              </a:lnSpc>
            </a:pPr>
            <a:endParaRPr lang="fa-IR" altLang="ko-KR" sz="2800" b="1" dirty="0">
              <a:solidFill>
                <a:schemeClr val="bg1"/>
              </a:solidFill>
              <a:cs typeface="B Nazanin" panose="00000400000000000000" pitchFamily="2" charset="-78"/>
            </a:endParaRPr>
          </a:p>
          <a:p>
            <a:pPr algn="ctr" rtl="1">
              <a:lnSpc>
                <a:spcPct val="150000"/>
              </a:lnSpc>
            </a:pPr>
            <a:r>
              <a:rPr lang="fa-IR" altLang="ko-KR" sz="2800" b="1" dirty="0">
                <a:solidFill>
                  <a:schemeClr val="bg1"/>
                </a:solidFill>
                <a:cs typeface="B Nazanin" panose="00000400000000000000" pitchFamily="2" charset="-78"/>
              </a:rPr>
              <a:t> </a:t>
            </a:r>
            <a:endParaRPr lang="en-US" altLang="ko-KR" sz="28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5398065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230517-63C4-431C-A486-CC5600CC9EF3}"/>
              </a:ext>
            </a:extLst>
          </p:cNvPr>
          <p:cNvSpPr txBox="1"/>
          <p:nvPr/>
        </p:nvSpPr>
        <p:spPr>
          <a:xfrm>
            <a:off x="0" y="1254343"/>
            <a:ext cx="2937326" cy="1077218"/>
          </a:xfrm>
          <a:prstGeom prst="rect">
            <a:avLst/>
          </a:prstGeom>
          <a:noFill/>
        </p:spPr>
        <p:txBody>
          <a:bodyPr wrap="square" rtlCol="0" anchor="ctr">
            <a:spAutoFit/>
          </a:bodyPr>
          <a:lstStyle/>
          <a:p>
            <a:pPr algn="ctr" rtl="1"/>
            <a:r>
              <a:rPr lang="fa-IR" sz="3200" dirty="0">
                <a:solidFill>
                  <a:srgbClr val="BCA164"/>
                </a:solidFill>
                <a:latin typeface="Hammersmith One"/>
                <a:ea typeface="Hammersmith One"/>
                <a:cs typeface="Titr" panose="00000700000000000000" pitchFamily="2" charset="-78"/>
                <a:sym typeface="Hammersmith One"/>
              </a:rPr>
              <a:t>کاتالوگ داده</a:t>
            </a:r>
          </a:p>
          <a:p>
            <a:pPr algn="ctr" rtl="1"/>
            <a:r>
              <a:rPr lang="fa-IR" sz="3200" dirty="0">
                <a:solidFill>
                  <a:srgbClr val="BCA164"/>
                </a:solidFill>
                <a:latin typeface="Hammersmith One"/>
                <a:ea typeface="Hammersmith One"/>
                <a:cs typeface="Titr" panose="00000700000000000000" pitchFamily="2" charset="-78"/>
                <a:sym typeface="Hammersmith One"/>
              </a:rPr>
              <a:t> </a:t>
            </a:r>
            <a:r>
              <a:rPr lang="en-US" sz="3200" b="1" dirty="0">
                <a:solidFill>
                  <a:srgbClr val="BCA164"/>
                </a:solidFill>
                <a:latin typeface="+mj-lt"/>
                <a:ea typeface="Hammersmith One"/>
                <a:cs typeface="Titr" panose="00000700000000000000" pitchFamily="2" charset="-78"/>
                <a:sym typeface="Hammersmith One"/>
              </a:rPr>
              <a:t>Data Catalog</a:t>
            </a:r>
          </a:p>
        </p:txBody>
      </p:sp>
      <p:sp>
        <p:nvSpPr>
          <p:cNvPr id="10" name="TextBox 9">
            <a:extLst>
              <a:ext uri="{FF2B5EF4-FFF2-40B4-BE49-F238E27FC236}">
                <a16:creationId xmlns:a16="http://schemas.microsoft.com/office/drawing/2014/main" id="{5064A5C8-E77E-4DFB-814A-7ECE501ECD66}"/>
              </a:ext>
            </a:extLst>
          </p:cNvPr>
          <p:cNvSpPr txBox="1"/>
          <p:nvPr/>
        </p:nvSpPr>
        <p:spPr>
          <a:xfrm>
            <a:off x="3250277" y="1254343"/>
            <a:ext cx="3746385" cy="2862322"/>
          </a:xfrm>
          <a:prstGeom prst="rect">
            <a:avLst/>
          </a:prstGeom>
          <a:noFill/>
        </p:spPr>
        <p:txBody>
          <a:bodyPr wrap="square" rtlCol="0">
            <a:spAutoFit/>
          </a:bodyPr>
          <a:lstStyle/>
          <a:p>
            <a:pPr algn="just" rtl="1">
              <a:lnSpc>
                <a:spcPct val="150000"/>
              </a:lnSpc>
            </a:pPr>
            <a:r>
              <a:rPr lang="fa-IR" sz="1600" b="1" dirty="0">
                <a:cs typeface="B Nazanin" panose="00000400000000000000" pitchFamily="2" charset="-78"/>
              </a:rPr>
              <a:t>کاتالوگ داده یک فهرست سازمان یافته از دارایی های داده های سازمان است که امکان کشف، دسترسی و مدیریت داده ها را فراهم می کند.</a:t>
            </a:r>
          </a:p>
          <a:p>
            <a:pPr algn="just" rtl="1">
              <a:lnSpc>
                <a:spcPct val="150000"/>
              </a:lnSpc>
            </a:pPr>
            <a:r>
              <a:rPr lang="fa-IR" sz="1600" b="1" dirty="0">
                <a:cs typeface="B Nazanin" panose="00000400000000000000" pitchFamily="2" charset="-78"/>
              </a:rPr>
              <a:t> این ابزار با استفاده از فراداده( متا دیتا) اطلاعات مربوط به مکان، ساختار، کیفیت و مالکیت داده ها را ثبت کرده و به کاربران کمک می کند تا داده های مورد نیاز را سریع ترو دقیق تر پیدا کنند.</a:t>
            </a:r>
          </a:p>
          <a:p>
            <a:endParaRPr lang="ko-KR" altLang="en-US" sz="1200" dirty="0">
              <a:solidFill>
                <a:schemeClr val="tx1">
                  <a:lumMod val="75000"/>
                  <a:lumOff val="25000"/>
                </a:schemeClr>
              </a:solidFill>
              <a:cs typeface="Arial" pitchFamily="34" charset="0"/>
            </a:endParaRPr>
          </a:p>
        </p:txBody>
      </p:sp>
    </p:spTree>
    <p:extLst>
      <p:ext uri="{BB962C8B-B14F-4D97-AF65-F5344CB8AC3E}">
        <p14:creationId xmlns:p14="http://schemas.microsoft.com/office/powerpoint/2010/main" val="18950454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94000" y="1262033"/>
            <a:ext cx="2865753" cy="1708160"/>
          </a:xfrm>
          <a:prstGeom prst="rect">
            <a:avLst/>
          </a:prstGeom>
          <a:noFill/>
        </p:spPr>
        <p:txBody>
          <a:bodyPr wrap="square" rtlCol="0" anchor="ctr">
            <a:spAutoFit/>
          </a:bodyPr>
          <a:lstStyle/>
          <a:p>
            <a:pPr algn="ctr" rtl="1">
              <a:lnSpc>
                <a:spcPct val="150000"/>
              </a:lnSpc>
            </a:pPr>
            <a:r>
              <a:rPr lang="fa-IR" sz="2400" dirty="0">
                <a:solidFill>
                  <a:schemeClr val="bg1"/>
                </a:solidFill>
                <a:latin typeface="Hammersmith One"/>
                <a:ea typeface="Hammersmith One"/>
                <a:cs typeface="Titr" panose="00000700000000000000" pitchFamily="2" charset="-78"/>
                <a:sym typeface="Hammersmith One"/>
              </a:rPr>
              <a:t>موجودیت های </a:t>
            </a:r>
          </a:p>
          <a:p>
            <a:pPr algn="ctr" rtl="1">
              <a:lnSpc>
                <a:spcPct val="150000"/>
              </a:lnSpc>
            </a:pPr>
            <a:r>
              <a:rPr lang="fa-IR" sz="2400" dirty="0">
                <a:solidFill>
                  <a:schemeClr val="bg1"/>
                </a:solidFill>
                <a:latin typeface="Hammersmith One"/>
                <a:ea typeface="Hammersmith One"/>
                <a:cs typeface="Titr" panose="00000700000000000000" pitchFamily="2" charset="-78"/>
                <a:sym typeface="Hammersmith One"/>
              </a:rPr>
              <a:t>کاتالوگ داده</a:t>
            </a:r>
          </a:p>
          <a:p>
            <a:pPr algn="ctr" rtl="1">
              <a:lnSpc>
                <a:spcPct val="150000"/>
              </a:lnSpc>
            </a:pPr>
            <a:r>
              <a:rPr lang="fa-IR" sz="2400" dirty="0">
                <a:solidFill>
                  <a:schemeClr val="bg1"/>
                </a:solidFill>
                <a:latin typeface="Hammersmith One"/>
                <a:ea typeface="Hammersmith One"/>
                <a:cs typeface="Titr" panose="00000700000000000000" pitchFamily="2" charset="-78"/>
                <a:sym typeface="Hammersmith One"/>
              </a:rPr>
              <a:t> </a:t>
            </a:r>
            <a:r>
              <a:rPr lang="en-US" sz="2400" b="1" dirty="0">
                <a:solidFill>
                  <a:schemeClr val="bg1"/>
                </a:solidFill>
                <a:ea typeface="Hammersmith One"/>
                <a:cs typeface="Titr" panose="00000700000000000000" pitchFamily="2" charset="-78"/>
                <a:sym typeface="Hammersmith One"/>
              </a:rPr>
              <a:t>Data Catalog</a:t>
            </a:r>
          </a:p>
        </p:txBody>
      </p:sp>
      <p:grpSp>
        <p:nvGrpSpPr>
          <p:cNvPr id="4" name="Group 3">
            <a:extLst>
              <a:ext uri="{FF2B5EF4-FFF2-40B4-BE49-F238E27FC236}">
                <a16:creationId xmlns:a16="http://schemas.microsoft.com/office/drawing/2014/main" id="{A34C383C-83FB-4C00-B58C-FBED52636D0F}"/>
              </a:ext>
            </a:extLst>
          </p:cNvPr>
          <p:cNvGrpSpPr/>
          <p:nvPr/>
        </p:nvGrpSpPr>
        <p:grpSpPr>
          <a:xfrm>
            <a:off x="2972033" y="239143"/>
            <a:ext cx="8666849" cy="1399112"/>
            <a:chOff x="3952875" y="2284730"/>
            <a:chExt cx="4591050" cy="2816544"/>
          </a:xfrm>
        </p:grpSpPr>
        <p:sp>
          <p:nvSpPr>
            <p:cNvPr id="5" name="Rectangle 4">
              <a:extLst>
                <a:ext uri="{FF2B5EF4-FFF2-40B4-BE49-F238E27FC236}">
                  <a16:creationId xmlns:a16="http://schemas.microsoft.com/office/drawing/2014/main" id="{36B67246-4A76-44FE-90C4-90E91727ABB3}"/>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5BE77CF-D6E9-495C-9FB1-BFC9F7A9D3EB}"/>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26A13EF9-5084-47CE-B66F-89A218F58A61}"/>
              </a:ext>
            </a:extLst>
          </p:cNvPr>
          <p:cNvSpPr txBox="1"/>
          <p:nvPr/>
        </p:nvSpPr>
        <p:spPr>
          <a:xfrm>
            <a:off x="2771753" y="559706"/>
            <a:ext cx="8031238" cy="684803"/>
          </a:xfrm>
          <a:prstGeom prst="rect">
            <a:avLst/>
          </a:prstGeom>
          <a:noFill/>
        </p:spPr>
        <p:txBody>
          <a:bodyPr wrap="square" rtlCol="0">
            <a:spAutoFit/>
          </a:bodyPr>
          <a:lstStyle/>
          <a:p>
            <a:pPr algn="just" rtl="1">
              <a:lnSpc>
                <a:spcPct val="150000"/>
              </a:lnSpc>
            </a:pPr>
            <a:r>
              <a:rPr lang="fa-IR" sz="2800" b="1" dirty="0">
                <a:solidFill>
                  <a:schemeClr val="bg1"/>
                </a:solidFill>
                <a:cs typeface="B Nazanin" panose="00000400000000000000" pitchFamily="2" charset="-78"/>
              </a:rPr>
              <a:t>کاتالوگ داده یک مخزن متمرکز از فراداده است</a:t>
            </a:r>
          </a:p>
        </p:txBody>
      </p:sp>
      <p:pic>
        <p:nvPicPr>
          <p:cNvPr id="7" name="Picture 6"/>
          <p:cNvPicPr/>
          <p:nvPr/>
        </p:nvPicPr>
        <p:blipFill rotWithShape="1">
          <a:blip r:embed="rId2"/>
          <a:srcRect l="45449" t="18563" r="39503" b="51341"/>
          <a:stretch/>
        </p:blipFill>
        <p:spPr bwMode="auto">
          <a:xfrm>
            <a:off x="3081865" y="2032000"/>
            <a:ext cx="4495802" cy="4665133"/>
          </a:xfrm>
          <a:prstGeom prst="rect">
            <a:avLst/>
          </a:prstGeom>
          <a:ln>
            <a:noFill/>
          </a:ln>
          <a:extLst>
            <a:ext uri="{53640926-AAD7-44D8-BBD7-CCE9431645EC}">
              <a14:shadowObscured xmlns:a14="http://schemas.microsoft.com/office/drawing/2010/main"/>
            </a:ext>
          </a:extLst>
        </p:spPr>
      </p:pic>
      <p:grpSp>
        <p:nvGrpSpPr>
          <p:cNvPr id="9" name="Group 8">
            <a:extLst>
              <a:ext uri="{FF2B5EF4-FFF2-40B4-BE49-F238E27FC236}">
                <a16:creationId xmlns:a16="http://schemas.microsoft.com/office/drawing/2014/main" id="{A34C383C-83FB-4C00-B58C-FBED52636D0F}"/>
              </a:ext>
            </a:extLst>
          </p:cNvPr>
          <p:cNvGrpSpPr/>
          <p:nvPr/>
        </p:nvGrpSpPr>
        <p:grpSpPr>
          <a:xfrm>
            <a:off x="7577667" y="2198206"/>
            <a:ext cx="4218927" cy="4422727"/>
            <a:chOff x="3952875" y="2284730"/>
            <a:chExt cx="4591050" cy="2816544"/>
          </a:xfrm>
        </p:grpSpPr>
        <p:sp>
          <p:nvSpPr>
            <p:cNvPr id="10" name="Rectangle 9">
              <a:extLst>
                <a:ext uri="{FF2B5EF4-FFF2-40B4-BE49-F238E27FC236}">
                  <a16:creationId xmlns:a16="http://schemas.microsoft.com/office/drawing/2014/main" id="{36B67246-4A76-44FE-90C4-90E91727ABB3}"/>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55BE77CF-D6E9-495C-9FB1-BFC9F7A9D3EB}"/>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TextBox 11">
            <a:extLst>
              <a:ext uri="{FF2B5EF4-FFF2-40B4-BE49-F238E27FC236}">
                <a16:creationId xmlns:a16="http://schemas.microsoft.com/office/drawing/2014/main" id="{26A13EF9-5084-47CE-B66F-89A218F58A61}"/>
              </a:ext>
            </a:extLst>
          </p:cNvPr>
          <p:cNvSpPr txBox="1"/>
          <p:nvPr/>
        </p:nvSpPr>
        <p:spPr>
          <a:xfrm>
            <a:off x="7772400" y="2697511"/>
            <a:ext cx="3866482" cy="3277820"/>
          </a:xfrm>
          <a:prstGeom prst="rect">
            <a:avLst/>
          </a:prstGeom>
          <a:noFill/>
        </p:spPr>
        <p:txBody>
          <a:bodyPr wrap="square" rtlCol="0">
            <a:spAutoFit/>
          </a:bodyPr>
          <a:lstStyle/>
          <a:p>
            <a:pPr algn="just" rtl="1">
              <a:lnSpc>
                <a:spcPct val="150000"/>
              </a:lnSpc>
            </a:pPr>
            <a:r>
              <a:rPr lang="fa-IR" b="1" dirty="0">
                <a:solidFill>
                  <a:schemeClr val="bg1"/>
                </a:solidFill>
                <a:cs typeface="2  Titr" panose="00000700000000000000" pitchFamily="2" charset="-78"/>
              </a:rPr>
              <a:t>تعاریف داده:</a:t>
            </a:r>
          </a:p>
          <a:p>
            <a:pPr algn="just" rtl="1">
              <a:lnSpc>
                <a:spcPct val="150000"/>
              </a:lnSpc>
            </a:pPr>
            <a:r>
              <a:rPr lang="fa-IR" b="1" dirty="0">
                <a:solidFill>
                  <a:schemeClr val="bg1"/>
                </a:solidFill>
                <a:cs typeface="2  Titr" panose="00000700000000000000" pitchFamily="2" charset="-78"/>
              </a:rPr>
              <a:t> </a:t>
            </a:r>
            <a:r>
              <a:rPr lang="fa-IR" sz="1600" b="1" dirty="0">
                <a:solidFill>
                  <a:schemeClr val="bg1"/>
                </a:solidFill>
                <a:cs typeface="B Nazanin" panose="00000400000000000000" pitchFamily="2" charset="-78"/>
              </a:rPr>
              <a:t>شامل نام جدول، ستون ها و توضیحات مربوط به آنها</a:t>
            </a:r>
          </a:p>
          <a:p>
            <a:pPr algn="just" rtl="1">
              <a:lnSpc>
                <a:spcPct val="150000"/>
              </a:lnSpc>
            </a:pPr>
            <a:r>
              <a:rPr lang="fa-IR" b="1" dirty="0">
                <a:solidFill>
                  <a:schemeClr val="bg1"/>
                </a:solidFill>
                <a:cs typeface="2  Titr" panose="00000700000000000000" pitchFamily="2" charset="-78"/>
              </a:rPr>
              <a:t>منبع داده: </a:t>
            </a:r>
          </a:p>
          <a:p>
            <a:pPr algn="just" rtl="1">
              <a:lnSpc>
                <a:spcPct val="150000"/>
              </a:lnSpc>
            </a:pPr>
            <a:r>
              <a:rPr lang="fa-IR" sz="1600" b="1" dirty="0">
                <a:solidFill>
                  <a:schemeClr val="bg1"/>
                </a:solidFill>
                <a:cs typeface="B Nazanin" panose="00000400000000000000" pitchFamily="2" charset="-78"/>
              </a:rPr>
              <a:t>منبع اصلی داده ها و چگونگی جمع آوری آنها</a:t>
            </a:r>
          </a:p>
          <a:p>
            <a:pPr algn="just" rtl="1">
              <a:lnSpc>
                <a:spcPct val="150000"/>
              </a:lnSpc>
            </a:pPr>
            <a:r>
              <a:rPr lang="fa-IR" b="1" dirty="0">
                <a:solidFill>
                  <a:schemeClr val="bg1"/>
                </a:solidFill>
                <a:cs typeface="2  Titr" panose="00000700000000000000" pitchFamily="2" charset="-78"/>
              </a:rPr>
              <a:t>مالکیت داده: </a:t>
            </a:r>
          </a:p>
          <a:p>
            <a:pPr algn="just" rtl="1">
              <a:lnSpc>
                <a:spcPct val="150000"/>
              </a:lnSpc>
            </a:pPr>
            <a:r>
              <a:rPr lang="fa-IR" sz="1600" b="1" dirty="0">
                <a:solidFill>
                  <a:schemeClr val="bg1"/>
                </a:solidFill>
                <a:cs typeface="B Nazanin" panose="00000400000000000000" pitchFamily="2" charset="-78"/>
              </a:rPr>
              <a:t>مشخصات مالک یا مسئول مجموعه داده ها</a:t>
            </a:r>
          </a:p>
          <a:p>
            <a:pPr algn="just" rtl="1">
              <a:lnSpc>
                <a:spcPct val="150000"/>
              </a:lnSpc>
            </a:pPr>
            <a:r>
              <a:rPr lang="fa-IR" b="1" dirty="0">
                <a:solidFill>
                  <a:schemeClr val="bg1"/>
                </a:solidFill>
                <a:cs typeface="2  Titr" panose="00000700000000000000" pitchFamily="2" charset="-78"/>
              </a:rPr>
              <a:t>تاریخ ایجاد و به روز رسانی: </a:t>
            </a:r>
          </a:p>
          <a:p>
            <a:pPr algn="just" rtl="1">
              <a:lnSpc>
                <a:spcPct val="150000"/>
              </a:lnSpc>
            </a:pPr>
            <a:r>
              <a:rPr lang="fa-IR" sz="1600" b="1" dirty="0">
                <a:solidFill>
                  <a:schemeClr val="bg1"/>
                </a:solidFill>
                <a:cs typeface="B Nazanin" panose="00000400000000000000" pitchFamily="2" charset="-78"/>
              </a:rPr>
              <a:t>تاریخچه تغییرات در داده ها</a:t>
            </a:r>
          </a:p>
        </p:txBody>
      </p:sp>
    </p:spTree>
    <p:extLst>
      <p:ext uri="{BB962C8B-B14F-4D97-AF65-F5344CB8AC3E}">
        <p14:creationId xmlns:p14="http://schemas.microsoft.com/office/powerpoint/2010/main" val="18331228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EBC5D9A-D095-41F7-9C75-981E9CE93C40}"/>
              </a:ext>
            </a:extLst>
          </p:cNvPr>
          <p:cNvSpPr txBox="1">
            <a:spLocks/>
          </p:cNvSpPr>
          <p:nvPr/>
        </p:nvSpPr>
        <p:spPr>
          <a:xfrm>
            <a:off x="1623073" y="287757"/>
            <a:ext cx="7666661" cy="710877"/>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a-IR" altLang="ko-KR" sz="2800" b="1" dirty="0">
                <a:solidFill>
                  <a:srgbClr val="00B050"/>
                </a:solidFill>
                <a:cs typeface="2  Titr" panose="00000700000000000000" pitchFamily="2" charset="-78"/>
              </a:rPr>
              <a:t>جدول تفاوت کاتالوگ داده با مفاهیم مشابه</a:t>
            </a:r>
            <a:endParaRPr lang="ko-KR" altLang="en-US" sz="2800" dirty="0">
              <a:solidFill>
                <a:srgbClr val="00B050"/>
              </a:solidFill>
              <a:cs typeface="2  Titr" panose="00000700000000000000" pitchFamily="2" charset="-78"/>
            </a:endParaRPr>
          </a:p>
        </p:txBody>
      </p:sp>
      <p:sp>
        <p:nvSpPr>
          <p:cNvPr id="10" name="Rectangle 5">
            <a:extLst>
              <a:ext uri="{FF2B5EF4-FFF2-40B4-BE49-F238E27FC236}">
                <a16:creationId xmlns:a16="http://schemas.microsoft.com/office/drawing/2014/main" id="{25F246A1-7035-429F-992E-542B4080B7F7}"/>
              </a:ext>
            </a:extLst>
          </p:cNvPr>
          <p:cNvSpPr/>
          <p:nvPr/>
        </p:nvSpPr>
        <p:spPr>
          <a:xfrm>
            <a:off x="207" y="1997268"/>
            <a:ext cx="8906726" cy="64807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5679D"/>
              </a:solidFill>
            </a:endParaRPr>
          </a:p>
        </p:txBody>
      </p:sp>
      <p:sp>
        <p:nvSpPr>
          <p:cNvPr id="11" name="Rectangle 1">
            <a:extLst>
              <a:ext uri="{FF2B5EF4-FFF2-40B4-BE49-F238E27FC236}">
                <a16:creationId xmlns:a16="http://schemas.microsoft.com/office/drawing/2014/main" id="{38C7336A-FE67-47A2-A1C4-25663EADD320}"/>
              </a:ext>
            </a:extLst>
          </p:cNvPr>
          <p:cNvSpPr/>
          <p:nvPr/>
        </p:nvSpPr>
        <p:spPr>
          <a:xfrm>
            <a:off x="177800" y="2645340"/>
            <a:ext cx="8813800" cy="39078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TextBox 12">
            <a:extLst>
              <a:ext uri="{FF2B5EF4-FFF2-40B4-BE49-F238E27FC236}">
                <a16:creationId xmlns:a16="http://schemas.microsoft.com/office/drawing/2014/main" id="{78C8BE8B-0B70-4E30-9760-C1BF2B190ED1}"/>
              </a:ext>
            </a:extLst>
          </p:cNvPr>
          <p:cNvSpPr txBox="1"/>
          <p:nvPr/>
        </p:nvSpPr>
        <p:spPr>
          <a:xfrm>
            <a:off x="752475" y="3501536"/>
            <a:ext cx="6339200" cy="307777"/>
          </a:xfrm>
          <a:prstGeom prst="rect">
            <a:avLst/>
          </a:prstGeom>
          <a:noFill/>
        </p:spPr>
        <p:txBody>
          <a:bodyPr wrap="square" rtlCol="0">
            <a:spAutoFit/>
          </a:bodyPr>
          <a:lstStyle/>
          <a:p>
            <a:pPr algn="ctr"/>
            <a:r>
              <a:rPr lang="en-US" altLang="ko-KR" sz="1400" b="1" dirty="0">
                <a:solidFill>
                  <a:schemeClr val="bg1"/>
                </a:solidFill>
                <a:cs typeface="Arial" pitchFamily="34" charset="0"/>
              </a:rPr>
              <a:t>Get a modern PowerPoint  Presentation that is beautifully designed.</a:t>
            </a:r>
            <a:endParaRPr lang="ko-KR" altLang="en-US" sz="1400" b="1" dirty="0">
              <a:solidFill>
                <a:schemeClr val="bg1"/>
              </a:solidFill>
              <a:cs typeface="Arial" pitchFamily="34" charset="0"/>
            </a:endParaRPr>
          </a:p>
        </p:txBody>
      </p:sp>
      <p:pic>
        <p:nvPicPr>
          <p:cNvPr id="2" name="Picture Placeholder 1"/>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20597" r="20597"/>
          <a:stretch>
            <a:fillRect/>
          </a:stretch>
        </p:blipFill>
        <p:spPr>
          <a:xfrm>
            <a:off x="8906933" y="0"/>
            <a:ext cx="3285067" cy="6858000"/>
          </a:xfrm>
        </p:spPr>
      </p:pic>
      <p:pic>
        <p:nvPicPr>
          <p:cNvPr id="16" name="Picture 15"/>
          <p:cNvPicPr/>
          <p:nvPr/>
        </p:nvPicPr>
        <p:blipFill rotWithShape="1">
          <a:blip r:embed="rId3"/>
          <a:srcRect l="29378" t="46089" r="28862" b="20575"/>
          <a:stretch/>
        </p:blipFill>
        <p:spPr bwMode="auto">
          <a:xfrm>
            <a:off x="0" y="2645340"/>
            <a:ext cx="8906726" cy="4212660"/>
          </a:xfrm>
          <a:prstGeom prst="rect">
            <a:avLst/>
          </a:prstGeom>
          <a:ln>
            <a:solidFill>
              <a:schemeClr val="tx1"/>
            </a:solidFill>
          </a:ln>
          <a:extLst>
            <a:ext uri="{53640926-AAD7-44D8-BBD7-CCE9431645EC}">
              <a14:shadowObscured xmlns:a14="http://schemas.microsoft.com/office/drawing/2010/main"/>
            </a:ext>
          </a:extLst>
        </p:spPr>
      </p:pic>
      <p:sp>
        <p:nvSpPr>
          <p:cNvPr id="17" name="Title 1">
            <a:extLst>
              <a:ext uri="{FF2B5EF4-FFF2-40B4-BE49-F238E27FC236}">
                <a16:creationId xmlns:a16="http://schemas.microsoft.com/office/drawing/2014/main" id="{1EBC5D9A-D095-41F7-9C75-981E9CE93C40}"/>
              </a:ext>
            </a:extLst>
          </p:cNvPr>
          <p:cNvSpPr txBox="1">
            <a:spLocks/>
          </p:cNvSpPr>
          <p:nvPr/>
        </p:nvSpPr>
        <p:spPr>
          <a:xfrm>
            <a:off x="177800" y="1112331"/>
            <a:ext cx="8322733" cy="710877"/>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rtl="1">
              <a:lnSpc>
                <a:spcPct val="150000"/>
              </a:lnSpc>
            </a:pPr>
            <a:r>
              <a:rPr lang="fa-IR" altLang="ko-KR" sz="2000" b="1" dirty="0">
                <a:solidFill>
                  <a:schemeClr val="tx2"/>
                </a:solidFill>
                <a:cs typeface="B Nazanin" panose="00000400000000000000" pitchFamily="2" charset="-78"/>
              </a:rPr>
              <a:t>کاتالوگ داده یک ابزار فنی برای مدیریت فرا داده است، در حالی که مفاهیم مشابه، بیشتر در حوزه بازار یابی و ارائه اطلاعات به کاربران نهایی کاربرد دارد </a:t>
            </a:r>
            <a:endParaRPr lang="ko-KR" altLang="en-US" sz="2000" b="1" dirty="0">
              <a:solidFill>
                <a:schemeClr val="tx2"/>
              </a:solidFill>
              <a:cs typeface="B Nazanin" panose="00000400000000000000" pitchFamily="2" charset="-78"/>
            </a:endParaRPr>
          </a:p>
        </p:txBody>
      </p:sp>
    </p:spTree>
    <p:extLst>
      <p:ext uri="{BB962C8B-B14F-4D97-AF65-F5344CB8AC3E}">
        <p14:creationId xmlns:p14="http://schemas.microsoft.com/office/powerpoint/2010/main" val="26205405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11247" y="732398"/>
            <a:ext cx="2865753" cy="1154162"/>
          </a:xfrm>
          <a:prstGeom prst="rect">
            <a:avLst/>
          </a:prstGeom>
          <a:noFill/>
        </p:spPr>
        <p:txBody>
          <a:bodyPr wrap="square" rtlCol="0" anchor="ctr">
            <a:spAutoFit/>
          </a:bodyPr>
          <a:lstStyle/>
          <a:p>
            <a:pPr algn="ctr" rtl="1">
              <a:lnSpc>
                <a:spcPct val="150000"/>
              </a:lnSpc>
            </a:pPr>
            <a:r>
              <a:rPr lang="fa-IR" sz="2400" dirty="0">
                <a:solidFill>
                  <a:schemeClr val="bg1"/>
                </a:solidFill>
                <a:latin typeface="Hammersmith One"/>
                <a:ea typeface="Hammersmith One"/>
                <a:cs typeface="Titr" panose="00000700000000000000" pitchFamily="2" charset="-78"/>
              </a:rPr>
              <a:t>دیکشنری داده </a:t>
            </a:r>
          </a:p>
          <a:p>
            <a:pPr algn="ctr" rtl="1">
              <a:lnSpc>
                <a:spcPct val="150000"/>
              </a:lnSpc>
            </a:pPr>
            <a:r>
              <a:rPr lang="en-US" sz="2400" b="1" dirty="0">
                <a:solidFill>
                  <a:schemeClr val="bg1"/>
                </a:solidFill>
                <a:latin typeface="Hammersmith One"/>
                <a:ea typeface="Hammersmith One"/>
                <a:cs typeface="Titr" panose="00000700000000000000" pitchFamily="2" charset="-78"/>
              </a:rPr>
              <a:t>Data Dictionary</a:t>
            </a:r>
            <a:endParaRPr lang="en-US" sz="2400" b="1" dirty="0">
              <a:solidFill>
                <a:schemeClr val="bg1"/>
              </a:solidFill>
              <a:ea typeface="Hammersmith One"/>
              <a:cs typeface="Titr" panose="00000700000000000000" pitchFamily="2" charset="-78"/>
              <a:sym typeface="Hammersmith One"/>
            </a:endParaRPr>
          </a:p>
        </p:txBody>
      </p:sp>
      <p:grpSp>
        <p:nvGrpSpPr>
          <p:cNvPr id="4" name="Group 3">
            <a:extLst>
              <a:ext uri="{FF2B5EF4-FFF2-40B4-BE49-F238E27FC236}">
                <a16:creationId xmlns:a16="http://schemas.microsoft.com/office/drawing/2014/main" id="{A34C383C-83FB-4C00-B58C-FBED52636D0F}"/>
              </a:ext>
            </a:extLst>
          </p:cNvPr>
          <p:cNvGrpSpPr/>
          <p:nvPr/>
        </p:nvGrpSpPr>
        <p:grpSpPr>
          <a:xfrm>
            <a:off x="2854506" y="333058"/>
            <a:ext cx="8666849" cy="1584529"/>
            <a:chOff x="3952875" y="2284730"/>
            <a:chExt cx="4591050" cy="2816544"/>
          </a:xfrm>
        </p:grpSpPr>
        <p:sp>
          <p:nvSpPr>
            <p:cNvPr id="5" name="Rectangle 4">
              <a:extLst>
                <a:ext uri="{FF2B5EF4-FFF2-40B4-BE49-F238E27FC236}">
                  <a16:creationId xmlns:a16="http://schemas.microsoft.com/office/drawing/2014/main" id="{36B67246-4A76-44FE-90C4-90E91727ABB3}"/>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5BE77CF-D6E9-495C-9FB1-BFC9F7A9D3EB}"/>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26A13EF9-5084-47CE-B66F-89A218F58A61}"/>
              </a:ext>
            </a:extLst>
          </p:cNvPr>
          <p:cNvSpPr txBox="1"/>
          <p:nvPr/>
        </p:nvSpPr>
        <p:spPr>
          <a:xfrm>
            <a:off x="3172310" y="439846"/>
            <a:ext cx="8031238" cy="1169551"/>
          </a:xfrm>
          <a:prstGeom prst="rect">
            <a:avLst/>
          </a:prstGeom>
          <a:noFill/>
        </p:spPr>
        <p:txBody>
          <a:bodyPr wrap="square" rtlCol="0">
            <a:spAutoFit/>
          </a:bodyPr>
          <a:lstStyle/>
          <a:p>
            <a:pPr algn="just" rtl="1">
              <a:lnSpc>
                <a:spcPct val="150000"/>
              </a:lnSpc>
            </a:pPr>
            <a:r>
              <a:rPr lang="fa-IR" sz="1600" b="1" dirty="0">
                <a:solidFill>
                  <a:schemeClr val="bg1"/>
                </a:solidFill>
                <a:cs typeface="B Nazanin" panose="00000400000000000000" pitchFamily="2" charset="-78"/>
              </a:rPr>
              <a:t>یک سند مرجع و ساختاریافته است که «شرح کامل و دقیق هر فیلد/ستون» در یک پایگاه داده یا یک مجموعه داده را تعریف می‌کند. به زبان ساده، دیکشنری داده مانند راهنمای کاربری یا دفترچه‌ی شناخت یک جدول داده است که به ما می‌گوید هر ستون چه معنایی دارد.</a:t>
            </a:r>
          </a:p>
        </p:txBody>
      </p:sp>
      <p:graphicFrame>
        <p:nvGraphicFramePr>
          <p:cNvPr id="2" name="Table 1"/>
          <p:cNvGraphicFramePr>
            <a:graphicFrameLocks noGrp="1"/>
          </p:cNvGraphicFramePr>
          <p:nvPr>
            <p:extLst>
              <p:ext uri="{D42A27DB-BD31-4B8C-83A1-F6EECF244321}">
                <p14:modId xmlns:p14="http://schemas.microsoft.com/office/powerpoint/2010/main" val="2890815686"/>
              </p:ext>
            </p:extLst>
          </p:nvPr>
        </p:nvGraphicFramePr>
        <p:xfrm>
          <a:off x="541866" y="3118165"/>
          <a:ext cx="11302999" cy="3739835"/>
        </p:xfrm>
        <a:graphic>
          <a:graphicData uri="http://schemas.openxmlformats.org/drawingml/2006/table">
            <a:tbl>
              <a:tblPr rtl="1">
                <a:tableStyleId>{8A107856-5554-42FB-B03E-39F5DBC370BA}</a:tableStyleId>
              </a:tblPr>
              <a:tblGrid>
                <a:gridCol w="3641486">
                  <a:extLst>
                    <a:ext uri="{9D8B030D-6E8A-4147-A177-3AD203B41FA5}">
                      <a16:colId xmlns:a16="http://schemas.microsoft.com/office/drawing/2014/main" val="619246946"/>
                    </a:ext>
                  </a:extLst>
                </a:gridCol>
                <a:gridCol w="7661513">
                  <a:extLst>
                    <a:ext uri="{9D8B030D-6E8A-4147-A177-3AD203B41FA5}">
                      <a16:colId xmlns:a16="http://schemas.microsoft.com/office/drawing/2014/main" val="912181621"/>
                    </a:ext>
                  </a:extLst>
                </a:gridCol>
              </a:tblGrid>
              <a:tr h="282945">
                <a:tc>
                  <a:txBody>
                    <a:bodyPr/>
                    <a:lstStyle/>
                    <a:p>
                      <a:pPr algn="ctr" rtl="1"/>
                      <a:r>
                        <a:rPr lang="fa-IR" dirty="0">
                          <a:effectLst/>
                          <a:cs typeface="2  Titr" panose="00000700000000000000" pitchFamily="2" charset="-78"/>
                        </a:rPr>
                        <a:t>مشخصه</a:t>
                      </a:r>
                      <a:endParaRPr lang="fa-IR" dirty="0">
                        <a:solidFill>
                          <a:schemeClr val="bg1"/>
                        </a:solidFill>
                        <a:effectLst/>
                        <a:cs typeface="2  Titr" panose="00000700000000000000" pitchFamily="2" charset="-78"/>
                      </a:endParaRPr>
                    </a:p>
                  </a:txBody>
                  <a:tcPr anchor="ctr"/>
                </a:tc>
                <a:tc>
                  <a:txBody>
                    <a:bodyPr/>
                    <a:lstStyle/>
                    <a:p>
                      <a:pPr algn="ctr" rtl="1"/>
                      <a:r>
                        <a:rPr lang="fa-IR" dirty="0">
                          <a:effectLst/>
                          <a:cs typeface="2  Titr" panose="00000700000000000000" pitchFamily="2" charset="-78"/>
                        </a:rPr>
                        <a:t>توضیح</a:t>
                      </a:r>
                      <a:endParaRPr lang="fa-IR" dirty="0">
                        <a:solidFill>
                          <a:schemeClr val="bg1"/>
                        </a:solidFill>
                        <a:effectLst/>
                        <a:cs typeface="2  Titr" panose="00000700000000000000" pitchFamily="2" charset="-78"/>
                      </a:endParaRPr>
                    </a:p>
                  </a:txBody>
                  <a:tcPr anchor="ctr"/>
                </a:tc>
                <a:extLst>
                  <a:ext uri="{0D108BD9-81ED-4DB2-BD59-A6C34878D82A}">
                    <a16:rowId xmlns:a16="http://schemas.microsoft.com/office/drawing/2014/main" val="730417429"/>
                  </a:ext>
                </a:extLst>
              </a:tr>
              <a:tr h="259366">
                <a:tc>
                  <a:txBody>
                    <a:bodyPr/>
                    <a:lstStyle/>
                    <a:p>
                      <a:pPr algn="r" rtl="1"/>
                      <a:r>
                        <a:rPr lang="fa-IR" sz="1600" b="1" dirty="0">
                          <a:effectLst/>
                          <a:cs typeface="B Nazanin" panose="00000400000000000000" pitchFamily="2" charset="-78"/>
                        </a:rPr>
                        <a:t>نام فیلد (Field Name)</a:t>
                      </a:r>
                      <a:endParaRPr lang="fa-IR" sz="1600" b="1" dirty="0">
                        <a:solidFill>
                          <a:schemeClr val="bg1"/>
                        </a:solidFill>
                        <a:effectLst/>
                        <a:cs typeface="B Nazanin" panose="00000400000000000000" pitchFamily="2" charset="-78"/>
                      </a:endParaRPr>
                    </a:p>
                  </a:txBody>
                  <a:tcPr anchor="ctr"/>
                </a:tc>
                <a:tc>
                  <a:txBody>
                    <a:bodyPr/>
                    <a:lstStyle/>
                    <a:p>
                      <a:pPr algn="r" rtl="1"/>
                      <a:r>
                        <a:rPr lang="fa-IR" sz="1600" b="1">
                          <a:effectLst/>
                          <a:cs typeface="B Nazanin" panose="00000400000000000000" pitchFamily="2" charset="-78"/>
                        </a:rPr>
                        <a:t>نام دقیق ستون در پایگاه داده (مثلاً patient_age).</a:t>
                      </a:r>
                      <a:endParaRPr lang="fa-IR" sz="1600" b="1">
                        <a:solidFill>
                          <a:schemeClr val="bg1"/>
                        </a:solidFill>
                        <a:effectLst/>
                        <a:cs typeface="B Nazanin" panose="00000400000000000000" pitchFamily="2" charset="-78"/>
                      </a:endParaRPr>
                    </a:p>
                  </a:txBody>
                  <a:tcPr anchor="ctr"/>
                </a:tc>
                <a:extLst>
                  <a:ext uri="{0D108BD9-81ED-4DB2-BD59-A6C34878D82A}">
                    <a16:rowId xmlns:a16="http://schemas.microsoft.com/office/drawing/2014/main" val="1135772328"/>
                  </a:ext>
                </a:extLst>
              </a:tr>
              <a:tr h="259366">
                <a:tc>
                  <a:txBody>
                    <a:bodyPr/>
                    <a:lstStyle/>
                    <a:p>
                      <a:pPr algn="r" rtl="1"/>
                      <a:r>
                        <a:rPr lang="fa-IR" sz="1600" b="1" dirty="0">
                          <a:effectLst/>
                          <a:cs typeface="B Nazanin" panose="00000400000000000000" pitchFamily="2" charset="-78"/>
                        </a:rPr>
                        <a:t>نام نمایشی/برچسب (Label)</a:t>
                      </a:r>
                      <a:endParaRPr lang="fa-IR" sz="1600" b="1" dirty="0">
                        <a:solidFill>
                          <a:schemeClr val="bg1"/>
                        </a:solidFill>
                        <a:effectLst/>
                        <a:cs typeface="B Nazanin" panose="00000400000000000000" pitchFamily="2" charset="-78"/>
                      </a:endParaRPr>
                    </a:p>
                  </a:txBody>
                  <a:tcPr anchor="ctr"/>
                </a:tc>
                <a:tc>
                  <a:txBody>
                    <a:bodyPr/>
                    <a:lstStyle/>
                    <a:p>
                      <a:pPr algn="r" rtl="1"/>
                      <a:r>
                        <a:rPr lang="fa-IR" sz="1600" b="1" dirty="0">
                          <a:effectLst/>
                          <a:cs typeface="B Nazanin" panose="00000400000000000000" pitchFamily="2" charset="-78"/>
                        </a:rPr>
                        <a:t>نام خوانا برای کاربر (مثلاً «سن بیمار»).</a:t>
                      </a:r>
                      <a:endParaRPr lang="fa-IR" sz="1600" b="1" dirty="0">
                        <a:solidFill>
                          <a:schemeClr val="bg1"/>
                        </a:solidFill>
                        <a:effectLst/>
                        <a:cs typeface="B Nazanin" panose="00000400000000000000" pitchFamily="2" charset="-78"/>
                      </a:endParaRPr>
                    </a:p>
                  </a:txBody>
                  <a:tcPr anchor="ctr"/>
                </a:tc>
                <a:extLst>
                  <a:ext uri="{0D108BD9-81ED-4DB2-BD59-A6C34878D82A}">
                    <a16:rowId xmlns:a16="http://schemas.microsoft.com/office/drawing/2014/main" val="2376704774"/>
                  </a:ext>
                </a:extLst>
              </a:tr>
              <a:tr h="259366">
                <a:tc>
                  <a:txBody>
                    <a:bodyPr/>
                    <a:lstStyle/>
                    <a:p>
                      <a:pPr algn="r" rtl="1"/>
                      <a:r>
                        <a:rPr lang="fa-IR" sz="1600" b="1" dirty="0">
                          <a:effectLst/>
                          <a:cs typeface="B Nazanin" panose="00000400000000000000" pitchFamily="2" charset="-78"/>
                        </a:rPr>
                        <a:t>نوع داده (Data Type)</a:t>
                      </a:r>
                      <a:endParaRPr lang="fa-IR" sz="1600" b="1" dirty="0">
                        <a:solidFill>
                          <a:schemeClr val="bg1"/>
                        </a:solidFill>
                        <a:effectLst/>
                        <a:cs typeface="B Nazanin" panose="00000400000000000000" pitchFamily="2" charset="-78"/>
                      </a:endParaRPr>
                    </a:p>
                  </a:txBody>
                  <a:tcPr anchor="ctr"/>
                </a:tc>
                <a:tc>
                  <a:txBody>
                    <a:bodyPr/>
                    <a:lstStyle/>
                    <a:p>
                      <a:pPr algn="r" rtl="1"/>
                      <a:r>
                        <a:rPr lang="fa-IR" sz="1600" b="1" dirty="0">
                          <a:effectLst/>
                          <a:cs typeface="B Nazanin" panose="00000400000000000000" pitchFamily="2" charset="-78"/>
                        </a:rPr>
                        <a:t>نوع ارزش: عددی (Integer/Float)، متنی (String/Varchar)، تاریخ (Date) و…</a:t>
                      </a:r>
                      <a:endParaRPr lang="fa-IR" sz="1600" b="1" dirty="0">
                        <a:solidFill>
                          <a:schemeClr val="bg1"/>
                        </a:solidFill>
                        <a:effectLst/>
                        <a:cs typeface="B Nazanin" panose="00000400000000000000" pitchFamily="2" charset="-78"/>
                      </a:endParaRPr>
                    </a:p>
                  </a:txBody>
                  <a:tcPr anchor="ctr"/>
                </a:tc>
                <a:extLst>
                  <a:ext uri="{0D108BD9-81ED-4DB2-BD59-A6C34878D82A}">
                    <a16:rowId xmlns:a16="http://schemas.microsoft.com/office/drawing/2014/main" val="3886646553"/>
                  </a:ext>
                </a:extLst>
              </a:tr>
              <a:tr h="259366">
                <a:tc>
                  <a:txBody>
                    <a:bodyPr/>
                    <a:lstStyle/>
                    <a:p>
                      <a:pPr algn="r" rtl="1"/>
                      <a:r>
                        <a:rPr lang="fa-IR" sz="1600" b="1" dirty="0">
                          <a:effectLst/>
                          <a:cs typeface="B Nazanin" panose="00000400000000000000" pitchFamily="2" charset="-78"/>
                        </a:rPr>
                        <a:t>حداقل و حداکثر طول/مقدار</a:t>
                      </a:r>
                      <a:endParaRPr lang="fa-IR" sz="1600" b="1" dirty="0">
                        <a:solidFill>
                          <a:schemeClr val="bg1"/>
                        </a:solidFill>
                        <a:effectLst/>
                        <a:cs typeface="B Nazanin" panose="00000400000000000000" pitchFamily="2" charset="-78"/>
                      </a:endParaRPr>
                    </a:p>
                  </a:txBody>
                  <a:tcPr anchor="ctr"/>
                </a:tc>
                <a:tc>
                  <a:txBody>
                    <a:bodyPr/>
                    <a:lstStyle/>
                    <a:p>
                      <a:pPr algn="r" rtl="1"/>
                      <a:r>
                        <a:rPr lang="fa-IR" sz="1600" b="1" dirty="0">
                          <a:effectLst/>
                          <a:cs typeface="B Nazanin" panose="00000400000000000000" pitchFamily="2" charset="-78"/>
                        </a:rPr>
                        <a:t>محدوده مجاز (مثلاً سن بین ۰ تا ۱۲۰).</a:t>
                      </a:r>
                      <a:endParaRPr lang="fa-IR" sz="1600" b="1" dirty="0">
                        <a:solidFill>
                          <a:schemeClr val="bg1"/>
                        </a:solidFill>
                        <a:effectLst/>
                        <a:cs typeface="B Nazanin" panose="00000400000000000000" pitchFamily="2" charset="-78"/>
                      </a:endParaRPr>
                    </a:p>
                  </a:txBody>
                  <a:tcPr anchor="ctr"/>
                </a:tc>
                <a:extLst>
                  <a:ext uri="{0D108BD9-81ED-4DB2-BD59-A6C34878D82A}">
                    <a16:rowId xmlns:a16="http://schemas.microsoft.com/office/drawing/2014/main" val="3550850453"/>
                  </a:ext>
                </a:extLst>
              </a:tr>
              <a:tr h="447995">
                <a:tc>
                  <a:txBody>
                    <a:bodyPr/>
                    <a:lstStyle/>
                    <a:p>
                      <a:pPr algn="r" rtl="1"/>
                      <a:r>
                        <a:rPr lang="fa-IR" sz="1600" b="1" dirty="0">
                          <a:effectLst/>
                          <a:cs typeface="B Nazanin" panose="00000400000000000000" pitchFamily="2" charset="-78"/>
                        </a:rPr>
                        <a:t>اجباری یا اختیاری بودن (Nullable/Required)</a:t>
                      </a:r>
                      <a:endParaRPr lang="fa-IR" sz="1600" b="1" dirty="0">
                        <a:solidFill>
                          <a:schemeClr val="bg1"/>
                        </a:solidFill>
                        <a:effectLst/>
                        <a:cs typeface="B Nazanin" panose="00000400000000000000" pitchFamily="2" charset="-78"/>
                      </a:endParaRPr>
                    </a:p>
                  </a:txBody>
                  <a:tcPr anchor="ctr"/>
                </a:tc>
                <a:tc>
                  <a:txBody>
                    <a:bodyPr/>
                    <a:lstStyle/>
                    <a:p>
                      <a:pPr algn="r" rtl="1"/>
                      <a:r>
                        <a:rPr lang="fa-IR" sz="1600" b="1" dirty="0">
                          <a:effectLst/>
                          <a:cs typeface="B Nazanin" panose="00000400000000000000" pitchFamily="2" charset="-78"/>
                        </a:rPr>
                        <a:t>آیا این فیلد حتماً باید مقدار داشته باشد؟</a:t>
                      </a:r>
                      <a:endParaRPr lang="fa-IR" sz="1600" b="1" dirty="0">
                        <a:solidFill>
                          <a:schemeClr val="bg1"/>
                        </a:solidFill>
                        <a:effectLst/>
                        <a:cs typeface="B Nazanin" panose="00000400000000000000" pitchFamily="2" charset="-78"/>
                      </a:endParaRPr>
                    </a:p>
                  </a:txBody>
                  <a:tcPr anchor="ctr"/>
                </a:tc>
                <a:extLst>
                  <a:ext uri="{0D108BD9-81ED-4DB2-BD59-A6C34878D82A}">
                    <a16:rowId xmlns:a16="http://schemas.microsoft.com/office/drawing/2014/main" val="2630767244"/>
                  </a:ext>
                </a:extLst>
              </a:tr>
              <a:tr h="259366">
                <a:tc>
                  <a:txBody>
                    <a:bodyPr/>
                    <a:lstStyle/>
                    <a:p>
                      <a:pPr algn="r" rtl="1"/>
                      <a:r>
                        <a:rPr lang="fa-IR" sz="1600" b="1" dirty="0">
                          <a:effectLst/>
                          <a:cs typeface="B Nazanin" panose="00000400000000000000" pitchFamily="2" charset="-78"/>
                        </a:rPr>
                        <a:t>توضیح/تعریف (Description)</a:t>
                      </a:r>
                      <a:endParaRPr lang="fa-IR" sz="1600" b="1" dirty="0">
                        <a:solidFill>
                          <a:schemeClr val="bg1"/>
                        </a:solidFill>
                        <a:effectLst/>
                        <a:cs typeface="B Nazanin" panose="00000400000000000000" pitchFamily="2" charset="-78"/>
                      </a:endParaRPr>
                    </a:p>
                  </a:txBody>
                  <a:tcPr anchor="ctr"/>
                </a:tc>
                <a:tc>
                  <a:txBody>
                    <a:bodyPr/>
                    <a:lstStyle/>
                    <a:p>
                      <a:pPr algn="r" rtl="1"/>
                      <a:r>
                        <a:rPr lang="fa-IR" sz="1600" b="1" dirty="0">
                          <a:effectLst/>
                          <a:cs typeface="B Nazanin" panose="00000400000000000000" pitchFamily="2" charset="-78"/>
                        </a:rPr>
                        <a:t>شرح معنای کسب‌وکار (Business Meaning) فیلد.</a:t>
                      </a:r>
                      <a:endParaRPr lang="fa-IR" sz="1600" b="1" dirty="0">
                        <a:solidFill>
                          <a:schemeClr val="bg1"/>
                        </a:solidFill>
                        <a:effectLst/>
                        <a:cs typeface="B Nazanin" panose="00000400000000000000" pitchFamily="2" charset="-78"/>
                      </a:endParaRPr>
                    </a:p>
                  </a:txBody>
                  <a:tcPr anchor="ctr"/>
                </a:tc>
                <a:extLst>
                  <a:ext uri="{0D108BD9-81ED-4DB2-BD59-A6C34878D82A}">
                    <a16:rowId xmlns:a16="http://schemas.microsoft.com/office/drawing/2014/main" val="3751912431"/>
                  </a:ext>
                </a:extLst>
              </a:tr>
              <a:tr h="259366">
                <a:tc>
                  <a:txBody>
                    <a:bodyPr/>
                    <a:lstStyle/>
                    <a:p>
                      <a:pPr algn="r" rtl="1"/>
                      <a:r>
                        <a:rPr lang="fa-IR" sz="1600" b="1">
                          <a:effectLst/>
                          <a:cs typeface="B Nazanin" panose="00000400000000000000" pitchFamily="2" charset="-78"/>
                        </a:rPr>
                        <a:t>منبع داده (Source)</a:t>
                      </a:r>
                      <a:endParaRPr lang="fa-IR" sz="1600" b="1">
                        <a:solidFill>
                          <a:schemeClr val="bg1"/>
                        </a:solidFill>
                        <a:effectLst/>
                        <a:cs typeface="B Nazanin" panose="00000400000000000000" pitchFamily="2" charset="-78"/>
                      </a:endParaRPr>
                    </a:p>
                  </a:txBody>
                  <a:tcPr anchor="ctr"/>
                </a:tc>
                <a:tc>
                  <a:txBody>
                    <a:bodyPr/>
                    <a:lstStyle/>
                    <a:p>
                      <a:pPr algn="r" rtl="1"/>
                      <a:r>
                        <a:rPr lang="fa-IR" sz="1600" b="1" dirty="0">
                          <a:effectLst/>
                          <a:cs typeface="B Nazanin" panose="00000400000000000000" pitchFamily="2" charset="-78"/>
                        </a:rPr>
                        <a:t>داده از کجا می‌آید؟ (فرم ثبت، سیستم HIS، یا برون‌سپاری).</a:t>
                      </a:r>
                      <a:endParaRPr lang="fa-IR" sz="1600" b="1" dirty="0">
                        <a:solidFill>
                          <a:schemeClr val="bg1"/>
                        </a:solidFill>
                        <a:effectLst/>
                        <a:cs typeface="B Nazanin" panose="00000400000000000000" pitchFamily="2" charset="-78"/>
                      </a:endParaRPr>
                    </a:p>
                  </a:txBody>
                  <a:tcPr anchor="ctr"/>
                </a:tc>
                <a:extLst>
                  <a:ext uri="{0D108BD9-81ED-4DB2-BD59-A6C34878D82A}">
                    <a16:rowId xmlns:a16="http://schemas.microsoft.com/office/drawing/2014/main" val="2188470640"/>
                  </a:ext>
                </a:extLst>
              </a:tr>
              <a:tr h="259366">
                <a:tc>
                  <a:txBody>
                    <a:bodyPr/>
                    <a:lstStyle/>
                    <a:p>
                      <a:pPr algn="r" rtl="1"/>
                      <a:r>
                        <a:rPr lang="fa-IR" sz="1600" b="1">
                          <a:effectLst/>
                          <a:cs typeface="B Nazanin" panose="00000400000000000000" pitchFamily="2" charset="-78"/>
                        </a:rPr>
                        <a:t>قوانین اعتبارسنجی (Validation Rules)</a:t>
                      </a:r>
                      <a:endParaRPr lang="fa-IR" sz="1600" b="1">
                        <a:solidFill>
                          <a:schemeClr val="bg1"/>
                        </a:solidFill>
                        <a:effectLst/>
                        <a:cs typeface="B Nazanin" panose="00000400000000000000" pitchFamily="2" charset="-78"/>
                      </a:endParaRPr>
                    </a:p>
                  </a:txBody>
                  <a:tcPr anchor="ctr"/>
                </a:tc>
                <a:tc>
                  <a:txBody>
                    <a:bodyPr/>
                    <a:lstStyle/>
                    <a:p>
                      <a:pPr algn="r" rtl="1"/>
                      <a:r>
                        <a:rPr lang="fa-IR" sz="1600" b="1" dirty="0">
                          <a:effectLst/>
                          <a:cs typeface="B Nazanin" panose="00000400000000000000" pitchFamily="2" charset="-78"/>
                        </a:rPr>
                        <a:t>مثلاً کد ملی باید ۱۰ رقم باشد.</a:t>
                      </a:r>
                      <a:endParaRPr lang="fa-IR" sz="1600" b="1" dirty="0">
                        <a:solidFill>
                          <a:schemeClr val="bg1"/>
                        </a:solidFill>
                        <a:effectLst/>
                        <a:cs typeface="B Nazanin" panose="00000400000000000000" pitchFamily="2" charset="-78"/>
                      </a:endParaRPr>
                    </a:p>
                  </a:txBody>
                  <a:tcPr anchor="ctr"/>
                </a:tc>
                <a:extLst>
                  <a:ext uri="{0D108BD9-81ED-4DB2-BD59-A6C34878D82A}">
                    <a16:rowId xmlns:a16="http://schemas.microsoft.com/office/drawing/2014/main" val="2432012010"/>
                  </a:ext>
                </a:extLst>
              </a:tr>
              <a:tr h="447995">
                <a:tc>
                  <a:txBody>
                    <a:bodyPr/>
                    <a:lstStyle/>
                    <a:p>
                      <a:pPr algn="r" rtl="1"/>
                      <a:r>
                        <a:rPr lang="fa-IR" sz="1600" b="1">
                          <a:effectLst/>
                          <a:cs typeface="B Nazanin" panose="00000400000000000000" pitchFamily="2" charset="-78"/>
                        </a:rPr>
                        <a:t>مقادیر مجاز/کدهای مجاز (Allowed Values)</a:t>
                      </a:r>
                      <a:endParaRPr lang="fa-IR" sz="1600" b="1">
                        <a:solidFill>
                          <a:schemeClr val="bg1"/>
                        </a:solidFill>
                        <a:effectLst/>
                        <a:cs typeface="B Nazanin" panose="00000400000000000000" pitchFamily="2" charset="-78"/>
                      </a:endParaRPr>
                    </a:p>
                  </a:txBody>
                  <a:tcPr anchor="ctr"/>
                </a:tc>
                <a:tc>
                  <a:txBody>
                    <a:bodyPr/>
                    <a:lstStyle/>
                    <a:p>
                      <a:pPr algn="r" rtl="1"/>
                      <a:r>
                        <a:rPr lang="fa-IR" sz="1600" b="1" dirty="0">
                          <a:effectLst/>
                          <a:cs typeface="B Nazanin" panose="00000400000000000000" pitchFamily="2" charset="-78"/>
                        </a:rPr>
                        <a:t>مثلاً جنسیت: M=مرد، F=زن.</a:t>
                      </a:r>
                      <a:endParaRPr lang="fa-IR" sz="1600" b="1" dirty="0">
                        <a:solidFill>
                          <a:schemeClr val="bg1"/>
                        </a:solidFill>
                        <a:effectLst/>
                        <a:cs typeface="B Nazanin" panose="00000400000000000000" pitchFamily="2" charset="-78"/>
                      </a:endParaRPr>
                    </a:p>
                  </a:txBody>
                  <a:tcPr anchor="ctr"/>
                </a:tc>
                <a:extLst>
                  <a:ext uri="{0D108BD9-81ED-4DB2-BD59-A6C34878D82A}">
                    <a16:rowId xmlns:a16="http://schemas.microsoft.com/office/drawing/2014/main" val="456510595"/>
                  </a:ext>
                </a:extLst>
              </a:tr>
            </a:tbl>
          </a:graphicData>
        </a:graphic>
      </p:graphicFrame>
      <p:sp>
        <p:nvSpPr>
          <p:cNvPr id="13" name="Rectangle 1"/>
          <p:cNvSpPr>
            <a:spLocks noChangeArrowheads="1"/>
          </p:cNvSpPr>
          <p:nvPr/>
        </p:nvSpPr>
        <p:spPr bwMode="auto">
          <a:xfrm>
            <a:off x="5562600" y="2209686"/>
            <a:ext cx="6879233"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50000"/>
              </a:lnSpc>
              <a:spcBef>
                <a:spcPct val="0"/>
              </a:spcBef>
              <a:spcAft>
                <a:spcPct val="0"/>
              </a:spcAft>
              <a:buClrTx/>
              <a:buSzTx/>
              <a:buFontTx/>
              <a:buNone/>
              <a:tabLst/>
            </a:pPr>
            <a:r>
              <a:rPr lang="fa-IR" altLang="fa-IR" b="1" dirty="0">
                <a:solidFill>
                  <a:schemeClr val="bg1"/>
                </a:solidFill>
                <a:latin typeface="Arial" panose="020B0604020202020204" pitchFamily="34" charset="0"/>
                <a:cs typeface="2  Titr" panose="00000700000000000000" pitchFamily="2" charset="-78"/>
              </a:rPr>
              <a:t>چه </a:t>
            </a:r>
            <a:r>
              <a:rPr kumimoji="0" lang="ar-SA" altLang="fa-IR" b="1" i="0" u="none" strike="noStrike" cap="none" normalizeH="0" baseline="0" dirty="0">
                <a:ln>
                  <a:noFill/>
                </a:ln>
                <a:solidFill>
                  <a:schemeClr val="bg1"/>
                </a:solidFill>
                <a:effectLst/>
                <a:latin typeface="Arial" panose="020B0604020202020204" pitchFamily="34" charset="0"/>
                <a:cs typeface="2  Titr" panose="00000700000000000000" pitchFamily="2" charset="-78"/>
              </a:rPr>
              <a:t>اطلاعاتی معمولاً در دیکشنری داده می‌آید؟</a:t>
            </a:r>
            <a:endParaRPr kumimoji="0" lang="fa-IR" altLang="fa-IR" b="1" i="0" u="none" strike="noStrike" cap="none" normalizeH="0" baseline="0" dirty="0">
              <a:ln>
                <a:noFill/>
              </a:ln>
              <a:solidFill>
                <a:schemeClr val="bg1"/>
              </a:solidFill>
              <a:effectLst/>
              <a:latin typeface="Arial" panose="020B0604020202020204" pitchFamily="34" charset="0"/>
              <a:cs typeface="2  Titr" panose="00000700000000000000" pitchFamily="2" charset="-78"/>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ar-SA" altLang="fa-IR" b="0" i="0" u="none" strike="noStrike" cap="none" normalizeH="0" baseline="0" dirty="0">
                <a:ln>
                  <a:noFill/>
                </a:ln>
                <a:solidFill>
                  <a:schemeClr val="bg1"/>
                </a:solidFill>
                <a:effectLst/>
                <a:latin typeface="Arial" panose="020B0604020202020204" pitchFamily="34" charset="0"/>
                <a:cs typeface="2  Titr" panose="00000700000000000000" pitchFamily="2" charset="-78"/>
              </a:rPr>
              <a:t>برای هر فیلد یا ستون، دیکشنری داده شامل موارد زیر است</a:t>
            </a:r>
            <a:r>
              <a:rPr kumimoji="0" lang="fa-IR" altLang="fa-IR" b="0" i="0" u="none" strike="noStrike" cap="none" normalizeH="0" baseline="0" dirty="0">
                <a:ln>
                  <a:noFill/>
                </a:ln>
                <a:solidFill>
                  <a:schemeClr val="bg1"/>
                </a:solidFill>
                <a:effectLst/>
                <a:latin typeface="Arial" panose="020B0604020202020204" pitchFamily="34" charset="0"/>
                <a:cs typeface="2  Titr" panose="00000700000000000000" pitchFamily="2" charset="-78"/>
              </a:rPr>
              <a:t>:</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fa-IR" altLang="fa-IR" sz="2000" b="0" i="0" u="none" strike="noStrike" cap="none" normalizeH="0" baseline="0" dirty="0">
              <a:ln>
                <a:noFill/>
              </a:ln>
              <a:solidFill>
                <a:schemeClr val="bg1"/>
              </a:solidFill>
              <a:effectLst/>
              <a:latin typeface="Arial" panose="020B0604020202020204" pitchFamily="34" charset="0"/>
              <a:cs typeface="2  Titr" panose="00000700000000000000" pitchFamily="2" charset="-78"/>
            </a:endParaRPr>
          </a:p>
        </p:txBody>
      </p:sp>
    </p:spTree>
    <p:extLst>
      <p:ext uri="{BB962C8B-B14F-4D97-AF65-F5344CB8AC3E}">
        <p14:creationId xmlns:p14="http://schemas.microsoft.com/office/powerpoint/2010/main" val="17584416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2523072" y="331196"/>
            <a:ext cx="6617598" cy="724247"/>
          </a:xfrm>
        </p:spPr>
        <p:txBody>
          <a:bodyPr/>
          <a:lstStyle/>
          <a:p>
            <a:r>
              <a:rPr lang="fa-IR" sz="2400" dirty="0">
                <a:solidFill>
                  <a:schemeClr val="tx2"/>
                </a:solidFill>
                <a:cs typeface="2  Titr" panose="00000700000000000000" pitchFamily="2" charset="-78"/>
              </a:rPr>
              <a:t>تفاوت دیکشنری داده در مقابل دیتا کاتالوگ</a:t>
            </a:r>
            <a:endParaRPr lang="en-US" sz="2400" dirty="0">
              <a:solidFill>
                <a:schemeClr val="tx2"/>
              </a:solidFill>
              <a:cs typeface="2  Titr" panose="00000700000000000000" pitchFamily="2" charset="-78"/>
            </a:endParaRPr>
          </a:p>
        </p:txBody>
      </p:sp>
      <p:graphicFrame>
        <p:nvGraphicFramePr>
          <p:cNvPr id="3" name="Table 2">
            <a:extLst>
              <a:ext uri="{FF2B5EF4-FFF2-40B4-BE49-F238E27FC236}">
                <a16:creationId xmlns:a16="http://schemas.microsoft.com/office/drawing/2014/main" id="{3B8D986C-1B13-4EE9-B3C9-528D84AA6F93}"/>
              </a:ext>
            </a:extLst>
          </p:cNvPr>
          <p:cNvGraphicFramePr>
            <a:graphicFrameLocks noGrp="1"/>
          </p:cNvGraphicFramePr>
          <p:nvPr>
            <p:extLst>
              <p:ext uri="{D42A27DB-BD31-4B8C-83A1-F6EECF244321}">
                <p14:modId xmlns:p14="http://schemas.microsoft.com/office/powerpoint/2010/main" val="1284945482"/>
              </p:ext>
            </p:extLst>
          </p:nvPr>
        </p:nvGraphicFramePr>
        <p:xfrm>
          <a:off x="1243258" y="1380562"/>
          <a:ext cx="9177225" cy="3156241"/>
        </p:xfrm>
        <a:graphic>
          <a:graphicData uri="http://schemas.openxmlformats.org/drawingml/2006/table">
            <a:tbl>
              <a:tblPr firstRow="1" bandRow="1">
                <a:tableStyleId>{5C22544A-7EE6-4342-B048-85BDC9FD1C3A}</a:tableStyleId>
              </a:tblPr>
              <a:tblGrid>
                <a:gridCol w="3059075">
                  <a:extLst>
                    <a:ext uri="{9D8B030D-6E8A-4147-A177-3AD203B41FA5}">
                      <a16:colId xmlns:a16="http://schemas.microsoft.com/office/drawing/2014/main" val="20002"/>
                    </a:ext>
                  </a:extLst>
                </a:gridCol>
                <a:gridCol w="3660112">
                  <a:extLst>
                    <a:ext uri="{9D8B030D-6E8A-4147-A177-3AD203B41FA5}">
                      <a16:colId xmlns:a16="http://schemas.microsoft.com/office/drawing/2014/main" val="20004"/>
                    </a:ext>
                  </a:extLst>
                </a:gridCol>
                <a:gridCol w="2458038">
                  <a:extLst>
                    <a:ext uri="{9D8B030D-6E8A-4147-A177-3AD203B41FA5}">
                      <a16:colId xmlns:a16="http://schemas.microsoft.com/office/drawing/2014/main" val="20006"/>
                    </a:ext>
                  </a:extLst>
                </a:gridCol>
              </a:tblGrid>
              <a:tr h="77192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2000" b="1" kern="1200" dirty="0">
                          <a:solidFill>
                            <a:schemeClr val="bg1"/>
                          </a:solidFill>
                          <a:latin typeface="+mn-lt"/>
                          <a:ea typeface="+mn-ea"/>
                          <a:cs typeface="2  Titr" panose="00000700000000000000" pitchFamily="2" charset="-78"/>
                        </a:rPr>
                        <a:t>کاتالوگ داده</a:t>
                      </a:r>
                      <a:endParaRPr lang="ko-KR" altLang="en-US" sz="2000" b="1" kern="1200" dirty="0">
                        <a:solidFill>
                          <a:schemeClr val="bg1"/>
                        </a:solidFill>
                        <a:latin typeface="+mn-lt"/>
                        <a:ea typeface="+mn-ea"/>
                        <a:cs typeface="2  Titr" panose="00000700000000000000" pitchFamily="2" charset="-78"/>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2000" b="1" kern="1200" dirty="0">
                          <a:solidFill>
                            <a:schemeClr val="bg1"/>
                          </a:solidFill>
                          <a:latin typeface="+mn-lt"/>
                          <a:ea typeface="+mn-ea"/>
                          <a:cs typeface="2  Titr" panose="00000700000000000000" pitchFamily="2" charset="-78"/>
                        </a:rPr>
                        <a:t>دیکشنری داده</a:t>
                      </a:r>
                      <a:endParaRPr lang="ko-KR" altLang="en-US" sz="2000" b="1" kern="1200" dirty="0">
                        <a:solidFill>
                          <a:schemeClr val="bg1"/>
                        </a:solidFill>
                        <a:latin typeface="+mn-lt"/>
                        <a:ea typeface="+mn-ea"/>
                        <a:cs typeface="2  Titr" panose="00000700000000000000" pitchFamily="2" charset="-78"/>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2000" b="1" kern="1200" dirty="0">
                          <a:solidFill>
                            <a:schemeClr val="bg1"/>
                          </a:solidFill>
                          <a:latin typeface="+mn-lt"/>
                          <a:ea typeface="+mn-ea"/>
                          <a:cs typeface="2  Titr" panose="00000700000000000000" pitchFamily="2" charset="-78"/>
                        </a:rPr>
                        <a:t>ویژگی</a:t>
                      </a:r>
                      <a:endParaRPr lang="ko-KR" altLang="en-US" sz="2000" b="1" kern="1200" dirty="0">
                        <a:solidFill>
                          <a:schemeClr val="bg1"/>
                        </a:solidFill>
                        <a:latin typeface="+mn-lt"/>
                        <a:ea typeface="+mn-ea"/>
                        <a:cs typeface="2  Titr" panose="00000700000000000000" pitchFamily="2" charset="-78"/>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388371">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sz="1400" b="1" dirty="0">
                          <a:cs typeface="B Nazanin" panose="00000400000000000000" pitchFamily="2" charset="-78"/>
                        </a:rPr>
                        <a:t>کل مجموعه‌های داده و قابل کشف بودن آن‌ها</a:t>
                      </a:r>
                      <a:endParaRPr lang="ko-KR" altLang="en-US" sz="1400" b="1" dirty="0">
                        <a:solidFill>
                          <a:schemeClr val="tx1">
                            <a:lumMod val="65000"/>
                            <a:lumOff val="35000"/>
                          </a:schemeClr>
                        </a:solidFill>
                        <a:latin typeface="+mn-lt"/>
                        <a:cs typeface="B Nazanin" panose="00000400000000000000" pitchFamily="2" charset="-78"/>
                      </a:endParaRPr>
                    </a:p>
                  </a:txBody>
                  <a:tcPr anchor="ctr">
                    <a:lnT w="38100" cmpd="sng">
                      <a:noFill/>
                    </a:lnT>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sz="1400" b="1" dirty="0">
                          <a:cs typeface="B Nazanin" panose="00000400000000000000" pitchFamily="2" charset="-78"/>
                        </a:rPr>
                        <a:t>معنای فنی و ساختار فیلدها</a:t>
                      </a:r>
                      <a:endParaRPr lang="ko-KR" altLang="en-US" sz="1400" b="1" dirty="0">
                        <a:solidFill>
                          <a:schemeClr val="tx1">
                            <a:lumMod val="65000"/>
                            <a:lumOff val="35000"/>
                          </a:schemeClr>
                        </a:solidFill>
                        <a:latin typeface="+mn-lt"/>
                        <a:cs typeface="B Nazanin" panose="00000400000000000000" pitchFamily="2" charset="-78"/>
                      </a:endParaRPr>
                    </a:p>
                  </a:txBody>
                  <a:tcPr anchor="ctr">
                    <a:lnT w="38100" cmpd="sng">
                      <a:noFill/>
                    </a:lnT>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tx1">
                              <a:lumMod val="65000"/>
                              <a:lumOff val="35000"/>
                            </a:schemeClr>
                          </a:solidFill>
                          <a:latin typeface="+mn-lt"/>
                          <a:cs typeface="2  Titr" panose="00000700000000000000" pitchFamily="2" charset="-78"/>
                        </a:rPr>
                        <a:t>تمرکز اصلی</a:t>
                      </a:r>
                      <a:endParaRPr lang="ko-KR" altLang="en-US" sz="1200" b="1" dirty="0">
                        <a:solidFill>
                          <a:schemeClr val="tx1">
                            <a:lumMod val="65000"/>
                            <a:lumOff val="35000"/>
                          </a:schemeClr>
                        </a:solidFill>
                        <a:latin typeface="+mn-lt"/>
                        <a:cs typeface="2  Titr" panose="00000700000000000000" pitchFamily="2" charset="-78"/>
                      </a:endParaRPr>
                    </a:p>
                  </a:txBody>
                  <a:tcPr anchor="ctr">
                    <a:lnT w="38100" cmpd="sng">
                      <a:noFill/>
                    </a:lnT>
                    <a:solidFill>
                      <a:schemeClr val="bg1"/>
                    </a:solidFill>
                  </a:tcPr>
                </a:tc>
                <a:extLst>
                  <a:ext uri="{0D108BD9-81ED-4DB2-BD59-A6C34878D82A}">
                    <a16:rowId xmlns:a16="http://schemas.microsoft.com/office/drawing/2014/main" val="10001"/>
                  </a:ext>
                </a:extLst>
              </a:tr>
              <a:tr h="388371">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400" b="1" dirty="0">
                        <a:solidFill>
                          <a:schemeClr val="tx1">
                            <a:lumMod val="65000"/>
                            <a:lumOff val="35000"/>
                          </a:schemeClr>
                        </a:solidFill>
                        <a:latin typeface="+mn-lt"/>
                        <a:cs typeface="B Nazanin" panose="00000400000000000000" pitchFamily="2" charset="-78"/>
                      </a:endParaRPr>
                    </a:p>
                    <a:p>
                      <a:pPr marL="0" marR="0" indent="0" algn="ctr" defTabSz="914400" rtl="0" eaLnBrk="1" fontAlgn="auto" latinLnBrk="1" hangingPunct="1">
                        <a:lnSpc>
                          <a:spcPct val="100000"/>
                        </a:lnSpc>
                        <a:spcBef>
                          <a:spcPts val="0"/>
                        </a:spcBef>
                        <a:spcAft>
                          <a:spcPts val="0"/>
                        </a:spcAft>
                        <a:buClrTx/>
                        <a:buSzTx/>
                        <a:buFontTx/>
                        <a:buNone/>
                        <a:tabLst/>
                        <a:defRPr/>
                      </a:pPr>
                      <a:r>
                        <a:rPr lang="fa-IR" sz="1400" b="1" dirty="0">
                          <a:cs typeface="B Nazanin" panose="00000400000000000000" pitchFamily="2" charset="-78"/>
                        </a:rPr>
                        <a:t>کلی (مدارک، مالک، محل ذخیره)</a:t>
                      </a:r>
                      <a:endParaRPr lang="ko-KR" altLang="en-US" sz="14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sz="1400" b="1" dirty="0">
                          <a:cs typeface="B Nazanin" panose="00000400000000000000" pitchFamily="2" charset="-78"/>
                        </a:rPr>
                        <a:t>بسیار جزئی (شامل نوع داده، محدوده، قوانین)</a:t>
                      </a:r>
                      <a:endParaRPr lang="ko-KR" altLang="en-US" sz="14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sz="1200" b="1" kern="1200" dirty="0">
                          <a:solidFill>
                            <a:schemeClr val="tx1">
                              <a:lumMod val="65000"/>
                              <a:lumOff val="35000"/>
                            </a:schemeClr>
                          </a:solidFill>
                          <a:latin typeface="+mn-lt"/>
                          <a:ea typeface="+mn-ea"/>
                          <a:cs typeface="2  Titr" panose="00000700000000000000" pitchFamily="2" charset="-78"/>
                        </a:rPr>
                        <a:t>سطح جزئیات</a:t>
                      </a:r>
                      <a:endParaRPr lang="ko-KR" altLang="en-US" sz="1200" b="1" kern="1200" dirty="0">
                        <a:solidFill>
                          <a:schemeClr val="tx1">
                            <a:lumMod val="65000"/>
                            <a:lumOff val="35000"/>
                          </a:schemeClr>
                        </a:solidFill>
                        <a:latin typeface="+mn-lt"/>
                        <a:ea typeface="+mn-ea"/>
                        <a:cs typeface="2  Titr" panose="00000700000000000000" pitchFamily="2" charset="-78"/>
                      </a:endParaRPr>
                    </a:p>
                  </a:txBody>
                  <a:tcPr anchor="ctr">
                    <a:solidFill>
                      <a:schemeClr val="bg1">
                        <a:lumMod val="95000"/>
                      </a:schemeClr>
                    </a:solidFill>
                  </a:tcPr>
                </a:tc>
                <a:extLst>
                  <a:ext uri="{0D108BD9-81ED-4DB2-BD59-A6C34878D82A}">
                    <a16:rowId xmlns:a16="http://schemas.microsoft.com/office/drawing/2014/main" val="10002"/>
                  </a:ext>
                </a:extLst>
              </a:tr>
              <a:tr h="388371">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sz="1400" b="1" dirty="0">
                          <a:cs typeface="B Nazanin" panose="00000400000000000000" pitchFamily="2" charset="-78"/>
                        </a:rPr>
                        <a:t>کمک به کاربران برای «پیدا کردن» داده مناسب</a:t>
                      </a:r>
                      <a:endParaRPr lang="ko-KR" altLang="en-US" sz="1400" b="1" dirty="0">
                        <a:solidFill>
                          <a:schemeClr val="tx1">
                            <a:lumMod val="65000"/>
                            <a:lumOff val="35000"/>
                          </a:schemeClr>
                        </a:solidFill>
                        <a:latin typeface="+mn-lt"/>
                        <a:cs typeface="B Nazanin" panose="00000400000000000000" pitchFamily="2" charset="-78"/>
                      </a:endParaRPr>
                    </a:p>
                  </a:txBody>
                  <a:tcPr anchor="c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sz="1400" b="1" dirty="0">
                          <a:cs typeface="B Nazanin" panose="00000400000000000000" pitchFamily="2" charset="-78"/>
                        </a:rPr>
                        <a:t>کمک به برنامه‌نویسان و تحلیلگران برای درک ساختار</a:t>
                      </a:r>
                      <a:endParaRPr lang="ko-KR" altLang="en-US" sz="1400" b="1" dirty="0">
                        <a:solidFill>
                          <a:schemeClr val="tx1">
                            <a:lumMod val="65000"/>
                            <a:lumOff val="35000"/>
                          </a:schemeClr>
                        </a:solidFill>
                        <a:latin typeface="+mn-lt"/>
                        <a:cs typeface="B Nazanin" panose="00000400000000000000" pitchFamily="2" charset="-78"/>
                      </a:endParaRPr>
                    </a:p>
                  </a:txBody>
                  <a:tcPr anchor="c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kern="1200" dirty="0">
                          <a:solidFill>
                            <a:schemeClr val="tx1">
                              <a:lumMod val="65000"/>
                              <a:lumOff val="35000"/>
                            </a:schemeClr>
                          </a:solidFill>
                          <a:latin typeface="+mn-lt"/>
                          <a:ea typeface="+mn-ea"/>
                          <a:cs typeface="2  Titr" panose="00000700000000000000" pitchFamily="2" charset="-78"/>
                        </a:rPr>
                        <a:t>کاربرد</a:t>
                      </a:r>
                      <a:endParaRPr lang="ko-KR" altLang="en-US" sz="1200" b="1" kern="1200" dirty="0">
                        <a:solidFill>
                          <a:schemeClr val="tx1">
                            <a:lumMod val="65000"/>
                            <a:lumOff val="35000"/>
                          </a:schemeClr>
                        </a:solidFill>
                        <a:latin typeface="+mn-lt"/>
                        <a:ea typeface="+mn-ea"/>
                        <a:cs typeface="2  Titr" panose="00000700000000000000" pitchFamily="2" charset="-78"/>
                      </a:endParaRPr>
                    </a:p>
                  </a:txBody>
                  <a:tcPr anchor="ctr">
                    <a:solidFill>
                      <a:schemeClr val="bg1"/>
                    </a:solidFill>
                  </a:tcPr>
                </a:tc>
                <a:extLst>
                  <a:ext uri="{0D108BD9-81ED-4DB2-BD59-A6C34878D82A}">
                    <a16:rowId xmlns:a16="http://schemas.microsoft.com/office/drawing/2014/main" val="10003"/>
                  </a:ext>
                </a:extLst>
              </a:tr>
              <a:tr h="388371">
                <a:tc>
                  <a:txBody>
                    <a:bodyPr/>
                    <a:lstStyle/>
                    <a:p>
                      <a:pPr marL="0" marR="0" indent="0" algn="just" defTabSz="914400" rtl="1" eaLnBrk="1" fontAlgn="auto" latinLnBrk="1" hangingPunct="1">
                        <a:lnSpc>
                          <a:spcPct val="100000"/>
                        </a:lnSpc>
                        <a:spcBef>
                          <a:spcPts val="0"/>
                        </a:spcBef>
                        <a:spcAft>
                          <a:spcPts val="0"/>
                        </a:spcAft>
                        <a:buClrTx/>
                        <a:buSzTx/>
                        <a:buFontTx/>
                        <a:buNone/>
                        <a:tabLst/>
                        <a:defRPr/>
                      </a:pPr>
                      <a:r>
                        <a:rPr lang="fa-IR" sz="1400" b="1" dirty="0">
                          <a:cs typeface="B Nazanin" panose="00000400000000000000" pitchFamily="2" charset="-78"/>
                        </a:rPr>
                        <a:t>«دیده‌شدن» داده‌ها و جستجوپذیری آن‌ها</a:t>
                      </a:r>
                      <a:endParaRPr lang="ko-KR" altLang="en-US" sz="14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tx1">
                              <a:lumMod val="65000"/>
                              <a:lumOff val="35000"/>
                            </a:schemeClr>
                          </a:solidFill>
                          <a:latin typeface="+mn-lt"/>
                          <a:cs typeface="B Nazanin" panose="00000400000000000000" pitchFamily="2" charset="-78"/>
                        </a:rPr>
                        <a:t>ت</a:t>
                      </a:r>
                      <a:r>
                        <a:rPr lang="fa-IR" sz="1400" b="1" dirty="0">
                          <a:cs typeface="B Nazanin" panose="00000400000000000000" pitchFamily="2" charset="-78"/>
                        </a:rPr>
                        <a:t>عریف و استانداردسازی هر ستون</a:t>
                      </a:r>
                      <a:endParaRPr lang="ko-KR" altLang="en-US" sz="14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kern="1200" dirty="0">
                          <a:solidFill>
                            <a:schemeClr val="tx1">
                              <a:lumMod val="65000"/>
                              <a:lumOff val="35000"/>
                            </a:schemeClr>
                          </a:solidFill>
                          <a:latin typeface="+mn-lt"/>
                          <a:ea typeface="+mn-ea"/>
                          <a:cs typeface="2  Titr" panose="00000700000000000000" pitchFamily="2" charset="-78"/>
                        </a:rPr>
                        <a:t>هدف</a:t>
                      </a:r>
                      <a:endParaRPr lang="ko-KR" altLang="en-US" sz="1200" b="1" kern="1200" dirty="0">
                        <a:solidFill>
                          <a:schemeClr val="tx1">
                            <a:lumMod val="65000"/>
                            <a:lumOff val="35000"/>
                          </a:schemeClr>
                        </a:solidFill>
                        <a:latin typeface="+mn-lt"/>
                        <a:ea typeface="+mn-ea"/>
                        <a:cs typeface="2  Titr" panose="00000700000000000000" pitchFamily="2" charset="-78"/>
                      </a:endParaRPr>
                    </a:p>
                  </a:txBody>
                  <a:tcPr anchor="ctr">
                    <a:solidFill>
                      <a:schemeClr val="bg1">
                        <a:lumMod val="95000"/>
                      </a:schemeClr>
                    </a:solidFill>
                  </a:tcPr>
                </a:tc>
                <a:extLst>
                  <a:ext uri="{0D108BD9-81ED-4DB2-BD59-A6C34878D82A}">
                    <a16:rowId xmlns:a16="http://schemas.microsoft.com/office/drawing/2014/main" val="10004"/>
                  </a:ext>
                </a:extLst>
              </a:tr>
              <a:tr h="7010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Arial" pitchFamily="34" charset="0"/>
                      </a:endParaRPr>
                    </a:p>
                  </a:txBody>
                  <a:tcPr anchor="c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Arial" pitchFamily="34" charset="0"/>
                      </a:endParaRPr>
                    </a:p>
                  </a:txBody>
                  <a:tcPr anchor="c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Arial" pitchFamily="34" charset="0"/>
                      </a:endParaRPr>
                    </a:p>
                  </a:txBody>
                  <a:tcPr anchor="ctr">
                    <a:solidFill>
                      <a:schemeClr val="accent1"/>
                    </a:solidFill>
                  </a:tcPr>
                </a:tc>
                <a:extLst>
                  <a:ext uri="{0D108BD9-81ED-4DB2-BD59-A6C34878D82A}">
                    <a16:rowId xmlns:a16="http://schemas.microsoft.com/office/drawing/2014/main" val="10006"/>
                  </a:ext>
                </a:extLst>
              </a:tr>
            </a:tbl>
          </a:graphicData>
        </a:graphic>
      </p:graphicFrame>
      <p:graphicFrame>
        <p:nvGraphicFramePr>
          <p:cNvPr id="4" name="Table 3">
            <a:extLst>
              <a:ext uri="{FF2B5EF4-FFF2-40B4-BE49-F238E27FC236}">
                <a16:creationId xmlns:a16="http://schemas.microsoft.com/office/drawing/2014/main" id="{BE144E30-8603-4347-9206-4009A745EAEB}"/>
              </a:ext>
            </a:extLst>
          </p:cNvPr>
          <p:cNvGraphicFramePr>
            <a:graphicFrameLocks noGrp="1"/>
          </p:cNvGraphicFramePr>
          <p:nvPr>
            <p:extLst>
              <p:ext uri="{D42A27DB-BD31-4B8C-83A1-F6EECF244321}">
                <p14:modId xmlns:p14="http://schemas.microsoft.com/office/powerpoint/2010/main" val="3169025198"/>
              </p:ext>
            </p:extLst>
          </p:nvPr>
        </p:nvGraphicFramePr>
        <p:xfrm>
          <a:off x="991850" y="4854633"/>
          <a:ext cx="10289117" cy="1512299"/>
        </p:xfrm>
        <a:graphic>
          <a:graphicData uri="http://schemas.openxmlformats.org/drawingml/2006/table">
            <a:tbl>
              <a:tblPr firstRow="1" bandRow="1">
                <a:tableStyleId>{5C22544A-7EE6-4342-B048-85BDC9FD1C3A}</a:tableStyleId>
              </a:tblPr>
              <a:tblGrid>
                <a:gridCol w="1127115">
                  <a:extLst>
                    <a:ext uri="{9D8B030D-6E8A-4147-A177-3AD203B41FA5}">
                      <a16:colId xmlns:a16="http://schemas.microsoft.com/office/drawing/2014/main" val="20000"/>
                    </a:ext>
                  </a:extLst>
                </a:gridCol>
                <a:gridCol w="9162002">
                  <a:extLst>
                    <a:ext uri="{9D8B030D-6E8A-4147-A177-3AD203B41FA5}">
                      <a16:colId xmlns:a16="http://schemas.microsoft.com/office/drawing/2014/main" val="20001"/>
                    </a:ext>
                  </a:extLst>
                </a:gridCol>
              </a:tblGrid>
              <a:tr h="1512299">
                <a:tc>
                  <a:txBody>
                    <a:bodyPr/>
                    <a:lstStyle/>
                    <a:p>
                      <a:pPr latinLnBrk="1"/>
                      <a:endParaRPr lang="ko-KR" altLang="en-US" sz="2700" dirty="0"/>
                    </a:p>
                  </a:txBody>
                  <a:tcPr>
                    <a:lnL w="28575" cap="flat" cmpd="sng" algn="ctr">
                      <a:solidFill>
                        <a:schemeClr val="accent5"/>
                      </a:solidFill>
                      <a:prstDash val="solid"/>
                      <a:round/>
                      <a:headEnd type="none" w="med" len="med"/>
                      <a:tailEnd type="none" w="med" len="med"/>
                    </a:lnL>
                    <a:lnR w="28575" cap="flat" cmpd="sng" algn="ctr">
                      <a:solidFill>
                        <a:schemeClr val="accent5"/>
                      </a:solidFill>
                      <a:prstDash val="solid"/>
                      <a:round/>
                      <a:headEnd type="none" w="med" len="med"/>
                      <a:tailEnd type="none" w="med" len="med"/>
                    </a:lnR>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solidFill>
                      <a:schemeClr val="accent5"/>
                    </a:solidFill>
                  </a:tcPr>
                </a:tc>
                <a:tc>
                  <a:txBody>
                    <a:bodyPr/>
                    <a:lstStyle/>
                    <a:p>
                      <a:pPr latinLnBrk="1"/>
                      <a:endParaRPr lang="ko-KR" altLang="en-US" sz="2700" dirty="0"/>
                    </a:p>
                  </a:txBody>
                  <a:tcPr>
                    <a:lnL w="28575" cap="flat" cmpd="sng" algn="ctr">
                      <a:solidFill>
                        <a:schemeClr val="accent5"/>
                      </a:solidFill>
                      <a:prstDash val="solid"/>
                      <a:round/>
                      <a:headEnd type="none" w="med" len="med"/>
                      <a:tailEnd type="none" w="med" len="med"/>
                    </a:lnL>
                    <a:lnR w="28575" cap="flat" cmpd="sng" algn="ctr">
                      <a:solidFill>
                        <a:schemeClr val="accent5"/>
                      </a:solidFill>
                      <a:prstDash val="solid"/>
                      <a:round/>
                      <a:headEnd type="none" w="med" len="med"/>
                      <a:tailEnd type="none" w="med" len="med"/>
                    </a:lnR>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5" name="TextBox 4">
            <a:extLst>
              <a:ext uri="{FF2B5EF4-FFF2-40B4-BE49-F238E27FC236}">
                <a16:creationId xmlns:a16="http://schemas.microsoft.com/office/drawing/2014/main" id="{2DAB3339-1788-44C3-AA89-B546ABA7E556}"/>
              </a:ext>
            </a:extLst>
          </p:cNvPr>
          <p:cNvSpPr txBox="1"/>
          <p:nvPr/>
        </p:nvSpPr>
        <p:spPr>
          <a:xfrm>
            <a:off x="2192868" y="4854633"/>
            <a:ext cx="8845546" cy="1200329"/>
          </a:xfrm>
          <a:prstGeom prst="rect">
            <a:avLst/>
          </a:prstGeom>
          <a:noFill/>
        </p:spPr>
        <p:txBody>
          <a:bodyPr wrap="square" rtlCol="0">
            <a:spAutoFit/>
          </a:bodyPr>
          <a:lstStyle/>
          <a:p>
            <a:pPr algn="r" rtl="1">
              <a:lnSpc>
                <a:spcPct val="150000"/>
              </a:lnSpc>
            </a:pPr>
            <a:r>
              <a:rPr lang="fa-IR" sz="1600" b="1" dirty="0">
                <a:cs typeface="B Nazanin" panose="00000400000000000000" pitchFamily="2" charset="-78"/>
              </a:rPr>
              <a:t>بیان ساده:</a:t>
            </a:r>
          </a:p>
          <a:p>
            <a:pPr algn="r" rtl="1">
              <a:lnSpc>
                <a:spcPct val="150000"/>
              </a:lnSpc>
            </a:pPr>
            <a:r>
              <a:rPr lang="fa-IR" sz="1600" b="1" dirty="0">
                <a:cs typeface="B Nazanin" panose="00000400000000000000" pitchFamily="2" charset="-78"/>
              </a:rPr>
              <a:t>دیکشنری داده پاسخ می‌دهد: «این ستون دقیقاً چه چیزی را نگه می‌دارد و با چه فرمتی؟»</a:t>
            </a:r>
          </a:p>
          <a:p>
            <a:pPr algn="just" rtl="1">
              <a:lnSpc>
                <a:spcPct val="150000"/>
              </a:lnSpc>
            </a:pPr>
            <a:r>
              <a:rPr lang="fa-IR" sz="1600" b="1" dirty="0">
                <a:cs typeface="B Nazanin" panose="00000400000000000000" pitchFamily="2" charset="-78"/>
              </a:rPr>
              <a:t>کاتالوگ داده پاسخ می‌دهد: «چه داده‌هایی در سازمان وجود دارد، کجاست و مالکش کیست؟»</a:t>
            </a:r>
          </a:p>
        </p:txBody>
      </p:sp>
    </p:spTree>
    <p:extLst>
      <p:ext uri="{BB962C8B-B14F-4D97-AF65-F5344CB8AC3E}">
        <p14:creationId xmlns:p14="http://schemas.microsoft.com/office/powerpoint/2010/main" val="19185167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11247" y="732398"/>
            <a:ext cx="2865753" cy="1154162"/>
          </a:xfrm>
          <a:prstGeom prst="rect">
            <a:avLst/>
          </a:prstGeom>
          <a:noFill/>
        </p:spPr>
        <p:txBody>
          <a:bodyPr wrap="square" rtlCol="0" anchor="ctr">
            <a:spAutoFit/>
          </a:bodyPr>
          <a:lstStyle/>
          <a:p>
            <a:pPr algn="ctr" rtl="1">
              <a:lnSpc>
                <a:spcPct val="150000"/>
              </a:lnSpc>
            </a:pPr>
            <a:r>
              <a:rPr lang="fa-IR" sz="2400" dirty="0">
                <a:solidFill>
                  <a:schemeClr val="bg1"/>
                </a:solidFill>
                <a:latin typeface="Hammersmith One"/>
                <a:ea typeface="Hammersmith One"/>
                <a:cs typeface="Titr" panose="00000700000000000000" pitchFamily="2" charset="-78"/>
              </a:rPr>
              <a:t>آنتولوژی داده</a:t>
            </a:r>
          </a:p>
          <a:p>
            <a:pPr algn="ctr" rtl="1">
              <a:lnSpc>
                <a:spcPct val="150000"/>
              </a:lnSpc>
            </a:pPr>
            <a:r>
              <a:rPr lang="en-US" sz="2400" b="1" dirty="0">
                <a:solidFill>
                  <a:schemeClr val="bg1"/>
                </a:solidFill>
                <a:latin typeface="Hammersmith One"/>
                <a:ea typeface="Hammersmith One"/>
                <a:cs typeface="Titr" panose="00000700000000000000" pitchFamily="2" charset="-78"/>
              </a:rPr>
              <a:t>Data Ontology</a:t>
            </a:r>
            <a:endParaRPr lang="fa-IR" sz="2400" b="1" dirty="0">
              <a:solidFill>
                <a:schemeClr val="bg1"/>
              </a:solidFill>
              <a:latin typeface="Hammersmith One"/>
              <a:ea typeface="Hammersmith One"/>
              <a:cs typeface="Titr" panose="00000700000000000000" pitchFamily="2" charset="-78"/>
            </a:endParaRPr>
          </a:p>
        </p:txBody>
      </p:sp>
      <p:grpSp>
        <p:nvGrpSpPr>
          <p:cNvPr id="4" name="Group 3">
            <a:extLst>
              <a:ext uri="{FF2B5EF4-FFF2-40B4-BE49-F238E27FC236}">
                <a16:creationId xmlns:a16="http://schemas.microsoft.com/office/drawing/2014/main" id="{A34C383C-83FB-4C00-B58C-FBED52636D0F}"/>
              </a:ext>
            </a:extLst>
          </p:cNvPr>
          <p:cNvGrpSpPr/>
          <p:nvPr/>
        </p:nvGrpSpPr>
        <p:grpSpPr>
          <a:xfrm>
            <a:off x="2972033" y="239142"/>
            <a:ext cx="8666849" cy="3312534"/>
            <a:chOff x="3952875" y="2284730"/>
            <a:chExt cx="4591050" cy="2816544"/>
          </a:xfrm>
        </p:grpSpPr>
        <p:sp>
          <p:nvSpPr>
            <p:cNvPr id="5" name="Rectangle 4">
              <a:extLst>
                <a:ext uri="{FF2B5EF4-FFF2-40B4-BE49-F238E27FC236}">
                  <a16:creationId xmlns:a16="http://schemas.microsoft.com/office/drawing/2014/main" id="{36B67246-4A76-44FE-90C4-90E91727ABB3}"/>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5BE77CF-D6E9-495C-9FB1-BFC9F7A9D3EB}"/>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26A13EF9-5084-47CE-B66F-89A218F58A61}"/>
              </a:ext>
            </a:extLst>
          </p:cNvPr>
          <p:cNvSpPr txBox="1"/>
          <p:nvPr/>
        </p:nvSpPr>
        <p:spPr>
          <a:xfrm>
            <a:off x="3420533" y="320022"/>
            <a:ext cx="7757886" cy="3170099"/>
          </a:xfrm>
          <a:prstGeom prst="rect">
            <a:avLst/>
          </a:prstGeom>
          <a:noFill/>
        </p:spPr>
        <p:txBody>
          <a:bodyPr wrap="square" rtlCol="0">
            <a:spAutoFit/>
          </a:bodyPr>
          <a:lstStyle/>
          <a:p>
            <a:pPr lvl="0" algn="r" rtl="1" eaLnBrk="0" fontAlgn="base" hangingPunct="0">
              <a:lnSpc>
                <a:spcPct val="150000"/>
              </a:lnSpc>
              <a:spcBef>
                <a:spcPct val="0"/>
              </a:spcBef>
              <a:spcAft>
                <a:spcPct val="0"/>
              </a:spcAft>
            </a:pPr>
            <a:r>
              <a:rPr lang="ar-SA" altLang="fa-IR" sz="1600" b="1" dirty="0">
                <a:solidFill>
                  <a:schemeClr val="bg1"/>
                </a:solidFill>
                <a:latin typeface="Arial" panose="020B0604020202020204" pitchFamily="34" charset="0"/>
                <a:cs typeface="2  Titr" panose="00000700000000000000" pitchFamily="2" charset="-78"/>
              </a:rPr>
              <a:t>یکی از مفاهیم پیشرفته و مهم در مدیریت و سازماندهی داده است که به‌ویژه در حوزه علوم پزشکی جایگاه ویژه‌ای دارد</a:t>
            </a:r>
            <a:r>
              <a:rPr lang="fa-IR" altLang="fa-IR" sz="1600" b="1" dirty="0">
                <a:solidFill>
                  <a:schemeClr val="bg1"/>
                </a:solidFill>
                <a:latin typeface="Arial" panose="020B0604020202020204" pitchFamily="34" charset="0"/>
                <a:cs typeface="2  Titr" panose="00000700000000000000" pitchFamily="2" charset="-78"/>
              </a:rPr>
              <a:t>. آن</a:t>
            </a:r>
            <a:r>
              <a:rPr lang="fa-IR" sz="1600" b="1" dirty="0">
                <a:solidFill>
                  <a:schemeClr val="bg1"/>
                </a:solidFill>
                <a:latin typeface="Arial" panose="020B0604020202020204" pitchFamily="34" charset="0"/>
                <a:cs typeface="2  Titr" panose="00000700000000000000" pitchFamily="2" charset="-78"/>
              </a:rPr>
              <a:t>تولوژی داده یک مدل رسمی و </a:t>
            </a:r>
            <a:r>
              <a:rPr lang="fa-IR" sz="1600" b="1" dirty="0" smtClean="0">
                <a:solidFill>
                  <a:schemeClr val="bg1"/>
                </a:solidFill>
                <a:latin typeface="Arial" panose="020B0604020202020204" pitchFamily="34" charset="0"/>
                <a:cs typeface="2  Titr" panose="00000700000000000000" pitchFamily="2" charset="-78"/>
              </a:rPr>
              <a:t>استاندارد شده </a:t>
            </a:r>
            <a:r>
              <a:rPr lang="fa-IR" sz="1600" b="1" dirty="0">
                <a:solidFill>
                  <a:schemeClr val="bg1"/>
                </a:solidFill>
                <a:latin typeface="Arial" panose="020B0604020202020204" pitchFamily="34" charset="0"/>
                <a:cs typeface="2  Titr" panose="00000700000000000000" pitchFamily="2" charset="-78"/>
              </a:rPr>
              <a:t>از دانش یک حوزه</a:t>
            </a:r>
            <a:r>
              <a:rPr lang="en-US" sz="1600" b="1" dirty="0">
                <a:solidFill>
                  <a:schemeClr val="bg1"/>
                </a:solidFill>
                <a:latin typeface="Arial" panose="020B0604020202020204" pitchFamily="34" charset="0"/>
                <a:cs typeface="2  Titr" panose="00000700000000000000" pitchFamily="2" charset="-78"/>
              </a:rPr>
              <a:t> </a:t>
            </a:r>
            <a:r>
              <a:rPr lang="fa-IR" sz="1600" b="1" dirty="0">
                <a:solidFill>
                  <a:schemeClr val="bg1"/>
                </a:solidFill>
                <a:latin typeface="Arial" panose="020B0604020202020204" pitchFamily="34" charset="0"/>
                <a:cs typeface="2  Titr" panose="00000700000000000000" pitchFamily="2" charset="-78"/>
              </a:rPr>
              <a:t>است که مفاهیم، ویژگی‌ها و روابط بین آن‌ها را به صورت صریح و قابل پردازش توسط ماشین تعریف می‌کند.</a:t>
            </a:r>
          </a:p>
          <a:p>
            <a:pPr lvl="0" algn="r" rtl="1" eaLnBrk="0" fontAlgn="base" hangingPunct="0">
              <a:lnSpc>
                <a:spcPct val="150000"/>
              </a:lnSpc>
              <a:spcBef>
                <a:spcPct val="0"/>
              </a:spcBef>
              <a:spcAft>
                <a:spcPct val="0"/>
              </a:spcAft>
            </a:pPr>
            <a:endParaRPr lang="fa-IR" sz="1600" b="1" dirty="0">
              <a:solidFill>
                <a:schemeClr val="bg1"/>
              </a:solidFill>
              <a:latin typeface="Arial" panose="020B0604020202020204" pitchFamily="34" charset="0"/>
              <a:cs typeface="2  Titr" panose="00000700000000000000" pitchFamily="2" charset="-78"/>
            </a:endParaRPr>
          </a:p>
          <a:p>
            <a:pPr lvl="0" algn="r" rtl="1" eaLnBrk="0" fontAlgn="base" hangingPunct="0">
              <a:lnSpc>
                <a:spcPct val="150000"/>
              </a:lnSpc>
              <a:spcBef>
                <a:spcPct val="0"/>
              </a:spcBef>
              <a:spcAft>
                <a:spcPct val="0"/>
              </a:spcAft>
            </a:pPr>
            <a:r>
              <a:rPr lang="ar-SA" altLang="fa-IR" sz="1600" b="1" dirty="0">
                <a:solidFill>
                  <a:schemeClr val="bg1"/>
                </a:solidFill>
                <a:latin typeface="Arial" panose="020B0604020202020204" pitchFamily="34" charset="0"/>
                <a:cs typeface="2  Titr" panose="00000700000000000000" pitchFamily="2" charset="-78"/>
              </a:rPr>
              <a:t>به زبان ساده، آنتولوژی پاسخ می‌دهد</a:t>
            </a:r>
            <a:r>
              <a:rPr lang="fa-IR" altLang="fa-IR" sz="1600" b="1" dirty="0">
                <a:solidFill>
                  <a:schemeClr val="bg1"/>
                </a:solidFill>
                <a:latin typeface="Arial" panose="020B0604020202020204" pitchFamily="34" charset="0"/>
                <a:cs typeface="2  Titr" panose="00000700000000000000" pitchFamily="2" charset="-78"/>
              </a:rPr>
              <a:t>:</a:t>
            </a:r>
          </a:p>
          <a:p>
            <a:pPr lvl="0" algn="r" rtl="1" eaLnBrk="0" fontAlgn="base" hangingPunct="0">
              <a:lnSpc>
                <a:spcPct val="150000"/>
              </a:lnSpc>
              <a:spcBef>
                <a:spcPct val="0"/>
              </a:spcBef>
              <a:spcAft>
                <a:spcPct val="0"/>
              </a:spcAft>
            </a:pPr>
            <a:r>
              <a:rPr lang="fa-IR" altLang="fa-IR" sz="1600" b="1" dirty="0">
                <a:solidFill>
                  <a:schemeClr val="bg1"/>
                </a:solidFill>
                <a:latin typeface="Arial" panose="020B0604020202020204" pitchFamily="34" charset="0"/>
                <a:cs typeface="2  Titr" panose="00000700000000000000" pitchFamily="2" charset="-78"/>
              </a:rPr>
              <a:t>«</a:t>
            </a:r>
            <a:r>
              <a:rPr lang="ar-SA" altLang="fa-IR" sz="1600" b="1" dirty="0">
                <a:solidFill>
                  <a:schemeClr val="bg1"/>
                </a:solidFill>
                <a:latin typeface="Arial" panose="020B0604020202020204" pitchFamily="34" charset="0"/>
                <a:cs typeface="2  Titr" panose="00000700000000000000" pitchFamily="2" charset="-78"/>
              </a:rPr>
              <a:t>در این حوزه، چه چیزهایی وجود دارند؟ هر کدام چه ویژگی‌هایی دارند؟ و این چیزها با هم چه رابطه‌ای دارند؟</a:t>
            </a:r>
            <a:r>
              <a:rPr lang="fa-IR" altLang="fa-IR" sz="1600" b="1" dirty="0">
                <a:solidFill>
                  <a:schemeClr val="bg1"/>
                </a:solidFill>
                <a:latin typeface="Arial" panose="020B0604020202020204" pitchFamily="34" charset="0"/>
                <a:cs typeface="2  Titr" panose="00000700000000000000" pitchFamily="2" charset="-78"/>
              </a:rPr>
              <a:t>»</a:t>
            </a:r>
          </a:p>
          <a:p>
            <a:pPr lvl="0" algn="r" rtl="1" eaLnBrk="0" fontAlgn="base" hangingPunct="0">
              <a:lnSpc>
                <a:spcPct val="200000"/>
              </a:lnSpc>
              <a:spcBef>
                <a:spcPct val="0"/>
              </a:spcBef>
              <a:spcAft>
                <a:spcPct val="0"/>
              </a:spcAft>
            </a:pPr>
            <a:endParaRPr lang="fa-IR" altLang="fa-IR" sz="1600" b="1" dirty="0">
              <a:solidFill>
                <a:schemeClr val="bg1"/>
              </a:solidFill>
              <a:latin typeface="Arial" panose="020B0604020202020204" pitchFamily="34" charset="0"/>
              <a:cs typeface="2  Titr" panose="00000700000000000000" pitchFamily="2" charset="-78"/>
            </a:endParaRPr>
          </a:p>
        </p:txBody>
      </p:sp>
      <p:sp>
        <p:nvSpPr>
          <p:cNvPr id="13" name="Rectangle 1"/>
          <p:cNvSpPr>
            <a:spLocks noChangeArrowheads="1"/>
          </p:cNvSpPr>
          <p:nvPr/>
        </p:nvSpPr>
        <p:spPr bwMode="auto">
          <a:xfrm>
            <a:off x="6096001" y="2697067"/>
            <a:ext cx="63076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fa-IR" altLang="fa-IR" sz="2000" b="0" i="0" u="none" strike="noStrike" cap="none" normalizeH="0" baseline="0" dirty="0">
              <a:ln>
                <a:noFill/>
              </a:ln>
              <a:solidFill>
                <a:schemeClr val="bg1"/>
              </a:solidFill>
              <a:effectLst/>
              <a:latin typeface="Arial" panose="020B0604020202020204" pitchFamily="34" charset="0"/>
              <a:cs typeface="2  Titr" panose="00000700000000000000"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2682750716"/>
              </p:ext>
            </p:extLst>
          </p:nvPr>
        </p:nvGraphicFramePr>
        <p:xfrm>
          <a:off x="838201" y="4412376"/>
          <a:ext cx="10515600" cy="2255520"/>
        </p:xfrm>
        <a:graphic>
          <a:graphicData uri="http://schemas.openxmlformats.org/drawingml/2006/table">
            <a:tbl>
              <a:tblPr rtl="1">
                <a:tableStyleId>{8A107856-5554-42FB-B03E-39F5DBC370BA}</a:tableStyleId>
              </a:tblPr>
              <a:tblGrid>
                <a:gridCol w="3505200">
                  <a:extLst>
                    <a:ext uri="{9D8B030D-6E8A-4147-A177-3AD203B41FA5}">
                      <a16:colId xmlns:a16="http://schemas.microsoft.com/office/drawing/2014/main" val="848942334"/>
                    </a:ext>
                  </a:extLst>
                </a:gridCol>
                <a:gridCol w="3505200">
                  <a:extLst>
                    <a:ext uri="{9D8B030D-6E8A-4147-A177-3AD203B41FA5}">
                      <a16:colId xmlns:a16="http://schemas.microsoft.com/office/drawing/2014/main" val="2260987244"/>
                    </a:ext>
                  </a:extLst>
                </a:gridCol>
                <a:gridCol w="3505200">
                  <a:extLst>
                    <a:ext uri="{9D8B030D-6E8A-4147-A177-3AD203B41FA5}">
                      <a16:colId xmlns:a16="http://schemas.microsoft.com/office/drawing/2014/main" val="2424154272"/>
                    </a:ext>
                  </a:extLst>
                </a:gridCol>
              </a:tblGrid>
              <a:tr h="0">
                <a:tc>
                  <a:txBody>
                    <a:bodyPr/>
                    <a:lstStyle/>
                    <a:p>
                      <a:pPr algn="ctr" rtl="1"/>
                      <a:r>
                        <a:rPr lang="fa-IR" sz="1600" dirty="0">
                          <a:effectLst/>
                          <a:cs typeface="2  Titr" panose="00000700000000000000" pitchFamily="2" charset="-78"/>
                        </a:rPr>
                        <a:t>جزء</a:t>
                      </a:r>
                    </a:p>
                  </a:txBody>
                  <a:tcPr anchor="ctr"/>
                </a:tc>
                <a:tc>
                  <a:txBody>
                    <a:bodyPr/>
                    <a:lstStyle/>
                    <a:p>
                      <a:pPr algn="ctr" rtl="1"/>
                      <a:r>
                        <a:rPr lang="fa-IR" sz="1600" dirty="0">
                          <a:effectLst/>
                          <a:cs typeface="2  Titr" panose="00000700000000000000" pitchFamily="2" charset="-78"/>
                        </a:rPr>
                        <a:t>توضیح</a:t>
                      </a:r>
                    </a:p>
                  </a:txBody>
                  <a:tcPr anchor="ctr"/>
                </a:tc>
                <a:tc>
                  <a:txBody>
                    <a:bodyPr/>
                    <a:lstStyle/>
                    <a:p>
                      <a:pPr algn="ctr" rtl="1"/>
                      <a:r>
                        <a:rPr lang="fa-IR" sz="1600" dirty="0">
                          <a:effectLst/>
                          <a:cs typeface="2  Titr" panose="00000700000000000000" pitchFamily="2" charset="-78"/>
                        </a:rPr>
                        <a:t>مثال (حوزه پزشکی)</a:t>
                      </a:r>
                    </a:p>
                  </a:txBody>
                  <a:tcPr anchor="ctr"/>
                </a:tc>
                <a:extLst>
                  <a:ext uri="{0D108BD9-81ED-4DB2-BD59-A6C34878D82A}">
                    <a16:rowId xmlns:a16="http://schemas.microsoft.com/office/drawing/2014/main" val="4280221089"/>
                  </a:ext>
                </a:extLst>
              </a:tr>
              <a:tr h="0">
                <a:tc>
                  <a:txBody>
                    <a:bodyPr/>
                    <a:lstStyle/>
                    <a:p>
                      <a:pPr algn="ctr" rtl="1"/>
                      <a:r>
                        <a:rPr lang="fa-IR" sz="1600" b="1" dirty="0">
                          <a:effectLst/>
                          <a:cs typeface="B Nazanin" panose="00000400000000000000" pitchFamily="2" charset="-78"/>
                        </a:rPr>
                        <a:t>مفاهیم/کلاس‌ها (Concepts/Classes)</a:t>
                      </a:r>
                    </a:p>
                  </a:txBody>
                  <a:tcPr anchor="ctr"/>
                </a:tc>
                <a:tc>
                  <a:txBody>
                    <a:bodyPr/>
                    <a:lstStyle/>
                    <a:p>
                      <a:pPr algn="ctr" rtl="1"/>
                      <a:r>
                        <a:rPr lang="fa-IR" sz="1600" b="1">
                          <a:effectLst/>
                          <a:cs typeface="B Nazanin" panose="00000400000000000000" pitchFamily="2" charset="-78"/>
                        </a:rPr>
                        <a:t>دسته‌های اصلی موجودیت‌ها</a:t>
                      </a:r>
                    </a:p>
                  </a:txBody>
                  <a:tcPr anchor="ctr"/>
                </a:tc>
                <a:tc>
                  <a:txBody>
                    <a:bodyPr/>
                    <a:lstStyle/>
                    <a:p>
                      <a:pPr algn="ctr" rtl="1"/>
                      <a:r>
                        <a:rPr lang="fa-IR" sz="1600" b="1" dirty="0">
                          <a:effectLst/>
                          <a:cs typeface="B Nazanin" panose="00000400000000000000" pitchFamily="2" charset="-78"/>
                        </a:rPr>
                        <a:t>بیمار، بیماری، دارو، آزمایش</a:t>
                      </a:r>
                    </a:p>
                  </a:txBody>
                  <a:tcPr anchor="ctr"/>
                </a:tc>
                <a:extLst>
                  <a:ext uri="{0D108BD9-81ED-4DB2-BD59-A6C34878D82A}">
                    <a16:rowId xmlns:a16="http://schemas.microsoft.com/office/drawing/2014/main" val="767692033"/>
                  </a:ext>
                </a:extLst>
              </a:tr>
              <a:tr h="0">
                <a:tc>
                  <a:txBody>
                    <a:bodyPr/>
                    <a:lstStyle/>
                    <a:p>
                      <a:pPr algn="ctr" rtl="1"/>
                      <a:r>
                        <a:rPr lang="fa-IR" sz="1600" b="1">
                          <a:effectLst/>
                          <a:cs typeface="B Nazanin" panose="00000400000000000000" pitchFamily="2" charset="-78"/>
                        </a:rPr>
                        <a:t>روابط (Relations)</a:t>
                      </a:r>
                    </a:p>
                  </a:txBody>
                  <a:tcPr anchor="ctr"/>
                </a:tc>
                <a:tc>
                  <a:txBody>
                    <a:bodyPr/>
                    <a:lstStyle/>
                    <a:p>
                      <a:pPr algn="ctr" rtl="1"/>
                      <a:r>
                        <a:rPr lang="fa-IR" sz="1600" b="1">
                          <a:effectLst/>
                          <a:cs typeface="B Nazanin" panose="00000400000000000000" pitchFamily="2" charset="-78"/>
                        </a:rPr>
                        <a:t>نحوه ارتباط کلاس‌ها با یکدیگر</a:t>
                      </a:r>
                    </a:p>
                  </a:txBody>
                  <a:tcPr anchor="ctr"/>
                </a:tc>
                <a:tc>
                  <a:txBody>
                    <a:bodyPr/>
                    <a:lstStyle/>
                    <a:p>
                      <a:pPr algn="ctr" rtl="1"/>
                      <a:r>
                        <a:rPr lang="fa-IR" sz="1600" b="1" dirty="0">
                          <a:effectLst/>
                          <a:cs typeface="B Nazanin" panose="00000400000000000000" pitchFamily="2" charset="-78"/>
                        </a:rPr>
                        <a:t>«بیمار مبتلاست به بیماری»، «دارو درمان‌کننده است بیماری»</a:t>
                      </a:r>
                    </a:p>
                  </a:txBody>
                  <a:tcPr anchor="ctr"/>
                </a:tc>
                <a:extLst>
                  <a:ext uri="{0D108BD9-81ED-4DB2-BD59-A6C34878D82A}">
                    <a16:rowId xmlns:a16="http://schemas.microsoft.com/office/drawing/2014/main" val="483764491"/>
                  </a:ext>
                </a:extLst>
              </a:tr>
              <a:tr h="0">
                <a:tc>
                  <a:txBody>
                    <a:bodyPr/>
                    <a:lstStyle/>
                    <a:p>
                      <a:pPr algn="ctr" rtl="1"/>
                      <a:r>
                        <a:rPr lang="fa-IR" sz="1600" b="1">
                          <a:effectLst/>
                          <a:cs typeface="B Nazanin" panose="00000400000000000000" pitchFamily="2" charset="-78"/>
                        </a:rPr>
                        <a:t>ویژگی‌ها (Properties)</a:t>
                      </a:r>
                    </a:p>
                  </a:txBody>
                  <a:tcPr anchor="ctr"/>
                </a:tc>
                <a:tc>
                  <a:txBody>
                    <a:bodyPr/>
                    <a:lstStyle/>
                    <a:p>
                      <a:pPr algn="ctr" rtl="1"/>
                      <a:r>
                        <a:rPr lang="fa-IR" sz="1600" b="1" dirty="0">
                          <a:effectLst/>
                          <a:cs typeface="B Nazanin" panose="00000400000000000000" pitchFamily="2" charset="-78"/>
                        </a:rPr>
                        <a:t>صفات هر کلاس</a:t>
                      </a:r>
                    </a:p>
                  </a:txBody>
                  <a:tcPr anchor="ctr"/>
                </a:tc>
                <a:tc>
                  <a:txBody>
                    <a:bodyPr/>
                    <a:lstStyle/>
                    <a:p>
                      <a:pPr algn="ctr" rtl="1"/>
                      <a:r>
                        <a:rPr lang="fa-IR" sz="1600" b="1" dirty="0">
                          <a:effectLst/>
                          <a:cs typeface="B Nazanin" panose="00000400000000000000" pitchFamily="2" charset="-78"/>
                        </a:rPr>
                        <a:t>بیماری «عوارض» دارد، دارو «دوز» دارد</a:t>
                      </a:r>
                    </a:p>
                  </a:txBody>
                  <a:tcPr anchor="ctr"/>
                </a:tc>
                <a:extLst>
                  <a:ext uri="{0D108BD9-81ED-4DB2-BD59-A6C34878D82A}">
                    <a16:rowId xmlns:a16="http://schemas.microsoft.com/office/drawing/2014/main" val="1973512537"/>
                  </a:ext>
                </a:extLst>
              </a:tr>
              <a:tr h="0">
                <a:tc>
                  <a:txBody>
                    <a:bodyPr/>
                    <a:lstStyle/>
                    <a:p>
                      <a:pPr algn="ctr" rtl="1"/>
                      <a:r>
                        <a:rPr lang="fa-IR" sz="1600" b="1">
                          <a:effectLst/>
                          <a:cs typeface="B Nazanin" panose="00000400000000000000" pitchFamily="2" charset="-78"/>
                        </a:rPr>
                        <a:t>محدودیت‌ها/قواعد (Axioms/Rules)</a:t>
                      </a:r>
                    </a:p>
                  </a:txBody>
                  <a:tcPr anchor="ctr"/>
                </a:tc>
                <a:tc>
                  <a:txBody>
                    <a:bodyPr/>
                    <a:lstStyle/>
                    <a:p>
                      <a:pPr algn="ctr" rtl="1"/>
                      <a:r>
                        <a:rPr lang="fa-IR" sz="1600" b="1">
                          <a:effectLst/>
                          <a:cs typeface="B Nazanin" panose="00000400000000000000" pitchFamily="2" charset="-78"/>
                        </a:rPr>
                        <a:t>قوانین منطقی حوزه</a:t>
                      </a:r>
                    </a:p>
                  </a:txBody>
                  <a:tcPr anchor="ctr"/>
                </a:tc>
                <a:tc>
                  <a:txBody>
                    <a:bodyPr/>
                    <a:lstStyle/>
                    <a:p>
                      <a:pPr algn="ctr" rtl="1"/>
                      <a:r>
                        <a:rPr lang="fa-IR" sz="1600" b="1" dirty="0">
                          <a:effectLst/>
                          <a:cs typeface="B Nazanin" panose="00000400000000000000" pitchFamily="2" charset="-78"/>
                        </a:rPr>
                        <a:t>«هر نسخه باید فقط برای یک بیمار ثبت شود»</a:t>
                      </a:r>
                    </a:p>
                  </a:txBody>
                  <a:tcPr anchor="ctr"/>
                </a:tc>
                <a:extLst>
                  <a:ext uri="{0D108BD9-81ED-4DB2-BD59-A6C34878D82A}">
                    <a16:rowId xmlns:a16="http://schemas.microsoft.com/office/drawing/2014/main" val="3429865183"/>
                  </a:ext>
                </a:extLst>
              </a:tr>
              <a:tr h="0">
                <a:tc>
                  <a:txBody>
                    <a:bodyPr/>
                    <a:lstStyle/>
                    <a:p>
                      <a:pPr algn="ctr" rtl="1"/>
                      <a:r>
                        <a:rPr lang="fa-IR" sz="1600" b="1">
                          <a:effectLst/>
                          <a:cs typeface="B Nazanin" panose="00000400000000000000" pitchFamily="2" charset="-78"/>
                        </a:rPr>
                        <a:t>نمونه‌ها (Instances)</a:t>
                      </a:r>
                    </a:p>
                  </a:txBody>
                  <a:tcPr anchor="ctr"/>
                </a:tc>
                <a:tc>
                  <a:txBody>
                    <a:bodyPr/>
                    <a:lstStyle/>
                    <a:p>
                      <a:pPr algn="ctr" rtl="1"/>
                      <a:r>
                        <a:rPr lang="fa-IR" sz="1600" b="1">
                          <a:effectLst/>
                          <a:cs typeface="B Nazanin" panose="00000400000000000000" pitchFamily="2" charset="-78"/>
                        </a:rPr>
                        <a:t>موارد واقعی از کلاس‌ها</a:t>
                      </a:r>
                    </a:p>
                  </a:txBody>
                  <a:tcPr anchor="ctr"/>
                </a:tc>
                <a:tc>
                  <a:txBody>
                    <a:bodyPr/>
                    <a:lstStyle/>
                    <a:p>
                      <a:pPr algn="ctr" rtl="1"/>
                      <a:r>
                        <a:rPr lang="fa-IR" sz="1600" b="1" dirty="0">
                          <a:effectLst/>
                          <a:cs typeface="B Nazanin" panose="00000400000000000000" pitchFamily="2" charset="-78"/>
                        </a:rPr>
                        <a:t>بیمار «علی»، بیماری «دیابت نوع ۲»</a:t>
                      </a:r>
                    </a:p>
                  </a:txBody>
                  <a:tcPr anchor="ctr"/>
                </a:tc>
                <a:extLst>
                  <a:ext uri="{0D108BD9-81ED-4DB2-BD59-A6C34878D82A}">
                    <a16:rowId xmlns:a16="http://schemas.microsoft.com/office/drawing/2014/main" val="3498068008"/>
                  </a:ext>
                </a:extLst>
              </a:tr>
            </a:tbl>
          </a:graphicData>
        </a:graphic>
      </p:graphicFrame>
      <p:sp>
        <p:nvSpPr>
          <p:cNvPr id="10" name="Rectangle 2"/>
          <p:cNvSpPr>
            <a:spLocks noChangeArrowheads="1"/>
          </p:cNvSpPr>
          <p:nvPr/>
        </p:nvSpPr>
        <p:spPr bwMode="auto">
          <a:xfrm>
            <a:off x="745067" y="2818648"/>
            <a:ext cx="12192000" cy="1587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p>
        </p:txBody>
      </p:sp>
      <p:sp>
        <p:nvSpPr>
          <p:cNvPr id="11" name="Rectangle 3"/>
          <p:cNvSpPr>
            <a:spLocks noChangeArrowheads="1"/>
          </p:cNvSpPr>
          <p:nvPr/>
        </p:nvSpPr>
        <p:spPr bwMode="auto">
          <a:xfrm>
            <a:off x="-1281736" y="3668156"/>
            <a:ext cx="12460155" cy="815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pPr>
            <a:endParaRPr kumimoji="0" lang="fa-IR" altLang="fa-IR" sz="900" b="1" i="0" u="none" strike="noStrike" cap="none" normalizeH="0" baseline="0" dirty="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lang="ar-SA" altLang="fa-IR" sz="2000" b="1" dirty="0">
                <a:solidFill>
                  <a:schemeClr val="bg1"/>
                </a:solidFill>
                <a:latin typeface="Arial" panose="020B0604020202020204" pitchFamily="34" charset="0"/>
                <a:cs typeface="2  Titr" panose="00000700000000000000" pitchFamily="2" charset="-78"/>
              </a:rPr>
              <a:t>اجزای اصلی یک آنتولوژی</a:t>
            </a:r>
            <a:r>
              <a:rPr lang="fa-IR" altLang="fa-IR" sz="2000" b="1" dirty="0">
                <a:solidFill>
                  <a:schemeClr val="bg1"/>
                </a:solidFill>
                <a:latin typeface="Arial" panose="020B0604020202020204" pitchFamily="34" charset="0"/>
                <a:cs typeface="2  Titr" panose="00000700000000000000" pitchFamily="2" charset="-78"/>
              </a:rPr>
              <a:t>:</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fa-IR" altLang="fa-I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566278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689C3-D064-D619-2156-C8AF79797381}"/>
            </a:ext>
          </a:extLst>
        </p:cNvPr>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E9D7050-DA85-FAF6-D71B-9B8C77C5D4A1}"/>
              </a:ext>
            </a:extLst>
          </p:cNvPr>
          <p:cNvSpPr>
            <a:spLocks noGrp="1"/>
          </p:cNvSpPr>
          <p:nvPr>
            <p:ph type="pic" idx="13"/>
          </p:nvPr>
        </p:nvSpPr>
        <p:spPr/>
      </p:sp>
      <p:sp>
        <p:nvSpPr>
          <p:cNvPr id="3" name="Rectangle 5">
            <a:extLst>
              <a:ext uri="{FF2B5EF4-FFF2-40B4-BE49-F238E27FC236}">
                <a16:creationId xmlns:a16="http://schemas.microsoft.com/office/drawing/2014/main" id="{8B17AEDC-9282-8FAE-07F2-8E765D973741}"/>
              </a:ext>
            </a:extLst>
          </p:cNvPr>
          <p:cNvSpPr/>
          <p:nvPr/>
        </p:nvSpPr>
        <p:spPr>
          <a:xfrm>
            <a:off x="3627033" y="1361255"/>
            <a:ext cx="4482852" cy="5222183"/>
          </a:xfrm>
          <a:prstGeom prst="rect">
            <a:avLst/>
          </a:prstGeom>
          <a:solidFill>
            <a:schemeClr val="tx1">
              <a:lumMod val="65000"/>
              <a:lumOff val="35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Oval 22">
            <a:extLst>
              <a:ext uri="{FF2B5EF4-FFF2-40B4-BE49-F238E27FC236}">
                <a16:creationId xmlns:a16="http://schemas.microsoft.com/office/drawing/2014/main" id="{55CEE30D-6659-210F-0025-CAF28FC34D8B}"/>
              </a:ext>
            </a:extLst>
          </p:cNvPr>
          <p:cNvSpPr/>
          <p:nvPr/>
        </p:nvSpPr>
        <p:spPr>
          <a:xfrm>
            <a:off x="3802508" y="2936224"/>
            <a:ext cx="943588" cy="86598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TextBox 8">
            <a:extLst>
              <a:ext uri="{FF2B5EF4-FFF2-40B4-BE49-F238E27FC236}">
                <a16:creationId xmlns:a16="http://schemas.microsoft.com/office/drawing/2014/main" id="{B7F09736-269C-CD1B-E2FE-A0D173E5171F}"/>
              </a:ext>
            </a:extLst>
          </p:cNvPr>
          <p:cNvSpPr txBox="1"/>
          <p:nvPr/>
        </p:nvSpPr>
        <p:spPr>
          <a:xfrm>
            <a:off x="3808770" y="3133477"/>
            <a:ext cx="1100761" cy="369332"/>
          </a:xfrm>
          <a:prstGeom prst="rect">
            <a:avLst/>
          </a:prstGeom>
          <a:noFill/>
        </p:spPr>
        <p:txBody>
          <a:bodyPr wrap="square" rtlCol="0">
            <a:spAutoFit/>
          </a:bodyPr>
          <a:lstStyle/>
          <a:p>
            <a:r>
              <a:rPr lang="fa-IR" altLang="ko-KR" b="1" dirty="0">
                <a:solidFill>
                  <a:schemeClr val="tx2"/>
                </a:solidFill>
                <a:latin typeface="Arial" pitchFamily="34" charset="0"/>
                <a:cs typeface="2  Titr" panose="00000700000000000000" pitchFamily="2" charset="-78"/>
              </a:rPr>
              <a:t>محصولات</a:t>
            </a:r>
            <a:endParaRPr lang="ko-KR" altLang="en-US" b="1" dirty="0">
              <a:solidFill>
                <a:schemeClr val="tx2"/>
              </a:solidFill>
              <a:latin typeface="Arial" pitchFamily="34" charset="0"/>
              <a:cs typeface="2  Titr" panose="00000700000000000000" pitchFamily="2" charset="-78"/>
            </a:endParaRPr>
          </a:p>
        </p:txBody>
      </p:sp>
      <p:grpSp>
        <p:nvGrpSpPr>
          <p:cNvPr id="14" name="Group 9">
            <a:extLst>
              <a:ext uri="{FF2B5EF4-FFF2-40B4-BE49-F238E27FC236}">
                <a16:creationId xmlns:a16="http://schemas.microsoft.com/office/drawing/2014/main" id="{C0D69628-70C8-9B1D-1996-F0B5E12440E1}"/>
              </a:ext>
            </a:extLst>
          </p:cNvPr>
          <p:cNvGrpSpPr/>
          <p:nvPr/>
        </p:nvGrpSpPr>
        <p:grpSpPr>
          <a:xfrm>
            <a:off x="5129233" y="2785075"/>
            <a:ext cx="2850362" cy="1031051"/>
            <a:chOff x="2379575" y="4283314"/>
            <a:chExt cx="2545152" cy="1031051"/>
          </a:xfrm>
        </p:grpSpPr>
        <p:sp>
          <p:nvSpPr>
            <p:cNvPr id="15" name="TextBox 14">
              <a:extLst>
                <a:ext uri="{FF2B5EF4-FFF2-40B4-BE49-F238E27FC236}">
                  <a16:creationId xmlns:a16="http://schemas.microsoft.com/office/drawing/2014/main" id="{5A5A5F8B-2742-9328-7C6F-31AA3CD126F4}"/>
                </a:ext>
              </a:extLst>
            </p:cNvPr>
            <p:cNvSpPr txBox="1"/>
            <p:nvPr/>
          </p:nvSpPr>
          <p:spPr>
            <a:xfrm>
              <a:off x="2379575" y="4514146"/>
              <a:ext cx="2357001" cy="800219"/>
            </a:xfrm>
            <a:prstGeom prst="rect">
              <a:avLst/>
            </a:prstGeom>
            <a:noFill/>
          </p:spPr>
          <p:txBody>
            <a:bodyPr wrap="square" rtlCol="0">
              <a:spAutoFit/>
            </a:bodyPr>
            <a:lstStyle/>
            <a:p>
              <a:pPr algn="ctr" rtl="1">
                <a:lnSpc>
                  <a:spcPct val="150000"/>
                </a:lnSpc>
              </a:pPr>
              <a:r>
                <a:rPr lang="fa-IR" altLang="ko-KR" sz="1600" dirty="0">
                  <a:solidFill>
                    <a:schemeClr val="bg1"/>
                  </a:solidFill>
                  <a:latin typeface="Arial" pitchFamily="34" charset="0"/>
                  <a:cs typeface="2  Titr" panose="00000700000000000000" pitchFamily="2" charset="-78"/>
                </a:rPr>
                <a:t>چون تولید، انبار و فروش وابسته به آنهاست</a:t>
              </a:r>
              <a:endParaRPr lang="ko-KR" altLang="en-US" sz="1600" dirty="0">
                <a:solidFill>
                  <a:schemeClr val="bg1"/>
                </a:solidFill>
                <a:latin typeface="Arial" pitchFamily="34" charset="0"/>
                <a:cs typeface="2  Titr" panose="00000700000000000000" pitchFamily="2" charset="-78"/>
              </a:endParaRPr>
            </a:p>
          </p:txBody>
        </p:sp>
        <p:sp>
          <p:nvSpPr>
            <p:cNvPr id="16" name="TextBox 15">
              <a:extLst>
                <a:ext uri="{FF2B5EF4-FFF2-40B4-BE49-F238E27FC236}">
                  <a16:creationId xmlns:a16="http://schemas.microsoft.com/office/drawing/2014/main" id="{0A5A9C19-46C7-5C92-28FE-AC216A1423BB}"/>
                </a:ext>
              </a:extLst>
            </p:cNvPr>
            <p:cNvSpPr txBox="1"/>
            <p:nvPr/>
          </p:nvSpPr>
          <p:spPr>
            <a:xfrm>
              <a:off x="2551705" y="4283314"/>
              <a:ext cx="2373022" cy="400110"/>
            </a:xfrm>
            <a:prstGeom prst="rect">
              <a:avLst/>
            </a:prstGeom>
            <a:noFill/>
          </p:spPr>
          <p:txBody>
            <a:bodyPr wrap="square" rtlCol="0">
              <a:spAutoFit/>
            </a:bodyPr>
            <a:lstStyle/>
            <a:p>
              <a:pPr algn="r" rtl="1"/>
              <a:endParaRPr lang="ko-KR" altLang="en-US" sz="2000" b="1" dirty="0">
                <a:solidFill>
                  <a:schemeClr val="bg1"/>
                </a:solidFill>
                <a:latin typeface="Arial" pitchFamily="34" charset="0"/>
                <a:cs typeface="Arial" pitchFamily="34" charset="0"/>
              </a:endParaRPr>
            </a:p>
          </p:txBody>
        </p:sp>
      </p:grpSp>
      <p:sp>
        <p:nvSpPr>
          <p:cNvPr id="22" name="직사각형 2">
            <a:extLst>
              <a:ext uri="{FF2B5EF4-FFF2-40B4-BE49-F238E27FC236}">
                <a16:creationId xmlns:a16="http://schemas.microsoft.com/office/drawing/2014/main" id="{5D52B1F0-4610-DA4A-1E89-8891F6D452F2}"/>
              </a:ext>
            </a:extLst>
          </p:cNvPr>
          <p:cNvSpPr/>
          <p:nvPr/>
        </p:nvSpPr>
        <p:spPr>
          <a:xfrm>
            <a:off x="1702341" y="534160"/>
            <a:ext cx="3858749" cy="523220"/>
          </a:xfrm>
          <a:prstGeom prst="rect">
            <a:avLst/>
          </a:prstGeom>
        </p:spPr>
        <p:txBody>
          <a:bodyPr wrap="none">
            <a:spAutoFit/>
          </a:bodyPr>
          <a:lstStyle/>
          <a:p>
            <a:pPr algn="r" rtl="1"/>
            <a:r>
              <a:rPr lang="fa-IR" altLang="ko-KR" sz="2800" b="1" dirty="0">
                <a:solidFill>
                  <a:schemeClr val="accent3"/>
                </a:solidFill>
                <a:cs typeface="2  Titr" panose="00000700000000000000" pitchFamily="2" charset="-78"/>
              </a:rPr>
              <a:t>داده اصلی(</a:t>
            </a:r>
            <a:r>
              <a:rPr lang="en-US" altLang="ko-KR" sz="2800" b="1" dirty="0">
                <a:solidFill>
                  <a:schemeClr val="accent3"/>
                </a:solidFill>
                <a:cs typeface="2  Titr" panose="00000700000000000000" pitchFamily="2" charset="-78"/>
              </a:rPr>
              <a:t>Master Data</a:t>
            </a:r>
            <a:r>
              <a:rPr lang="fa-IR" altLang="ko-KR" sz="2800" b="1" dirty="0">
                <a:solidFill>
                  <a:schemeClr val="accent3"/>
                </a:solidFill>
                <a:cs typeface="2  Titr" panose="00000700000000000000" pitchFamily="2" charset="-78"/>
              </a:rPr>
              <a:t>)</a:t>
            </a:r>
            <a:endParaRPr lang="en-US" altLang="ko-KR" sz="2800" b="1" dirty="0">
              <a:solidFill>
                <a:schemeClr val="accent3"/>
              </a:solidFill>
              <a:cs typeface="2  Titr" panose="00000700000000000000" pitchFamily="2" charset="-78"/>
            </a:endParaRPr>
          </a:p>
        </p:txBody>
      </p:sp>
      <p:sp>
        <p:nvSpPr>
          <p:cNvPr id="23" name="TextBox 22">
            <a:extLst>
              <a:ext uri="{FF2B5EF4-FFF2-40B4-BE49-F238E27FC236}">
                <a16:creationId xmlns:a16="http://schemas.microsoft.com/office/drawing/2014/main" id="{A087E8CA-E24E-045F-4E25-16FB0131E756}"/>
              </a:ext>
            </a:extLst>
          </p:cNvPr>
          <p:cNvSpPr txBox="1"/>
          <p:nvPr/>
        </p:nvSpPr>
        <p:spPr>
          <a:xfrm>
            <a:off x="118533" y="1740469"/>
            <a:ext cx="3387664" cy="2708434"/>
          </a:xfrm>
          <a:prstGeom prst="rect">
            <a:avLst/>
          </a:prstGeom>
          <a:noFill/>
        </p:spPr>
        <p:txBody>
          <a:bodyPr wrap="square" lIns="72000" tIns="0" rIns="36000" bIns="0" rtlCol="0">
            <a:spAutoFit/>
          </a:bodyPr>
          <a:lstStyle/>
          <a:p>
            <a:pPr algn="just" rtl="1"/>
            <a:r>
              <a:rPr lang="fa-IR" altLang="ko-KR" sz="1600" b="1" dirty="0">
                <a:cs typeface="B Nazanin" panose="00000400000000000000" pitchFamily="2" charset="-78"/>
              </a:rPr>
              <a:t>نمایانگر موجودیت های کلیدی سازمان است. بدون آنها سازمان نمی تواند به درستی کار کند.</a:t>
            </a:r>
            <a:r>
              <a:rPr lang="fa-IR" sz="1600" dirty="0"/>
              <a:t> </a:t>
            </a:r>
            <a:r>
              <a:rPr lang="fa-IR" sz="1600" b="1" dirty="0">
                <a:cs typeface="B Nazanin" panose="00000400000000000000" pitchFamily="2" charset="-78"/>
              </a:rPr>
              <a:t>این داده‌ها به ندرت تغییر می‌کنند و از سیستمی به سیستم دیگر در یک سازمان جریان دارند.</a:t>
            </a:r>
            <a:r>
              <a:rPr lang="fa-IR" altLang="ko-KR" sz="1600" b="1" dirty="0">
                <a:cs typeface="B Nazanin" panose="00000400000000000000" pitchFamily="2" charset="-78"/>
              </a:rPr>
              <a:t> </a:t>
            </a:r>
          </a:p>
          <a:p>
            <a:pPr algn="just" rtl="1"/>
            <a:r>
              <a:rPr lang="fa-IR" altLang="ko-KR" sz="1600" b="1" dirty="0">
                <a:cs typeface="B Nazanin" panose="00000400000000000000" pitchFamily="2" charset="-78"/>
              </a:rPr>
              <a:t> </a:t>
            </a:r>
          </a:p>
          <a:p>
            <a:pPr algn="just" rtl="1"/>
            <a:r>
              <a:rPr lang="fa-IR" altLang="ko-KR" sz="1600" b="1" dirty="0">
                <a:cs typeface="B Nazanin" panose="00000400000000000000" pitchFamily="2" charset="-78"/>
              </a:rPr>
              <a:t>هدف: چه کسی یا چه چیزی در فعالیت های شما وجود دارد</a:t>
            </a:r>
          </a:p>
          <a:p>
            <a:pPr algn="just" rtl="1"/>
            <a:r>
              <a:rPr lang="fa-IR" sz="1600" b="1" dirty="0">
                <a:cs typeface="B Nazanin" panose="00000400000000000000" pitchFamily="2" charset="-78"/>
              </a:rPr>
              <a:t>ویژگی: این داده‌ها منحصر‌به‌فرد هستند (مثلاً هر مشتری یک کد ملی یا کد مشتری منحصر‌به‌فرد دارد).</a:t>
            </a:r>
            <a:endParaRPr lang="ko-KR" altLang="en-US" sz="1600" b="1" dirty="0">
              <a:cs typeface="B Nazanin" panose="00000400000000000000" pitchFamily="2" charset="-78"/>
            </a:endParaRPr>
          </a:p>
        </p:txBody>
      </p:sp>
      <p:sp>
        <p:nvSpPr>
          <p:cNvPr id="2" name="Oval 22">
            <a:extLst>
              <a:ext uri="{FF2B5EF4-FFF2-40B4-BE49-F238E27FC236}">
                <a16:creationId xmlns:a16="http://schemas.microsoft.com/office/drawing/2014/main" id="{22737A75-65D9-9E62-91ED-891ECA36C2EB}"/>
              </a:ext>
            </a:extLst>
          </p:cNvPr>
          <p:cNvSpPr/>
          <p:nvPr/>
        </p:nvSpPr>
        <p:spPr>
          <a:xfrm>
            <a:off x="3845921" y="1681609"/>
            <a:ext cx="943588" cy="86598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Oval 22">
            <a:extLst>
              <a:ext uri="{FF2B5EF4-FFF2-40B4-BE49-F238E27FC236}">
                <a16:creationId xmlns:a16="http://schemas.microsoft.com/office/drawing/2014/main" id="{72FBE7B0-0F2C-2006-D6DA-6C10A897A086}"/>
              </a:ext>
            </a:extLst>
          </p:cNvPr>
          <p:cNvSpPr/>
          <p:nvPr/>
        </p:nvSpPr>
        <p:spPr>
          <a:xfrm>
            <a:off x="3802508" y="5406490"/>
            <a:ext cx="943588" cy="86598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Oval 22">
            <a:extLst>
              <a:ext uri="{FF2B5EF4-FFF2-40B4-BE49-F238E27FC236}">
                <a16:creationId xmlns:a16="http://schemas.microsoft.com/office/drawing/2014/main" id="{B65B47BD-7A62-3694-5051-557C127559F2}"/>
              </a:ext>
            </a:extLst>
          </p:cNvPr>
          <p:cNvSpPr/>
          <p:nvPr/>
        </p:nvSpPr>
        <p:spPr>
          <a:xfrm>
            <a:off x="3845921" y="4205180"/>
            <a:ext cx="943588" cy="86598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TextBox 23">
            <a:extLst>
              <a:ext uri="{FF2B5EF4-FFF2-40B4-BE49-F238E27FC236}">
                <a16:creationId xmlns:a16="http://schemas.microsoft.com/office/drawing/2014/main" id="{E1422F05-4B17-F16E-B52F-F5DAE1A80427}"/>
              </a:ext>
            </a:extLst>
          </p:cNvPr>
          <p:cNvSpPr txBox="1"/>
          <p:nvPr/>
        </p:nvSpPr>
        <p:spPr>
          <a:xfrm>
            <a:off x="3916103" y="1909322"/>
            <a:ext cx="1100761" cy="369332"/>
          </a:xfrm>
          <a:prstGeom prst="rect">
            <a:avLst/>
          </a:prstGeom>
          <a:noFill/>
        </p:spPr>
        <p:txBody>
          <a:bodyPr wrap="square" rtlCol="0">
            <a:spAutoFit/>
          </a:bodyPr>
          <a:lstStyle/>
          <a:p>
            <a:r>
              <a:rPr lang="fa-IR" altLang="ko-KR" b="1" dirty="0">
                <a:solidFill>
                  <a:schemeClr val="tx2"/>
                </a:solidFill>
                <a:latin typeface="Arial" pitchFamily="34" charset="0"/>
                <a:cs typeface="2  Titr" panose="00000700000000000000" pitchFamily="2" charset="-78"/>
              </a:rPr>
              <a:t>مشتریان</a:t>
            </a:r>
            <a:endParaRPr lang="ko-KR" altLang="en-US" b="1" dirty="0">
              <a:solidFill>
                <a:schemeClr val="tx2"/>
              </a:solidFill>
              <a:latin typeface="Arial" pitchFamily="34" charset="0"/>
              <a:cs typeface="2  Titr" panose="00000700000000000000" pitchFamily="2" charset="-78"/>
            </a:endParaRPr>
          </a:p>
        </p:txBody>
      </p:sp>
      <p:sp>
        <p:nvSpPr>
          <p:cNvPr id="25" name="TextBox 24">
            <a:extLst>
              <a:ext uri="{FF2B5EF4-FFF2-40B4-BE49-F238E27FC236}">
                <a16:creationId xmlns:a16="http://schemas.microsoft.com/office/drawing/2014/main" id="{A6F492CF-CF37-D9A0-D371-FAC9FF8F8A12}"/>
              </a:ext>
            </a:extLst>
          </p:cNvPr>
          <p:cNvSpPr txBox="1"/>
          <p:nvPr/>
        </p:nvSpPr>
        <p:spPr>
          <a:xfrm>
            <a:off x="3948051" y="4421332"/>
            <a:ext cx="1100761" cy="369332"/>
          </a:xfrm>
          <a:prstGeom prst="rect">
            <a:avLst/>
          </a:prstGeom>
          <a:noFill/>
        </p:spPr>
        <p:txBody>
          <a:bodyPr wrap="square" rtlCol="0">
            <a:spAutoFit/>
          </a:bodyPr>
          <a:lstStyle/>
          <a:p>
            <a:r>
              <a:rPr lang="fa-IR" altLang="ko-KR" b="1" dirty="0">
                <a:solidFill>
                  <a:schemeClr val="tx2"/>
                </a:solidFill>
                <a:latin typeface="Arial" pitchFamily="34" charset="0"/>
                <a:cs typeface="2  Titr" panose="00000700000000000000" pitchFamily="2" charset="-78"/>
              </a:rPr>
              <a:t>کارکنان</a:t>
            </a:r>
            <a:endParaRPr lang="ko-KR" altLang="en-US" b="1" dirty="0">
              <a:solidFill>
                <a:schemeClr val="tx2"/>
              </a:solidFill>
              <a:latin typeface="Arial" pitchFamily="34" charset="0"/>
              <a:cs typeface="2  Titr" panose="00000700000000000000" pitchFamily="2" charset="-78"/>
            </a:endParaRPr>
          </a:p>
        </p:txBody>
      </p:sp>
      <p:sp>
        <p:nvSpPr>
          <p:cNvPr id="26" name="TextBox 25">
            <a:extLst>
              <a:ext uri="{FF2B5EF4-FFF2-40B4-BE49-F238E27FC236}">
                <a16:creationId xmlns:a16="http://schemas.microsoft.com/office/drawing/2014/main" id="{8DC6DD52-B6E4-A6B5-90A7-D46431FA5B5F}"/>
              </a:ext>
            </a:extLst>
          </p:cNvPr>
          <p:cNvSpPr txBox="1"/>
          <p:nvPr/>
        </p:nvSpPr>
        <p:spPr>
          <a:xfrm>
            <a:off x="3735527" y="5516315"/>
            <a:ext cx="1100761" cy="646331"/>
          </a:xfrm>
          <a:prstGeom prst="rect">
            <a:avLst/>
          </a:prstGeom>
          <a:noFill/>
        </p:spPr>
        <p:txBody>
          <a:bodyPr wrap="square" rtlCol="0">
            <a:spAutoFit/>
          </a:bodyPr>
          <a:lstStyle/>
          <a:p>
            <a:pPr algn="ctr"/>
            <a:r>
              <a:rPr lang="fa-IR" altLang="ko-KR" b="1" dirty="0">
                <a:solidFill>
                  <a:schemeClr val="tx2"/>
                </a:solidFill>
                <a:latin typeface="Arial" pitchFamily="34" charset="0"/>
                <a:cs typeface="2  Titr" panose="00000700000000000000" pitchFamily="2" charset="-78"/>
              </a:rPr>
              <a:t>تامبن کنندگان</a:t>
            </a:r>
            <a:endParaRPr lang="ko-KR" altLang="en-US" b="1" dirty="0">
              <a:solidFill>
                <a:schemeClr val="tx2"/>
              </a:solidFill>
              <a:latin typeface="Arial" pitchFamily="34" charset="0"/>
              <a:cs typeface="2  Titr" panose="00000700000000000000" pitchFamily="2" charset="-78"/>
            </a:endParaRPr>
          </a:p>
        </p:txBody>
      </p:sp>
      <p:grpSp>
        <p:nvGrpSpPr>
          <p:cNvPr id="27" name="Group 9">
            <a:extLst>
              <a:ext uri="{FF2B5EF4-FFF2-40B4-BE49-F238E27FC236}">
                <a16:creationId xmlns:a16="http://schemas.microsoft.com/office/drawing/2014/main" id="{0DEE7B1D-C62F-5507-E2BE-8D1ED51B93ED}"/>
              </a:ext>
            </a:extLst>
          </p:cNvPr>
          <p:cNvGrpSpPr/>
          <p:nvPr/>
        </p:nvGrpSpPr>
        <p:grpSpPr>
          <a:xfrm>
            <a:off x="5087046" y="1675734"/>
            <a:ext cx="2892549" cy="1031051"/>
            <a:chOff x="2379575" y="4283314"/>
            <a:chExt cx="2545152" cy="1031051"/>
          </a:xfrm>
        </p:grpSpPr>
        <p:sp>
          <p:nvSpPr>
            <p:cNvPr id="28" name="TextBox 27">
              <a:extLst>
                <a:ext uri="{FF2B5EF4-FFF2-40B4-BE49-F238E27FC236}">
                  <a16:creationId xmlns:a16="http://schemas.microsoft.com/office/drawing/2014/main" id="{BA6D2F14-D2BF-6BF8-E7E2-A04A66F1C717}"/>
                </a:ext>
              </a:extLst>
            </p:cNvPr>
            <p:cNvSpPr txBox="1"/>
            <p:nvPr/>
          </p:nvSpPr>
          <p:spPr>
            <a:xfrm>
              <a:off x="2379575" y="4514146"/>
              <a:ext cx="2357001" cy="800219"/>
            </a:xfrm>
            <a:prstGeom prst="rect">
              <a:avLst/>
            </a:prstGeom>
            <a:noFill/>
          </p:spPr>
          <p:txBody>
            <a:bodyPr wrap="square" rtlCol="0">
              <a:spAutoFit/>
            </a:bodyPr>
            <a:lstStyle/>
            <a:p>
              <a:pPr algn="ctr" rtl="1">
                <a:lnSpc>
                  <a:spcPct val="150000"/>
                </a:lnSpc>
              </a:pPr>
              <a:r>
                <a:rPr lang="fa-IR" altLang="ko-KR" sz="1600" dirty="0">
                  <a:solidFill>
                    <a:schemeClr val="bg1"/>
                  </a:solidFill>
                  <a:latin typeface="Arial" pitchFamily="34" charset="0"/>
                  <a:cs typeface="2  Titr" panose="00000700000000000000" pitchFamily="2" charset="-78"/>
                </a:rPr>
                <a:t>چون فروش و ارتیاط با مشتری وابسته به آنهاست</a:t>
              </a:r>
              <a:endParaRPr lang="ko-KR" altLang="en-US" sz="1600" dirty="0">
                <a:solidFill>
                  <a:schemeClr val="bg1"/>
                </a:solidFill>
                <a:latin typeface="Arial" pitchFamily="34" charset="0"/>
                <a:cs typeface="2  Titr" panose="00000700000000000000" pitchFamily="2" charset="-78"/>
              </a:endParaRPr>
            </a:p>
          </p:txBody>
        </p:sp>
        <p:sp>
          <p:nvSpPr>
            <p:cNvPr id="29" name="TextBox 28">
              <a:extLst>
                <a:ext uri="{FF2B5EF4-FFF2-40B4-BE49-F238E27FC236}">
                  <a16:creationId xmlns:a16="http://schemas.microsoft.com/office/drawing/2014/main" id="{6AC868B1-1FE6-48CC-F965-073016EA859A}"/>
                </a:ext>
              </a:extLst>
            </p:cNvPr>
            <p:cNvSpPr txBox="1"/>
            <p:nvPr/>
          </p:nvSpPr>
          <p:spPr>
            <a:xfrm>
              <a:off x="2551705" y="4283314"/>
              <a:ext cx="2373022" cy="400110"/>
            </a:xfrm>
            <a:prstGeom prst="rect">
              <a:avLst/>
            </a:prstGeom>
            <a:noFill/>
          </p:spPr>
          <p:txBody>
            <a:bodyPr wrap="square" rtlCol="0">
              <a:spAutoFit/>
            </a:bodyPr>
            <a:lstStyle/>
            <a:p>
              <a:pPr algn="r" rtl="1"/>
              <a:endParaRPr lang="ko-KR" altLang="en-US" sz="2000" b="1" dirty="0">
                <a:solidFill>
                  <a:schemeClr val="bg1"/>
                </a:solidFill>
                <a:latin typeface="Arial" pitchFamily="34" charset="0"/>
                <a:cs typeface="Arial" pitchFamily="34" charset="0"/>
              </a:endParaRPr>
            </a:p>
          </p:txBody>
        </p:sp>
      </p:grpSp>
      <p:sp>
        <p:nvSpPr>
          <p:cNvPr id="30" name="TextBox 29">
            <a:extLst>
              <a:ext uri="{FF2B5EF4-FFF2-40B4-BE49-F238E27FC236}">
                <a16:creationId xmlns:a16="http://schemas.microsoft.com/office/drawing/2014/main" id="{53C22A7F-61D8-1427-E779-F5FCA54D2200}"/>
              </a:ext>
            </a:extLst>
          </p:cNvPr>
          <p:cNvSpPr txBox="1"/>
          <p:nvPr/>
        </p:nvSpPr>
        <p:spPr>
          <a:xfrm>
            <a:off x="5282671" y="4109851"/>
            <a:ext cx="2403109" cy="800219"/>
          </a:xfrm>
          <a:prstGeom prst="rect">
            <a:avLst/>
          </a:prstGeom>
          <a:noFill/>
        </p:spPr>
        <p:txBody>
          <a:bodyPr wrap="square" rtlCol="0">
            <a:spAutoFit/>
          </a:bodyPr>
          <a:lstStyle/>
          <a:p>
            <a:pPr algn="ctr" rtl="1">
              <a:lnSpc>
                <a:spcPct val="150000"/>
              </a:lnSpc>
            </a:pPr>
            <a:r>
              <a:rPr lang="fa-IR" altLang="ko-KR" sz="1600" dirty="0">
                <a:solidFill>
                  <a:schemeClr val="bg1"/>
                </a:solidFill>
                <a:latin typeface="Arial" pitchFamily="34" charset="0"/>
                <a:cs typeface="2  Titr" panose="00000700000000000000" pitchFamily="2" charset="-78"/>
              </a:rPr>
              <a:t>چون عملیات و مدیریت سازمان وابسته به آنهاست</a:t>
            </a:r>
            <a:endParaRPr lang="ko-KR" altLang="en-US" sz="1600" dirty="0">
              <a:solidFill>
                <a:schemeClr val="bg1"/>
              </a:solidFill>
              <a:latin typeface="Arial" pitchFamily="34" charset="0"/>
              <a:cs typeface="2  Titr" panose="00000700000000000000" pitchFamily="2" charset="-78"/>
            </a:endParaRPr>
          </a:p>
        </p:txBody>
      </p:sp>
      <p:sp>
        <p:nvSpPr>
          <p:cNvPr id="31" name="TextBox 30">
            <a:extLst>
              <a:ext uri="{FF2B5EF4-FFF2-40B4-BE49-F238E27FC236}">
                <a16:creationId xmlns:a16="http://schemas.microsoft.com/office/drawing/2014/main" id="{23899D27-46A7-B137-0FCA-3010B7358EDE}"/>
              </a:ext>
            </a:extLst>
          </p:cNvPr>
          <p:cNvSpPr txBox="1"/>
          <p:nvPr/>
        </p:nvSpPr>
        <p:spPr>
          <a:xfrm>
            <a:off x="5238808" y="5362427"/>
            <a:ext cx="2403109" cy="800219"/>
          </a:xfrm>
          <a:prstGeom prst="rect">
            <a:avLst/>
          </a:prstGeom>
          <a:noFill/>
        </p:spPr>
        <p:txBody>
          <a:bodyPr wrap="square" rtlCol="0">
            <a:spAutoFit/>
          </a:bodyPr>
          <a:lstStyle/>
          <a:p>
            <a:pPr algn="ctr" rtl="1">
              <a:lnSpc>
                <a:spcPct val="150000"/>
              </a:lnSpc>
            </a:pPr>
            <a:r>
              <a:rPr lang="fa-IR" altLang="ko-KR" sz="1600" dirty="0">
                <a:solidFill>
                  <a:schemeClr val="bg1"/>
                </a:solidFill>
                <a:latin typeface="Arial" pitchFamily="34" charset="0"/>
                <a:cs typeface="2  Titr" panose="00000700000000000000" pitchFamily="2" charset="-78"/>
              </a:rPr>
              <a:t>چون خرید و زنجیره تامین وابسته به آنهاست</a:t>
            </a:r>
            <a:endParaRPr lang="ko-KR" altLang="en-US" sz="1600" dirty="0">
              <a:solidFill>
                <a:schemeClr val="bg1"/>
              </a:solidFill>
              <a:latin typeface="Arial" pitchFamily="34" charset="0"/>
              <a:cs typeface="2  Titr" panose="00000700000000000000" pitchFamily="2" charset="-78"/>
            </a:endParaRPr>
          </a:p>
        </p:txBody>
      </p:sp>
    </p:spTree>
    <p:extLst>
      <p:ext uri="{BB962C8B-B14F-4D97-AF65-F5344CB8AC3E}">
        <p14:creationId xmlns:p14="http://schemas.microsoft.com/office/powerpoint/2010/main" val="10468827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94000" y="1208172"/>
            <a:ext cx="2865753" cy="1815882"/>
          </a:xfrm>
          <a:prstGeom prst="rect">
            <a:avLst/>
          </a:prstGeom>
          <a:noFill/>
        </p:spPr>
        <p:txBody>
          <a:bodyPr wrap="square" rtlCol="0" anchor="ctr">
            <a:spAutoFit/>
          </a:bodyPr>
          <a:lstStyle/>
          <a:p>
            <a:pPr algn="ctr" rtl="1"/>
            <a:r>
              <a:rPr lang="fa-IR" altLang="ko-KR" sz="2800" b="1" dirty="0">
                <a:solidFill>
                  <a:schemeClr val="bg1"/>
                </a:solidFill>
                <a:latin typeface="2  Titr"/>
                <a:cs typeface="2  Titr" panose="00000700000000000000" pitchFamily="2" charset="-78"/>
              </a:rPr>
              <a:t>داده</a:t>
            </a:r>
            <a:r>
              <a:rPr lang="fa-IR" sz="2800" b="1" dirty="0">
                <a:solidFill>
                  <a:schemeClr val="bg1"/>
                </a:solidFill>
                <a:cs typeface="2  Titr" panose="00000700000000000000" pitchFamily="2" charset="-78"/>
              </a:rPr>
              <a:t> اصلی (Master Data) </a:t>
            </a:r>
          </a:p>
          <a:p>
            <a:pPr algn="ctr" rtl="1"/>
            <a:r>
              <a:rPr lang="fa-IR" sz="2800" b="1" dirty="0">
                <a:solidFill>
                  <a:schemeClr val="bg1"/>
                </a:solidFill>
                <a:cs typeface="2  Titr" panose="00000700000000000000" pitchFamily="2" charset="-78"/>
              </a:rPr>
              <a:t>در </a:t>
            </a:r>
          </a:p>
          <a:p>
            <a:pPr algn="ctr" rtl="1"/>
            <a:r>
              <a:rPr lang="fa-IR" sz="2800" b="1" dirty="0">
                <a:solidFill>
                  <a:schemeClr val="bg1"/>
                </a:solidFill>
                <a:cs typeface="2  Titr" panose="00000700000000000000" pitchFamily="2" charset="-78"/>
              </a:rPr>
              <a:t>دانشگاه علوم پزشکی</a:t>
            </a:r>
          </a:p>
        </p:txBody>
      </p:sp>
      <p:grpSp>
        <p:nvGrpSpPr>
          <p:cNvPr id="4" name="Group 3">
            <a:extLst>
              <a:ext uri="{FF2B5EF4-FFF2-40B4-BE49-F238E27FC236}">
                <a16:creationId xmlns:a16="http://schemas.microsoft.com/office/drawing/2014/main" id="{A34C383C-83FB-4C00-B58C-FBED52636D0F}"/>
              </a:ext>
            </a:extLst>
          </p:cNvPr>
          <p:cNvGrpSpPr/>
          <p:nvPr/>
        </p:nvGrpSpPr>
        <p:grpSpPr>
          <a:xfrm>
            <a:off x="2972033" y="222950"/>
            <a:ext cx="8666849" cy="6406450"/>
            <a:chOff x="3952875" y="2284730"/>
            <a:chExt cx="4591050" cy="2816544"/>
          </a:xfrm>
        </p:grpSpPr>
        <p:sp>
          <p:nvSpPr>
            <p:cNvPr id="5" name="Rectangle 4">
              <a:extLst>
                <a:ext uri="{FF2B5EF4-FFF2-40B4-BE49-F238E27FC236}">
                  <a16:creationId xmlns:a16="http://schemas.microsoft.com/office/drawing/2014/main" id="{36B67246-4A76-44FE-90C4-90E91727ABB3}"/>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5BE77CF-D6E9-495C-9FB1-BFC9F7A9D3EB}"/>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26A13EF9-5084-47CE-B66F-89A218F58A61}"/>
              </a:ext>
            </a:extLst>
          </p:cNvPr>
          <p:cNvSpPr txBox="1"/>
          <p:nvPr/>
        </p:nvSpPr>
        <p:spPr>
          <a:xfrm>
            <a:off x="3172310" y="614710"/>
            <a:ext cx="8031238" cy="5509200"/>
          </a:xfrm>
          <a:prstGeom prst="rect">
            <a:avLst/>
          </a:prstGeom>
          <a:noFill/>
        </p:spPr>
        <p:txBody>
          <a:bodyPr wrap="square" rtlCol="0">
            <a:spAutoFit/>
          </a:bodyPr>
          <a:lstStyle/>
          <a:p>
            <a:pPr algn="just" rtl="1"/>
            <a:r>
              <a:rPr lang="fa-IR" sz="1600" b="1" dirty="0">
                <a:solidFill>
                  <a:schemeClr val="bg1"/>
                </a:solidFill>
                <a:cs typeface="B Nazanin" panose="00000400000000000000" pitchFamily="2" charset="-78"/>
              </a:rPr>
              <a:t>این‌ها موجودیت‌های اصلی و «هسته‌ای» دانشگاه هستند که اطلاعات جزئی و منحصر‌به‌فردی درباره آن‌ها نگهداری می‌شود.</a:t>
            </a:r>
          </a:p>
          <a:p>
            <a:pPr algn="just" rtl="1"/>
            <a:endParaRPr lang="fa-IR" sz="1600" dirty="0">
              <a:solidFill>
                <a:schemeClr val="bg1"/>
              </a:solidFill>
              <a:cs typeface="B Nazanin" panose="00000400000000000000" pitchFamily="2" charset="-78"/>
            </a:endParaRPr>
          </a:p>
          <a:p>
            <a:pPr algn="just" rtl="1"/>
            <a:r>
              <a:rPr lang="fa-IR" sz="1600" b="1" dirty="0">
                <a:solidFill>
                  <a:schemeClr val="bg1"/>
                </a:solidFill>
                <a:cs typeface="2  Titr" panose="00000700000000000000" pitchFamily="2" charset="-78"/>
              </a:rPr>
              <a:t>دانشجویان:</a:t>
            </a:r>
            <a:endParaRPr lang="fa-IR" sz="1600" dirty="0">
              <a:solidFill>
                <a:schemeClr val="bg1"/>
              </a:solidFill>
              <a:cs typeface="2  Titr" panose="00000700000000000000" pitchFamily="2" charset="-78"/>
            </a:endParaRPr>
          </a:p>
          <a:p>
            <a:pPr algn="just" rtl="1"/>
            <a:r>
              <a:rPr lang="fa-IR" sz="1600" b="1" dirty="0">
                <a:solidFill>
                  <a:schemeClr val="bg1"/>
                </a:solidFill>
                <a:cs typeface="B Nazanin" panose="00000400000000000000" pitchFamily="2" charset="-78"/>
              </a:rPr>
              <a:t>اطلاعات اصلی:</a:t>
            </a:r>
            <a:r>
              <a:rPr lang="fa-IR" sz="1600" dirty="0">
                <a:solidFill>
                  <a:schemeClr val="bg1"/>
                </a:solidFill>
                <a:cs typeface="B Nazanin" panose="00000400000000000000" pitchFamily="2" charset="-78"/>
              </a:rPr>
              <a:t> شماره دانشجویی، نام و نام خانوادگی، کد ملی، تاریخ تولد، اطلاعات تماس (تلفن، ایمیل)، معدل، وضعیت تحصیلی (مشغول به تحصیل، فارغ‌التحصیل).</a:t>
            </a:r>
          </a:p>
          <a:p>
            <a:pPr algn="just" rtl="1"/>
            <a:r>
              <a:rPr lang="fa-IR" sz="1600" b="1" dirty="0">
                <a:solidFill>
                  <a:schemeClr val="bg1"/>
                </a:solidFill>
                <a:cs typeface="B Nazanin" panose="00000400000000000000" pitchFamily="2" charset="-78"/>
              </a:rPr>
              <a:t>چرا داده اصلی؟</a:t>
            </a:r>
            <a:r>
              <a:rPr lang="fa-IR" sz="1600" dirty="0">
                <a:solidFill>
                  <a:schemeClr val="bg1"/>
                </a:solidFill>
                <a:cs typeface="B Nazanin" panose="00000400000000000000" pitchFamily="2" charset="-78"/>
              </a:rPr>
              <a:t> هر دانشجو یک هویت منحصر‌به‌فرد در دانشگاه دارد و اطلاعاتش به ندرت ثابت می‌ماند (مثلاً آدرس یا شماره تلفن عوض می‌شود).</a:t>
            </a:r>
          </a:p>
          <a:p>
            <a:pPr algn="just" rtl="1"/>
            <a:endParaRPr lang="fa-IR" sz="1600" b="1" dirty="0">
              <a:solidFill>
                <a:schemeClr val="bg1"/>
              </a:solidFill>
              <a:cs typeface="B Nazanin" panose="00000400000000000000" pitchFamily="2" charset="-78"/>
            </a:endParaRPr>
          </a:p>
          <a:p>
            <a:pPr algn="just" rtl="1"/>
            <a:r>
              <a:rPr lang="fa-IR" sz="1600" b="1" dirty="0">
                <a:solidFill>
                  <a:schemeClr val="bg1"/>
                </a:solidFill>
                <a:cs typeface="2  Titr" panose="00000700000000000000" pitchFamily="2" charset="-78"/>
              </a:rPr>
              <a:t>اساتید و کارکنان</a:t>
            </a:r>
            <a:r>
              <a:rPr lang="fa-IR" sz="1600" b="1" dirty="0">
                <a:solidFill>
                  <a:schemeClr val="bg1"/>
                </a:solidFill>
                <a:cs typeface="B Nazanin" panose="00000400000000000000" pitchFamily="2" charset="-78"/>
              </a:rPr>
              <a:t>:</a:t>
            </a:r>
            <a:endParaRPr lang="fa-IR" sz="1600" dirty="0">
              <a:solidFill>
                <a:schemeClr val="bg1"/>
              </a:solidFill>
              <a:cs typeface="B Nazanin" panose="00000400000000000000" pitchFamily="2" charset="-78"/>
            </a:endParaRPr>
          </a:p>
          <a:p>
            <a:pPr algn="just" rtl="1"/>
            <a:r>
              <a:rPr lang="fa-IR" sz="1600" b="1" dirty="0">
                <a:solidFill>
                  <a:schemeClr val="bg1"/>
                </a:solidFill>
                <a:cs typeface="B Nazanin" panose="00000400000000000000" pitchFamily="2" charset="-78"/>
              </a:rPr>
              <a:t>اطلاعات اصلی:</a:t>
            </a:r>
            <a:r>
              <a:rPr lang="fa-IR" sz="1600" dirty="0">
                <a:solidFill>
                  <a:schemeClr val="bg1"/>
                </a:solidFill>
                <a:cs typeface="B Nazanin" panose="00000400000000000000" pitchFamily="2" charset="-78"/>
              </a:rPr>
              <a:t> شماره پرسنلی، نام و نام خانوادگی، تخصص (مثلاً متخصص قلب، جراح مغز و اعصاب)، مرتبه علمی (استادیار، دانشیار، استاد)، اطلاعات تماس، سوابق تحصیلی.</a:t>
            </a:r>
          </a:p>
          <a:p>
            <a:pPr algn="just" rtl="1"/>
            <a:r>
              <a:rPr lang="fa-IR" sz="1600" b="1" dirty="0">
                <a:solidFill>
                  <a:schemeClr val="bg1"/>
                </a:solidFill>
                <a:cs typeface="B Nazanin" panose="00000400000000000000" pitchFamily="2" charset="-78"/>
              </a:rPr>
              <a:t>چرا داده اصلی؟</a:t>
            </a:r>
            <a:r>
              <a:rPr lang="fa-IR" sz="1600" dirty="0">
                <a:solidFill>
                  <a:schemeClr val="bg1"/>
                </a:solidFill>
                <a:cs typeface="B Nazanin" panose="00000400000000000000" pitchFamily="2" charset="-78"/>
              </a:rPr>
              <a:t> هر استاد یا کارمند یک فرد با نقش و مشخصات منحصر‌به‌فرد در سیستم است.</a:t>
            </a:r>
          </a:p>
          <a:p>
            <a:pPr algn="just" rtl="1"/>
            <a:endParaRPr lang="fa-IR" sz="1600" dirty="0">
              <a:solidFill>
                <a:schemeClr val="bg1"/>
              </a:solidFill>
              <a:cs typeface="B Nazanin" panose="00000400000000000000" pitchFamily="2" charset="-78"/>
            </a:endParaRPr>
          </a:p>
          <a:p>
            <a:pPr algn="just" rtl="1"/>
            <a:r>
              <a:rPr lang="fa-IR" sz="1600" b="1" dirty="0">
                <a:solidFill>
                  <a:schemeClr val="bg1"/>
                </a:solidFill>
                <a:cs typeface="2  Titr" panose="00000700000000000000" pitchFamily="2" charset="-78"/>
              </a:rPr>
              <a:t>بیماران (در صورت وجود بیمارستان یا کلینیک آموزشی):</a:t>
            </a:r>
          </a:p>
          <a:p>
            <a:pPr algn="just" rtl="1"/>
            <a:r>
              <a:rPr lang="fa-IR" sz="1600" b="1" dirty="0">
                <a:solidFill>
                  <a:schemeClr val="bg1"/>
                </a:solidFill>
                <a:cs typeface="B Nazanin" panose="00000400000000000000" pitchFamily="2" charset="-78"/>
              </a:rPr>
              <a:t>اطلاعات اصلی:</a:t>
            </a:r>
            <a:r>
              <a:rPr lang="fa-IR" sz="1600" dirty="0">
                <a:solidFill>
                  <a:schemeClr val="bg1"/>
                </a:solidFill>
                <a:cs typeface="B Nazanin" panose="00000400000000000000" pitchFamily="2" charset="-78"/>
              </a:rPr>
              <a:t> شماره پرونده پزشکی (MRN)، نام و نام خانوادگی، تاریخ تولد، جنسیت، سوابق پزشکی، نتایج آزمایش‌ها، تشخیص‌ها.</a:t>
            </a:r>
          </a:p>
          <a:p>
            <a:pPr algn="just" rtl="1"/>
            <a:r>
              <a:rPr lang="fa-IR" sz="1600" b="1" dirty="0">
                <a:solidFill>
                  <a:schemeClr val="bg1"/>
                </a:solidFill>
                <a:cs typeface="B Nazanin" panose="00000400000000000000" pitchFamily="2" charset="-78"/>
              </a:rPr>
              <a:t>چرا داده اصلی؟</a:t>
            </a:r>
            <a:r>
              <a:rPr lang="fa-IR" sz="1600" dirty="0">
                <a:solidFill>
                  <a:schemeClr val="bg1"/>
                </a:solidFill>
                <a:cs typeface="B Nazanin" panose="00000400000000000000" pitchFamily="2" charset="-78"/>
              </a:rPr>
              <a:t> هر بیمار یک مجموعه منحصر‌به‌فرد از اطلاعات سلامتی دارد.</a:t>
            </a:r>
          </a:p>
          <a:p>
            <a:pPr algn="just" rtl="1"/>
            <a:endParaRPr lang="fa-IR" sz="1600" dirty="0">
              <a:solidFill>
                <a:schemeClr val="bg1"/>
              </a:solidFill>
              <a:cs typeface="B Nazanin" panose="00000400000000000000" pitchFamily="2" charset="-78"/>
            </a:endParaRPr>
          </a:p>
          <a:p>
            <a:pPr algn="just" rtl="1"/>
            <a:r>
              <a:rPr lang="fa-IR" sz="1600" b="1" dirty="0">
                <a:solidFill>
                  <a:schemeClr val="bg1"/>
                </a:solidFill>
                <a:cs typeface="B Nazanin" panose="00000400000000000000" pitchFamily="2" charset="-78"/>
              </a:rPr>
              <a:t>دوره‌ها و برنامه‌های درسی:</a:t>
            </a:r>
            <a:endParaRPr lang="fa-IR" sz="1600" dirty="0">
              <a:solidFill>
                <a:schemeClr val="bg1"/>
              </a:solidFill>
              <a:cs typeface="B Nazanin" panose="00000400000000000000" pitchFamily="2" charset="-78"/>
            </a:endParaRPr>
          </a:p>
          <a:p>
            <a:pPr algn="just" rtl="1"/>
            <a:r>
              <a:rPr lang="fa-IR" sz="1600" b="1" dirty="0">
                <a:solidFill>
                  <a:schemeClr val="bg1"/>
                </a:solidFill>
                <a:cs typeface="B Nazanin" panose="00000400000000000000" pitchFamily="2" charset="-78"/>
              </a:rPr>
              <a:t>اطلاعات اصلی:</a:t>
            </a:r>
            <a:r>
              <a:rPr lang="fa-IR" sz="1600" dirty="0">
                <a:solidFill>
                  <a:schemeClr val="bg1"/>
                </a:solidFill>
                <a:cs typeface="B Nazanin" panose="00000400000000000000" pitchFamily="2" charset="-78"/>
              </a:rPr>
              <a:t> کد درس، نام درس (مثلاً آناتومی، فیزیولوژی، داخلی مغز و اعصاب)، تعداد واحد، سرفصل‌های درس، ترم ارائه.</a:t>
            </a:r>
          </a:p>
          <a:p>
            <a:pPr algn="just" rtl="1"/>
            <a:r>
              <a:rPr lang="fa-IR" sz="1600" b="1" dirty="0">
                <a:solidFill>
                  <a:schemeClr val="bg1"/>
                </a:solidFill>
                <a:cs typeface="B Nazanin" panose="00000400000000000000" pitchFamily="2" charset="-78"/>
              </a:rPr>
              <a:t>چرا داده اصلی؟</a:t>
            </a:r>
            <a:r>
              <a:rPr lang="fa-IR" sz="1600" dirty="0">
                <a:solidFill>
                  <a:schemeClr val="bg1"/>
                </a:solidFill>
                <a:cs typeface="B Nazanin" panose="00000400000000000000" pitchFamily="2" charset="-78"/>
              </a:rPr>
              <a:t> هر درس یا برنامه آموزشی هویت مشخصی دارد.</a:t>
            </a:r>
          </a:p>
        </p:txBody>
      </p:sp>
    </p:spTree>
    <p:extLst>
      <p:ext uri="{BB962C8B-B14F-4D97-AF65-F5344CB8AC3E}">
        <p14:creationId xmlns:p14="http://schemas.microsoft.com/office/powerpoint/2010/main" val="11215958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D7D2E-3757-5121-65A8-019B2B8C4FE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0FCBD9-77E5-A220-B76A-78BAB85C7EF9}"/>
              </a:ext>
            </a:extLst>
          </p:cNvPr>
          <p:cNvSpPr txBox="1"/>
          <p:nvPr/>
        </p:nvSpPr>
        <p:spPr>
          <a:xfrm>
            <a:off x="5701481" y="3870587"/>
            <a:ext cx="2378487" cy="2062103"/>
          </a:xfrm>
          <a:prstGeom prst="rect">
            <a:avLst/>
          </a:prstGeom>
          <a:noFill/>
        </p:spPr>
        <p:txBody>
          <a:bodyPr wrap="square" rtlCol="0">
            <a:spAutoFit/>
          </a:bodyPr>
          <a:lstStyle/>
          <a:p>
            <a:pPr algn="just" rtl="1"/>
            <a:r>
              <a:rPr lang="fa-IR" altLang="ko-KR" sz="1600" b="1" dirty="0">
                <a:cs typeface="B Nazanin" panose="00000400000000000000" pitchFamily="2" charset="-78"/>
              </a:rPr>
              <a:t>داده ها در بخش های مختلف سازمان با هم هماهنگ باشند و تناقض نداشته باشند. مثلاً اگر نام کشور در یک سیستم ایران است در سیستم دیگر</a:t>
            </a:r>
            <a:r>
              <a:rPr lang="en-US" altLang="ko-KR" sz="1600" b="1" dirty="0">
                <a:cs typeface="B Nazanin" panose="00000400000000000000" pitchFamily="2" charset="-78"/>
              </a:rPr>
              <a:t>IR</a:t>
            </a:r>
            <a:r>
              <a:rPr lang="fa-IR" altLang="ko-KR" sz="1600" b="1" dirty="0">
                <a:cs typeface="B Nazanin" panose="00000400000000000000" pitchFamily="2" charset="-78"/>
              </a:rPr>
              <a:t> یا </a:t>
            </a:r>
            <a:r>
              <a:rPr lang="en-US" altLang="ko-KR" sz="1600" b="1" dirty="0">
                <a:cs typeface="B Nazanin" panose="00000400000000000000" pitchFamily="2" charset="-78"/>
              </a:rPr>
              <a:t>Islamic republic of </a:t>
            </a:r>
            <a:r>
              <a:rPr lang="en-US" altLang="ko-KR" sz="1600" b="1" dirty="0" err="1">
                <a:cs typeface="B Nazanin" panose="00000400000000000000" pitchFamily="2" charset="-78"/>
              </a:rPr>
              <a:t>iran</a:t>
            </a:r>
            <a:r>
              <a:rPr lang="fa-IR" altLang="ko-KR" sz="1600" b="1" dirty="0">
                <a:cs typeface="B Nazanin" panose="00000400000000000000" pitchFamily="2" charset="-78"/>
              </a:rPr>
              <a:t>ثبت شده باشد داده ناسازگار است.</a:t>
            </a:r>
            <a:endParaRPr lang="ko-KR" altLang="en-US" sz="1600" b="1" dirty="0">
              <a:cs typeface="B Nazanin" panose="00000400000000000000" pitchFamily="2" charset="-78"/>
            </a:endParaRPr>
          </a:p>
        </p:txBody>
      </p:sp>
      <p:grpSp>
        <p:nvGrpSpPr>
          <p:cNvPr id="4" name="Group 3">
            <a:extLst>
              <a:ext uri="{FF2B5EF4-FFF2-40B4-BE49-F238E27FC236}">
                <a16:creationId xmlns:a16="http://schemas.microsoft.com/office/drawing/2014/main" id="{FD4CE560-B56C-9843-F390-C7434088413E}"/>
              </a:ext>
            </a:extLst>
          </p:cNvPr>
          <p:cNvGrpSpPr/>
          <p:nvPr/>
        </p:nvGrpSpPr>
        <p:grpSpPr>
          <a:xfrm>
            <a:off x="5870683" y="3162819"/>
            <a:ext cx="2378487" cy="678139"/>
            <a:chOff x="4686849" y="720000"/>
            <a:chExt cx="3470386" cy="678139"/>
          </a:xfrm>
        </p:grpSpPr>
        <p:sp>
          <p:nvSpPr>
            <p:cNvPr id="5" name="TextBox 4">
              <a:extLst>
                <a:ext uri="{FF2B5EF4-FFF2-40B4-BE49-F238E27FC236}">
                  <a16:creationId xmlns:a16="http://schemas.microsoft.com/office/drawing/2014/main" id="{9F0C4DF6-E464-7674-15B1-DE14414A4B0F}"/>
                </a:ext>
              </a:extLst>
            </p:cNvPr>
            <p:cNvSpPr txBox="1"/>
            <p:nvPr/>
          </p:nvSpPr>
          <p:spPr>
            <a:xfrm>
              <a:off x="4686849" y="720000"/>
              <a:ext cx="3470386" cy="400110"/>
            </a:xfrm>
            <a:prstGeom prst="rect">
              <a:avLst/>
            </a:prstGeom>
            <a:noFill/>
          </p:spPr>
          <p:txBody>
            <a:bodyPr wrap="square" rtlCol="0">
              <a:spAutoFit/>
            </a:bodyPr>
            <a:lstStyle/>
            <a:p>
              <a:r>
                <a:rPr lang="fa-IR" altLang="ko-KR" sz="2000" b="1" dirty="0">
                  <a:solidFill>
                    <a:schemeClr val="tx2"/>
                  </a:solidFill>
                  <a:cs typeface="B Titr" panose="00000700000000000000" pitchFamily="2" charset="-78"/>
                </a:rPr>
                <a:t>سازگاری داده</a:t>
              </a:r>
              <a:endParaRPr lang="ko-KR" altLang="en-US" sz="2000" b="1" dirty="0">
                <a:solidFill>
                  <a:schemeClr val="tx2"/>
                </a:solidFill>
                <a:cs typeface="B Titr" panose="00000700000000000000" pitchFamily="2" charset="-78"/>
              </a:endParaRPr>
            </a:p>
          </p:txBody>
        </p:sp>
        <p:sp>
          <p:nvSpPr>
            <p:cNvPr id="6" name="TextBox 5">
              <a:extLst>
                <a:ext uri="{FF2B5EF4-FFF2-40B4-BE49-F238E27FC236}">
                  <a16:creationId xmlns:a16="http://schemas.microsoft.com/office/drawing/2014/main" id="{3BDEAA41-55DF-5DED-A7A7-891BA0003B11}"/>
                </a:ext>
              </a:extLst>
            </p:cNvPr>
            <p:cNvSpPr txBox="1"/>
            <p:nvPr/>
          </p:nvSpPr>
          <p:spPr>
            <a:xfrm>
              <a:off x="4686849" y="1059585"/>
              <a:ext cx="3470386" cy="338554"/>
            </a:xfrm>
            <a:prstGeom prst="rect">
              <a:avLst/>
            </a:prstGeom>
            <a:noFill/>
          </p:spPr>
          <p:txBody>
            <a:bodyPr wrap="square" rtlCol="0">
              <a:spAutoFit/>
            </a:bodyPr>
            <a:lstStyle/>
            <a:p>
              <a:endParaRPr lang="ko-KR" altLang="en-US" sz="1600" b="1" dirty="0">
                <a:solidFill>
                  <a:schemeClr val="accent1"/>
                </a:solidFill>
                <a:cs typeface="Arial" pitchFamily="34" charset="0"/>
              </a:endParaRPr>
            </a:p>
          </p:txBody>
        </p:sp>
      </p:grpSp>
      <p:sp>
        <p:nvSpPr>
          <p:cNvPr id="11" name="Rectangle 10">
            <a:extLst>
              <a:ext uri="{FF2B5EF4-FFF2-40B4-BE49-F238E27FC236}">
                <a16:creationId xmlns:a16="http://schemas.microsoft.com/office/drawing/2014/main" id="{1CD7B250-FF34-888D-A449-0828E71B614C}"/>
              </a:ext>
            </a:extLst>
          </p:cNvPr>
          <p:cNvSpPr/>
          <p:nvPr/>
        </p:nvSpPr>
        <p:spPr>
          <a:xfrm>
            <a:off x="5028491" y="3207592"/>
            <a:ext cx="724277" cy="7930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460C619A-C7A0-7C7E-9D63-CE1B3DEB9318}"/>
              </a:ext>
            </a:extLst>
          </p:cNvPr>
          <p:cNvSpPr/>
          <p:nvPr/>
        </p:nvSpPr>
        <p:spPr>
          <a:xfrm>
            <a:off x="8534961" y="3207592"/>
            <a:ext cx="724277" cy="7930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0FDDA5F6-01AB-1D4D-345F-41E094217164}"/>
              </a:ext>
            </a:extLst>
          </p:cNvPr>
          <p:cNvSpPr txBox="1"/>
          <p:nvPr/>
        </p:nvSpPr>
        <p:spPr>
          <a:xfrm>
            <a:off x="4612709" y="847925"/>
            <a:ext cx="6934518" cy="2308324"/>
          </a:xfrm>
          <a:prstGeom prst="rect">
            <a:avLst/>
          </a:prstGeom>
          <a:noFill/>
        </p:spPr>
        <p:txBody>
          <a:bodyPr wrap="square" rtlCol="0">
            <a:spAutoFit/>
          </a:bodyPr>
          <a:lstStyle/>
          <a:p>
            <a:pPr algn="just" rtl="1"/>
            <a:r>
              <a:rPr lang="fa-IR" sz="1600" b="1" dirty="0">
                <a:cs typeface="B Nazanin" panose="00000400000000000000" pitchFamily="2" charset="-78"/>
              </a:rPr>
              <a:t>داده‌های مرجع، فهرستی از «مقادیر مجاز» یا «دسته‌بندی‌ها» هستند که برای استانداردسازی و معنا بخشیدن به داده‌های دیگر استفاده می‌شوند. داده‌های مرجع به داده‌های اصلی یا داده‌های تراکنشی معنا می‌دهند. </a:t>
            </a:r>
          </a:p>
          <a:p>
            <a:pPr algn="just" rtl="1"/>
            <a:r>
              <a:rPr lang="fa-IR" sz="1600" b="1" dirty="0">
                <a:solidFill>
                  <a:srgbClr val="FF0000"/>
                </a:solidFill>
                <a:cs typeface="B Nazanin" panose="00000400000000000000" pitchFamily="2" charset="-78"/>
              </a:rPr>
              <a:t>هدف: </a:t>
            </a:r>
            <a:r>
              <a:rPr lang="fa-IR" sz="1600" b="1" dirty="0">
                <a:cs typeface="B Nazanin" panose="00000400000000000000" pitchFamily="2" charset="-78"/>
              </a:rPr>
              <a:t>تعریف چگونه دسته بندی کردن یا محدود کردن مقادیر است</a:t>
            </a:r>
          </a:p>
          <a:p>
            <a:pPr algn="just" rtl="1"/>
            <a:r>
              <a:rPr lang="fa-IR" sz="1600" b="1" dirty="0">
                <a:solidFill>
                  <a:srgbClr val="FF0000"/>
                </a:solidFill>
              </a:rPr>
              <a:t>ویژگی: </a:t>
            </a:r>
            <a:r>
              <a:rPr lang="fa-IR" sz="1600" b="1" dirty="0"/>
              <a:t>این </a:t>
            </a:r>
            <a:r>
              <a:rPr lang="fa-IR" sz="1600" b="1" dirty="0">
                <a:cs typeface="B Nazanin" panose="00000400000000000000" pitchFamily="2" charset="-78"/>
              </a:rPr>
              <a:t>داده‌ها معمولاً یک لیست ثابت (محدود) هستند و اکثر سیستم‌ها از آن‌ها به عنوان منبعِ «درستی» استفاده می‌کنند.</a:t>
            </a:r>
          </a:p>
          <a:p>
            <a:pPr algn="just" rtl="1"/>
            <a:r>
              <a:rPr lang="fa-IR" sz="1600" b="1" dirty="0">
                <a:cs typeface="B Nazanin" panose="00000400000000000000" pitchFamily="2" charset="-78"/>
              </a:rPr>
              <a:t>شامل مقادیر از پیش تعریف شده،کدها و دسته بندی های استاندارد است. مثل کد کشور(</a:t>
            </a:r>
            <a:r>
              <a:rPr lang="en-US" sz="1600" b="1" dirty="0">
                <a:cs typeface="B Nazanin" panose="00000400000000000000" pitchFamily="2" charset="-78"/>
              </a:rPr>
              <a:t>IR</a:t>
            </a:r>
            <a:r>
              <a:rPr lang="fa-IR" sz="1600" b="1" dirty="0">
                <a:cs typeface="B Nazanin" panose="00000400000000000000" pitchFamily="2" charset="-78"/>
              </a:rPr>
              <a:t>،</a:t>
            </a:r>
            <a:r>
              <a:rPr lang="en-US" sz="1600" b="1" dirty="0">
                <a:cs typeface="B Nazanin" panose="00000400000000000000" pitchFamily="2" charset="-78"/>
              </a:rPr>
              <a:t>US</a:t>
            </a:r>
            <a:r>
              <a:rPr lang="fa-IR" sz="1600" b="1" dirty="0">
                <a:cs typeface="B Nazanin" panose="00000400000000000000" pitchFamily="2" charset="-78"/>
              </a:rPr>
              <a:t>)، نوع ارز( ریال، دلار)</a:t>
            </a:r>
          </a:p>
          <a:p>
            <a:pPr algn="just" rtl="1"/>
            <a:endParaRPr lang="fa-IR" sz="1600" b="1" dirty="0">
              <a:cs typeface="B Nazanin" panose="00000400000000000000" pitchFamily="2" charset="-78"/>
            </a:endParaRPr>
          </a:p>
        </p:txBody>
      </p:sp>
      <p:sp>
        <p:nvSpPr>
          <p:cNvPr id="14" name="Freeform: Shape 13">
            <a:extLst>
              <a:ext uri="{FF2B5EF4-FFF2-40B4-BE49-F238E27FC236}">
                <a16:creationId xmlns:a16="http://schemas.microsoft.com/office/drawing/2014/main" id="{F190FC08-B1D9-AB77-0F7C-1F0BD374FFA8}"/>
              </a:ext>
            </a:extLst>
          </p:cNvPr>
          <p:cNvSpPr/>
          <p:nvPr/>
        </p:nvSpPr>
        <p:spPr>
          <a:xfrm>
            <a:off x="8665703" y="3366945"/>
            <a:ext cx="462791" cy="550786"/>
          </a:xfrm>
          <a:custGeom>
            <a:avLst/>
            <a:gdLst>
              <a:gd name="connsiteX0" fmla="*/ 836241 w 836628"/>
              <a:gd name="connsiteY0" fmla="*/ 119841 h 995706"/>
              <a:gd name="connsiteX1" fmla="*/ 792642 w 836628"/>
              <a:gd name="connsiteY1" fmla="*/ 83312 h 995706"/>
              <a:gd name="connsiteX2" fmla="*/ 435013 w 836628"/>
              <a:gd name="connsiteY2" fmla="*/ 6130 h 995706"/>
              <a:gd name="connsiteX3" fmla="*/ 403198 w 836628"/>
              <a:gd name="connsiteY3" fmla="*/ 6719 h 995706"/>
              <a:gd name="connsiteX4" fmla="*/ 47925 w 836628"/>
              <a:gd name="connsiteY4" fmla="*/ 83901 h 995706"/>
              <a:gd name="connsiteX5" fmla="*/ 1969 w 836628"/>
              <a:gd name="connsiteY5" fmla="*/ 121019 h 995706"/>
              <a:gd name="connsiteX6" fmla="*/ 19644 w 836628"/>
              <a:gd name="connsiteY6" fmla="*/ 476292 h 995706"/>
              <a:gd name="connsiteX7" fmla="*/ 103896 w 836628"/>
              <a:gd name="connsiteY7" fmla="*/ 716086 h 995706"/>
              <a:gd name="connsiteX8" fmla="*/ 391414 w 836628"/>
              <a:gd name="connsiteY8" fmla="*/ 987107 h 995706"/>
              <a:gd name="connsiteX9" fmla="*/ 447975 w 836628"/>
              <a:gd name="connsiteY9" fmla="*/ 987107 h 995706"/>
              <a:gd name="connsiteX10" fmla="*/ 705445 w 836628"/>
              <a:gd name="connsiteY10" fmla="*/ 756150 h 995706"/>
              <a:gd name="connsiteX11" fmla="*/ 786751 w 836628"/>
              <a:gd name="connsiteY11" fmla="*/ 607089 h 995706"/>
              <a:gd name="connsiteX12" fmla="*/ 836831 w 836628"/>
              <a:gd name="connsiteY12" fmla="*/ 220589 h 995706"/>
              <a:gd name="connsiteX13" fmla="*/ 836241 w 836628"/>
              <a:gd name="connsiteY13" fmla="*/ 119841 h 995706"/>
              <a:gd name="connsiteX14" fmla="*/ 637100 w 836628"/>
              <a:gd name="connsiteY14" fmla="*/ 405002 h 995706"/>
              <a:gd name="connsiteX15" fmla="*/ 396127 w 836628"/>
              <a:gd name="connsiteY15" fmla="*/ 671898 h 995706"/>
              <a:gd name="connsiteX16" fmla="*/ 323070 w 836628"/>
              <a:gd name="connsiteY16" fmla="*/ 679557 h 995706"/>
              <a:gd name="connsiteX17" fmla="*/ 232926 w 836628"/>
              <a:gd name="connsiteY17" fmla="*/ 612980 h 995706"/>
              <a:gd name="connsiteX18" fmla="*/ 219964 w 836628"/>
              <a:gd name="connsiteY18" fmla="*/ 542868 h 995706"/>
              <a:gd name="connsiteX19" fmla="*/ 293022 w 836628"/>
              <a:gd name="connsiteY19" fmla="*/ 532852 h 995706"/>
              <a:gd name="connsiteX20" fmla="*/ 295378 w 836628"/>
              <a:gd name="connsiteY20" fmla="*/ 534620 h 995706"/>
              <a:gd name="connsiteX21" fmla="*/ 396717 w 836628"/>
              <a:gd name="connsiteY21" fmla="*/ 522247 h 995706"/>
              <a:gd name="connsiteX22" fmla="*/ 564632 w 836628"/>
              <a:gd name="connsiteY22" fmla="*/ 336657 h 995706"/>
              <a:gd name="connsiteX23" fmla="*/ 622960 w 836628"/>
              <a:gd name="connsiteY23" fmla="*/ 320749 h 995706"/>
              <a:gd name="connsiteX24" fmla="*/ 654775 w 836628"/>
              <a:gd name="connsiteY24" fmla="*/ 360224 h 995706"/>
              <a:gd name="connsiteX25" fmla="*/ 637100 w 836628"/>
              <a:gd name="connsiteY25" fmla="*/ 405002 h 995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6628" h="995706">
                <a:moveTo>
                  <a:pt x="836241" y="119841"/>
                </a:moveTo>
                <a:cubicBezTo>
                  <a:pt x="835063" y="80366"/>
                  <a:pt x="830939" y="77420"/>
                  <a:pt x="792642" y="83312"/>
                </a:cubicBezTo>
                <a:cubicBezTo>
                  <a:pt x="663613" y="102165"/>
                  <a:pt x="541654" y="87436"/>
                  <a:pt x="435013" y="6130"/>
                </a:cubicBezTo>
                <a:cubicBezTo>
                  <a:pt x="423229" y="-2708"/>
                  <a:pt x="414392" y="-1530"/>
                  <a:pt x="403198" y="6719"/>
                </a:cubicBezTo>
                <a:cubicBezTo>
                  <a:pt x="296557" y="87436"/>
                  <a:pt x="175776" y="102165"/>
                  <a:pt x="47925" y="83901"/>
                </a:cubicBezTo>
                <a:cubicBezTo>
                  <a:pt x="6683" y="78009"/>
                  <a:pt x="3737" y="79777"/>
                  <a:pt x="1969" y="121019"/>
                </a:cubicBezTo>
                <a:cubicBezTo>
                  <a:pt x="-2744" y="240032"/>
                  <a:pt x="202" y="358457"/>
                  <a:pt x="19644" y="476292"/>
                </a:cubicBezTo>
                <a:cubicBezTo>
                  <a:pt x="33785" y="561133"/>
                  <a:pt x="52638" y="645385"/>
                  <a:pt x="103896" y="716086"/>
                </a:cubicBezTo>
                <a:cubicBezTo>
                  <a:pt x="182257" y="823905"/>
                  <a:pt x="277114" y="916406"/>
                  <a:pt x="391414" y="987107"/>
                </a:cubicBezTo>
                <a:cubicBezTo>
                  <a:pt x="411446" y="999479"/>
                  <a:pt x="427943" y="998890"/>
                  <a:pt x="447975" y="987107"/>
                </a:cubicBezTo>
                <a:cubicBezTo>
                  <a:pt x="548724" y="926422"/>
                  <a:pt x="630030" y="845115"/>
                  <a:pt x="705445" y="756150"/>
                </a:cubicBezTo>
                <a:cubicBezTo>
                  <a:pt x="742562" y="711962"/>
                  <a:pt x="769075" y="661882"/>
                  <a:pt x="786751" y="607089"/>
                </a:cubicBezTo>
                <a:cubicBezTo>
                  <a:pt x="827404" y="481594"/>
                  <a:pt x="836831" y="351386"/>
                  <a:pt x="836831" y="220589"/>
                </a:cubicBezTo>
                <a:cubicBezTo>
                  <a:pt x="836831" y="186417"/>
                  <a:pt x="837420" y="153424"/>
                  <a:pt x="836241" y="119841"/>
                </a:cubicBezTo>
                <a:close/>
                <a:moveTo>
                  <a:pt x="637100" y="405002"/>
                </a:moveTo>
                <a:cubicBezTo>
                  <a:pt x="556972" y="493967"/>
                  <a:pt x="476844" y="582932"/>
                  <a:pt x="396127" y="671898"/>
                </a:cubicBezTo>
                <a:cubicBezTo>
                  <a:pt x="373739" y="696643"/>
                  <a:pt x="350172" y="699000"/>
                  <a:pt x="323070" y="679557"/>
                </a:cubicBezTo>
                <a:cubicBezTo>
                  <a:pt x="292433" y="658347"/>
                  <a:pt x="262385" y="635958"/>
                  <a:pt x="232926" y="612980"/>
                </a:cubicBezTo>
                <a:cubicBezTo>
                  <a:pt x="208770" y="594127"/>
                  <a:pt x="204056" y="564668"/>
                  <a:pt x="219964" y="542868"/>
                </a:cubicBezTo>
                <a:cubicBezTo>
                  <a:pt x="236461" y="519301"/>
                  <a:pt x="265331" y="515177"/>
                  <a:pt x="293022" y="532852"/>
                </a:cubicBezTo>
                <a:cubicBezTo>
                  <a:pt x="293611" y="533442"/>
                  <a:pt x="294789" y="534031"/>
                  <a:pt x="295378" y="534620"/>
                </a:cubicBezTo>
                <a:cubicBezTo>
                  <a:pt x="351939" y="572327"/>
                  <a:pt x="351939" y="571738"/>
                  <a:pt x="396717" y="522247"/>
                </a:cubicBezTo>
                <a:cubicBezTo>
                  <a:pt x="452688" y="460384"/>
                  <a:pt x="508660" y="398520"/>
                  <a:pt x="564632" y="336657"/>
                </a:cubicBezTo>
                <a:cubicBezTo>
                  <a:pt x="580539" y="318982"/>
                  <a:pt x="599393" y="311323"/>
                  <a:pt x="622960" y="320749"/>
                </a:cubicBezTo>
                <a:cubicBezTo>
                  <a:pt x="642992" y="328998"/>
                  <a:pt x="653597" y="344316"/>
                  <a:pt x="654775" y="360224"/>
                </a:cubicBezTo>
                <a:cubicBezTo>
                  <a:pt x="654775" y="381435"/>
                  <a:pt x="647116" y="393807"/>
                  <a:pt x="637100" y="405002"/>
                </a:cubicBezTo>
                <a:close/>
              </a:path>
            </a:pathLst>
          </a:custGeom>
          <a:solidFill>
            <a:schemeClr val="bg1"/>
          </a:solidFill>
          <a:ln w="5876"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8054261E-DE46-E7BA-2CA2-501F30B26E69}"/>
              </a:ext>
            </a:extLst>
          </p:cNvPr>
          <p:cNvSpPr/>
          <p:nvPr/>
        </p:nvSpPr>
        <p:spPr>
          <a:xfrm>
            <a:off x="5152238" y="3328168"/>
            <a:ext cx="462791" cy="547527"/>
          </a:xfrm>
          <a:custGeom>
            <a:avLst/>
            <a:gdLst>
              <a:gd name="connsiteX0" fmla="*/ 836990 w 836628"/>
              <a:gd name="connsiteY0" fmla="*/ 121252 h 989814"/>
              <a:gd name="connsiteX1" fmla="*/ 791623 w 836628"/>
              <a:gd name="connsiteY1" fmla="*/ 82956 h 989814"/>
              <a:gd name="connsiteX2" fmla="*/ 436351 w 836628"/>
              <a:gd name="connsiteY2" fmla="*/ 6363 h 989814"/>
              <a:gd name="connsiteX3" fmla="*/ 401589 w 836628"/>
              <a:gd name="connsiteY3" fmla="*/ 6952 h 989814"/>
              <a:gd name="connsiteX4" fmla="*/ 45727 w 836628"/>
              <a:gd name="connsiteY4" fmla="*/ 82367 h 989814"/>
              <a:gd name="connsiteX5" fmla="*/ 1539 w 836628"/>
              <a:gd name="connsiteY5" fmla="*/ 119485 h 989814"/>
              <a:gd name="connsiteX6" fmla="*/ 13323 w 836628"/>
              <a:gd name="connsiteY6" fmla="*/ 434104 h 989814"/>
              <a:gd name="connsiteX7" fmla="*/ 102288 w 836628"/>
              <a:gd name="connsiteY7" fmla="*/ 712195 h 989814"/>
              <a:gd name="connsiteX8" fmla="*/ 390984 w 836628"/>
              <a:gd name="connsiteY8" fmla="*/ 985572 h 989814"/>
              <a:gd name="connsiteX9" fmla="*/ 447545 w 836628"/>
              <a:gd name="connsiteY9" fmla="*/ 984983 h 989814"/>
              <a:gd name="connsiteX10" fmla="*/ 682037 w 836628"/>
              <a:gd name="connsiteY10" fmla="*/ 781128 h 989814"/>
              <a:gd name="connsiteX11" fmla="*/ 807531 w 836628"/>
              <a:gd name="connsiteY11" fmla="*/ 525426 h 989814"/>
              <a:gd name="connsiteX12" fmla="*/ 836401 w 836628"/>
              <a:gd name="connsiteY12" fmla="*/ 209628 h 989814"/>
              <a:gd name="connsiteX13" fmla="*/ 836990 w 836628"/>
              <a:gd name="connsiteY13" fmla="*/ 121252 h 989814"/>
              <a:gd name="connsiteX14" fmla="*/ 588947 w 836628"/>
              <a:gd name="connsiteY14" fmla="*/ 544280 h 989814"/>
              <a:gd name="connsiteX15" fmla="*/ 500571 w 836628"/>
              <a:gd name="connsiteY15" fmla="*/ 544280 h 989814"/>
              <a:gd name="connsiteX16" fmla="*/ 472880 w 836628"/>
              <a:gd name="connsiteY16" fmla="*/ 571971 h 989814"/>
              <a:gd name="connsiteX17" fmla="*/ 472880 w 836628"/>
              <a:gd name="connsiteY17" fmla="*/ 654456 h 989814"/>
              <a:gd name="connsiteX18" fmla="*/ 428691 w 836628"/>
              <a:gd name="connsiteY18" fmla="*/ 697466 h 989814"/>
              <a:gd name="connsiteX19" fmla="*/ 405124 w 836628"/>
              <a:gd name="connsiteY19" fmla="*/ 697466 h 989814"/>
              <a:gd name="connsiteX20" fmla="*/ 365650 w 836628"/>
              <a:gd name="connsiteY20" fmla="*/ 658580 h 989814"/>
              <a:gd name="connsiteX21" fmla="*/ 365650 w 836628"/>
              <a:gd name="connsiteY21" fmla="*/ 614392 h 989814"/>
              <a:gd name="connsiteX22" fmla="*/ 295538 w 836628"/>
              <a:gd name="connsiteY22" fmla="*/ 544280 h 989814"/>
              <a:gd name="connsiteX23" fmla="*/ 280808 w 836628"/>
              <a:gd name="connsiteY23" fmla="*/ 544280 h 989814"/>
              <a:gd name="connsiteX24" fmla="*/ 212464 w 836628"/>
              <a:gd name="connsiteY24" fmla="*/ 472400 h 989814"/>
              <a:gd name="connsiteX25" fmla="*/ 250761 w 836628"/>
              <a:gd name="connsiteY25" fmla="*/ 434104 h 989814"/>
              <a:gd name="connsiteX26" fmla="*/ 330299 w 836628"/>
              <a:gd name="connsiteY26" fmla="*/ 434104 h 989814"/>
              <a:gd name="connsiteX27" fmla="*/ 366239 w 836628"/>
              <a:gd name="connsiteY27" fmla="*/ 399343 h 989814"/>
              <a:gd name="connsiteX28" fmla="*/ 365650 w 836628"/>
              <a:gd name="connsiteY28" fmla="*/ 319804 h 989814"/>
              <a:gd name="connsiteX29" fmla="*/ 405124 w 836628"/>
              <a:gd name="connsiteY29" fmla="*/ 280329 h 989814"/>
              <a:gd name="connsiteX30" fmla="*/ 437529 w 836628"/>
              <a:gd name="connsiteY30" fmla="*/ 280919 h 989814"/>
              <a:gd name="connsiteX31" fmla="*/ 472880 w 836628"/>
              <a:gd name="connsiteY31" fmla="*/ 318626 h 989814"/>
              <a:gd name="connsiteX32" fmla="*/ 472880 w 836628"/>
              <a:gd name="connsiteY32" fmla="*/ 401110 h 989814"/>
              <a:gd name="connsiteX33" fmla="*/ 504695 w 836628"/>
              <a:gd name="connsiteY33" fmla="*/ 434104 h 989814"/>
              <a:gd name="connsiteX34" fmla="*/ 584234 w 836628"/>
              <a:gd name="connsiteY34" fmla="*/ 434104 h 989814"/>
              <a:gd name="connsiteX35" fmla="*/ 626654 w 836628"/>
              <a:gd name="connsiteY35" fmla="*/ 477114 h 989814"/>
              <a:gd name="connsiteX36" fmla="*/ 626654 w 836628"/>
              <a:gd name="connsiteY36" fmla="*/ 506573 h 989814"/>
              <a:gd name="connsiteX37" fmla="*/ 588947 w 836628"/>
              <a:gd name="connsiteY37" fmla="*/ 544280 h 98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36628" h="989814">
                <a:moveTo>
                  <a:pt x="836990" y="121252"/>
                </a:moveTo>
                <a:cubicBezTo>
                  <a:pt x="835812" y="80599"/>
                  <a:pt x="831098" y="77064"/>
                  <a:pt x="791623" y="82956"/>
                </a:cubicBezTo>
                <a:cubicBezTo>
                  <a:pt x="663772" y="100631"/>
                  <a:pt x="542991" y="86491"/>
                  <a:pt x="436351" y="6363"/>
                </a:cubicBezTo>
                <a:cubicBezTo>
                  <a:pt x="423978" y="-3064"/>
                  <a:pt x="413373" y="-1296"/>
                  <a:pt x="401589" y="6952"/>
                </a:cubicBezTo>
                <a:cubicBezTo>
                  <a:pt x="294949" y="86491"/>
                  <a:pt x="173579" y="101220"/>
                  <a:pt x="45727" y="82367"/>
                </a:cubicBezTo>
                <a:cubicBezTo>
                  <a:pt x="8020" y="77064"/>
                  <a:pt x="2718" y="81188"/>
                  <a:pt x="1539" y="119485"/>
                </a:cubicBezTo>
                <a:cubicBezTo>
                  <a:pt x="-1407" y="224358"/>
                  <a:pt x="-1407" y="329820"/>
                  <a:pt x="13323" y="434104"/>
                </a:cubicBezTo>
                <a:cubicBezTo>
                  <a:pt x="26874" y="531907"/>
                  <a:pt x="43960" y="629710"/>
                  <a:pt x="102288" y="712195"/>
                </a:cubicBezTo>
                <a:cubicBezTo>
                  <a:pt x="180059" y="821782"/>
                  <a:pt x="276095" y="914282"/>
                  <a:pt x="390984" y="985572"/>
                </a:cubicBezTo>
                <a:cubicBezTo>
                  <a:pt x="411605" y="997945"/>
                  <a:pt x="427513" y="997356"/>
                  <a:pt x="447545" y="984983"/>
                </a:cubicBezTo>
                <a:cubicBezTo>
                  <a:pt x="537689" y="930190"/>
                  <a:pt x="611925" y="858310"/>
                  <a:pt x="682037" y="781128"/>
                </a:cubicBezTo>
                <a:cubicBezTo>
                  <a:pt x="749203" y="707482"/>
                  <a:pt x="787499" y="621462"/>
                  <a:pt x="807531" y="525426"/>
                </a:cubicBezTo>
                <a:cubicBezTo>
                  <a:pt x="829331" y="421142"/>
                  <a:pt x="837579" y="315680"/>
                  <a:pt x="836401" y="209628"/>
                </a:cubicBezTo>
                <a:cubicBezTo>
                  <a:pt x="837579" y="180170"/>
                  <a:pt x="838168" y="150711"/>
                  <a:pt x="836990" y="121252"/>
                </a:cubicBezTo>
                <a:close/>
                <a:moveTo>
                  <a:pt x="588947" y="544280"/>
                </a:moveTo>
                <a:cubicBezTo>
                  <a:pt x="559488" y="544280"/>
                  <a:pt x="530030" y="544869"/>
                  <a:pt x="500571" y="544280"/>
                </a:cubicBezTo>
                <a:cubicBezTo>
                  <a:pt x="479950" y="543691"/>
                  <a:pt x="472290" y="551939"/>
                  <a:pt x="472880" y="571971"/>
                </a:cubicBezTo>
                <a:cubicBezTo>
                  <a:pt x="474058" y="599662"/>
                  <a:pt x="473469" y="626764"/>
                  <a:pt x="472880" y="654456"/>
                </a:cubicBezTo>
                <a:cubicBezTo>
                  <a:pt x="472290" y="689217"/>
                  <a:pt x="464042" y="696876"/>
                  <a:pt x="428691" y="697466"/>
                </a:cubicBezTo>
                <a:cubicBezTo>
                  <a:pt x="421032" y="697466"/>
                  <a:pt x="412784" y="697466"/>
                  <a:pt x="405124" y="697466"/>
                </a:cubicBezTo>
                <a:cubicBezTo>
                  <a:pt x="378612" y="698055"/>
                  <a:pt x="364471" y="686271"/>
                  <a:pt x="365650" y="658580"/>
                </a:cubicBezTo>
                <a:cubicBezTo>
                  <a:pt x="366239" y="643851"/>
                  <a:pt x="365650" y="629121"/>
                  <a:pt x="365650" y="614392"/>
                </a:cubicBezTo>
                <a:cubicBezTo>
                  <a:pt x="365650" y="544280"/>
                  <a:pt x="365650" y="544280"/>
                  <a:pt x="295538" y="544280"/>
                </a:cubicBezTo>
                <a:cubicBezTo>
                  <a:pt x="290824" y="544280"/>
                  <a:pt x="285522" y="544280"/>
                  <a:pt x="280808" y="544280"/>
                </a:cubicBezTo>
                <a:cubicBezTo>
                  <a:pt x="213053" y="544280"/>
                  <a:pt x="208929" y="539567"/>
                  <a:pt x="212464" y="472400"/>
                </a:cubicBezTo>
                <a:cubicBezTo>
                  <a:pt x="213642" y="446477"/>
                  <a:pt x="226604" y="434693"/>
                  <a:pt x="250761" y="434104"/>
                </a:cubicBezTo>
                <a:cubicBezTo>
                  <a:pt x="277273" y="433515"/>
                  <a:pt x="303786" y="432337"/>
                  <a:pt x="330299" y="434104"/>
                </a:cubicBezTo>
                <a:cubicBezTo>
                  <a:pt x="356812" y="435872"/>
                  <a:pt x="368006" y="427034"/>
                  <a:pt x="366239" y="399343"/>
                </a:cubicBezTo>
                <a:cubicBezTo>
                  <a:pt x="364471" y="372830"/>
                  <a:pt x="366239" y="346317"/>
                  <a:pt x="365650" y="319804"/>
                </a:cubicBezTo>
                <a:cubicBezTo>
                  <a:pt x="365061" y="292702"/>
                  <a:pt x="378612" y="280329"/>
                  <a:pt x="405124" y="280329"/>
                </a:cubicBezTo>
                <a:cubicBezTo>
                  <a:pt x="415730" y="280329"/>
                  <a:pt x="426924" y="280329"/>
                  <a:pt x="437529" y="280919"/>
                </a:cubicBezTo>
                <a:cubicBezTo>
                  <a:pt x="461096" y="282686"/>
                  <a:pt x="473469" y="294470"/>
                  <a:pt x="472880" y="318626"/>
                </a:cubicBezTo>
                <a:cubicBezTo>
                  <a:pt x="472880" y="346317"/>
                  <a:pt x="474058" y="373419"/>
                  <a:pt x="472880" y="401110"/>
                </a:cubicBezTo>
                <a:cubicBezTo>
                  <a:pt x="471701" y="424677"/>
                  <a:pt x="479950" y="435283"/>
                  <a:pt x="504695" y="434104"/>
                </a:cubicBezTo>
                <a:cubicBezTo>
                  <a:pt x="531208" y="432337"/>
                  <a:pt x="557721" y="433515"/>
                  <a:pt x="584234" y="434104"/>
                </a:cubicBezTo>
                <a:cubicBezTo>
                  <a:pt x="616638" y="435283"/>
                  <a:pt x="626065" y="444709"/>
                  <a:pt x="626654" y="477114"/>
                </a:cubicBezTo>
                <a:cubicBezTo>
                  <a:pt x="626654" y="487130"/>
                  <a:pt x="626654" y="496557"/>
                  <a:pt x="626654" y="506573"/>
                </a:cubicBezTo>
                <a:cubicBezTo>
                  <a:pt x="627244" y="532496"/>
                  <a:pt x="613693" y="544280"/>
                  <a:pt x="588947" y="544280"/>
                </a:cubicBezTo>
                <a:close/>
              </a:path>
            </a:pathLst>
          </a:custGeom>
          <a:solidFill>
            <a:schemeClr val="bg1"/>
          </a:solidFill>
          <a:ln w="5876" cap="flat">
            <a:noFill/>
            <a:prstDash val="solid"/>
            <a:miter/>
          </a:ln>
        </p:spPr>
        <p:txBody>
          <a:bodyPr rtlCol="0" anchor="ctr"/>
          <a:lstStyle/>
          <a:p>
            <a:endParaRPr lang="en-US" dirty="0"/>
          </a:p>
        </p:txBody>
      </p:sp>
      <p:grpSp>
        <p:nvGrpSpPr>
          <p:cNvPr id="78" name="Group 77">
            <a:extLst>
              <a:ext uri="{FF2B5EF4-FFF2-40B4-BE49-F238E27FC236}">
                <a16:creationId xmlns:a16="http://schemas.microsoft.com/office/drawing/2014/main" id="{EC1B43A5-6B57-0B56-9EDB-73D19F20E574}"/>
              </a:ext>
            </a:extLst>
          </p:cNvPr>
          <p:cNvGrpSpPr/>
          <p:nvPr/>
        </p:nvGrpSpPr>
        <p:grpSpPr>
          <a:xfrm>
            <a:off x="302749" y="363585"/>
            <a:ext cx="4286692" cy="6505251"/>
            <a:chOff x="4409786" y="340007"/>
            <a:chExt cx="4286692" cy="6505251"/>
          </a:xfrm>
        </p:grpSpPr>
        <p:sp>
          <p:nvSpPr>
            <p:cNvPr id="79" name="Freeform: Shape 78">
              <a:extLst>
                <a:ext uri="{FF2B5EF4-FFF2-40B4-BE49-F238E27FC236}">
                  <a16:creationId xmlns:a16="http://schemas.microsoft.com/office/drawing/2014/main" id="{7969411B-5B68-4232-3989-39758BA31731}"/>
                </a:ext>
              </a:extLst>
            </p:cNvPr>
            <p:cNvSpPr/>
            <p:nvPr/>
          </p:nvSpPr>
          <p:spPr>
            <a:xfrm>
              <a:off x="4409786" y="1695857"/>
              <a:ext cx="2838176" cy="2502078"/>
            </a:xfrm>
            <a:custGeom>
              <a:avLst/>
              <a:gdLst>
                <a:gd name="connsiteX0" fmla="*/ 1731761 w 1777943"/>
                <a:gd name="connsiteY0" fmla="*/ 1163792 h 1567397"/>
                <a:gd name="connsiteX1" fmla="*/ 1729422 w 1777943"/>
                <a:gd name="connsiteY1" fmla="*/ 1009392 h 1567397"/>
                <a:gd name="connsiteX2" fmla="*/ 1717725 w 1777943"/>
                <a:gd name="connsiteY2" fmla="*/ 971961 h 1567397"/>
                <a:gd name="connsiteX3" fmla="*/ 1663918 w 1777943"/>
                <a:gd name="connsiteY3" fmla="*/ 567245 h 1567397"/>
                <a:gd name="connsiteX4" fmla="*/ 1633506 w 1777943"/>
                <a:gd name="connsiteY4" fmla="*/ 461972 h 1567397"/>
                <a:gd name="connsiteX5" fmla="*/ 1523554 w 1777943"/>
                <a:gd name="connsiteY5" fmla="*/ 314590 h 1567397"/>
                <a:gd name="connsiteX6" fmla="*/ 1296633 w 1777943"/>
                <a:gd name="connsiteY6" fmla="*/ 192941 h 1567397"/>
                <a:gd name="connsiteX7" fmla="*/ 1294293 w 1777943"/>
                <a:gd name="connsiteY7" fmla="*/ 249087 h 1567397"/>
                <a:gd name="connsiteX8" fmla="*/ 1298972 w 1777943"/>
                <a:gd name="connsiteY8" fmla="*/ 330966 h 1567397"/>
                <a:gd name="connsiteX9" fmla="*/ 1284936 w 1777943"/>
                <a:gd name="connsiteY9" fmla="*/ 354360 h 1567397"/>
                <a:gd name="connsiteX10" fmla="*/ 1270899 w 1777943"/>
                <a:gd name="connsiteY10" fmla="*/ 349681 h 1567397"/>
                <a:gd name="connsiteX11" fmla="*/ 1280257 w 1777943"/>
                <a:gd name="connsiteY11" fmla="*/ 328627 h 1567397"/>
                <a:gd name="connsiteX12" fmla="*/ 1277918 w 1777943"/>
                <a:gd name="connsiteY12" fmla="*/ 263123 h 1567397"/>
                <a:gd name="connsiteX13" fmla="*/ 1263881 w 1777943"/>
                <a:gd name="connsiteY13" fmla="*/ 148493 h 1567397"/>
                <a:gd name="connsiteX14" fmla="*/ 1247505 w 1777943"/>
                <a:gd name="connsiteY14" fmla="*/ 134456 h 1567397"/>
                <a:gd name="connsiteX15" fmla="*/ 1224111 w 1777943"/>
                <a:gd name="connsiteY15" fmla="*/ 132117 h 1567397"/>
                <a:gd name="connsiteX16" fmla="*/ 1196039 w 1777943"/>
                <a:gd name="connsiteY16" fmla="*/ 213996 h 1567397"/>
                <a:gd name="connsiteX17" fmla="*/ 1184342 w 1777943"/>
                <a:gd name="connsiteY17" fmla="*/ 253766 h 1567397"/>
                <a:gd name="connsiteX18" fmla="*/ 1172645 w 1777943"/>
                <a:gd name="connsiteY18" fmla="*/ 394130 h 1567397"/>
                <a:gd name="connsiteX19" fmla="*/ 1128196 w 1777943"/>
                <a:gd name="connsiteY19" fmla="*/ 635088 h 1567397"/>
                <a:gd name="connsiteX20" fmla="*/ 835771 w 1777943"/>
                <a:gd name="connsiteY20" fmla="*/ 307572 h 1567397"/>
                <a:gd name="connsiteX21" fmla="*/ 760910 w 1777943"/>
                <a:gd name="connsiteY21" fmla="*/ 221014 h 1567397"/>
                <a:gd name="connsiteX22" fmla="*/ 756232 w 1777943"/>
                <a:gd name="connsiteY22" fmla="*/ 68953 h 1567397"/>
                <a:gd name="connsiteX23" fmla="*/ 737516 w 1777943"/>
                <a:gd name="connsiteY23" fmla="*/ 43220 h 1567397"/>
                <a:gd name="connsiteX24" fmla="*/ 601831 w 1777943"/>
                <a:gd name="connsiteY24" fmla="*/ 192941 h 1567397"/>
                <a:gd name="connsiteX25" fmla="*/ 627565 w 1777943"/>
                <a:gd name="connsiteY25" fmla="*/ 359039 h 1567397"/>
                <a:gd name="connsiteX26" fmla="*/ 629904 w 1777943"/>
                <a:gd name="connsiteY26" fmla="*/ 361378 h 1567397"/>
                <a:gd name="connsiteX27" fmla="*/ 646280 w 1777943"/>
                <a:gd name="connsiteY27" fmla="*/ 267802 h 1567397"/>
                <a:gd name="connsiteX28" fmla="*/ 730498 w 1777943"/>
                <a:gd name="connsiteY28" fmla="*/ 230372 h 1567397"/>
                <a:gd name="connsiteX29" fmla="*/ 646280 w 1777943"/>
                <a:gd name="connsiteY29" fmla="*/ 370736 h 1567397"/>
                <a:gd name="connsiteX30" fmla="*/ 629904 w 1777943"/>
                <a:gd name="connsiteY30" fmla="*/ 394130 h 1567397"/>
                <a:gd name="connsiteX31" fmla="*/ 606510 w 1777943"/>
                <a:gd name="connsiteY31" fmla="*/ 373075 h 1567397"/>
                <a:gd name="connsiteX32" fmla="*/ 578437 w 1777943"/>
                <a:gd name="connsiteY32" fmla="*/ 204638 h 1567397"/>
                <a:gd name="connsiteX33" fmla="*/ 470825 w 1777943"/>
                <a:gd name="connsiteY33" fmla="*/ 242069 h 1567397"/>
                <a:gd name="connsiteX34" fmla="*/ 314085 w 1777943"/>
                <a:gd name="connsiteY34" fmla="*/ 326287 h 1567397"/>
                <a:gd name="connsiteX35" fmla="*/ 288352 w 1777943"/>
                <a:gd name="connsiteY35" fmla="*/ 340323 h 1567397"/>
                <a:gd name="connsiteX36" fmla="*/ 147988 w 1777943"/>
                <a:gd name="connsiteY36" fmla="*/ 585960 h 1567397"/>
                <a:gd name="connsiteX37" fmla="*/ 73127 w 1777943"/>
                <a:gd name="connsiteY37" fmla="*/ 810543 h 1567397"/>
                <a:gd name="connsiteX38" fmla="*/ 122254 w 1777943"/>
                <a:gd name="connsiteY38" fmla="*/ 918155 h 1567397"/>
                <a:gd name="connsiteX39" fmla="*/ 307067 w 1777943"/>
                <a:gd name="connsiteY39" fmla="*/ 1114665 h 1567397"/>
                <a:gd name="connsiteX40" fmla="*/ 311746 w 1777943"/>
                <a:gd name="connsiteY40" fmla="*/ 1124022 h 1567397"/>
                <a:gd name="connsiteX41" fmla="*/ 307067 w 1777943"/>
                <a:gd name="connsiteY41" fmla="*/ 1117004 h 1567397"/>
                <a:gd name="connsiteX42" fmla="*/ 318764 w 1777943"/>
                <a:gd name="connsiteY42" fmla="*/ 1147416 h 1567397"/>
                <a:gd name="connsiteX43" fmla="*/ 257940 w 1777943"/>
                <a:gd name="connsiteY43" fmla="*/ 1053840 h 1567397"/>
                <a:gd name="connsiteX44" fmla="*/ 157345 w 1777943"/>
                <a:gd name="connsiteY44" fmla="*/ 953246 h 1567397"/>
                <a:gd name="connsiteX45" fmla="*/ 119915 w 1777943"/>
                <a:gd name="connsiteY45" fmla="*/ 960264 h 1567397"/>
                <a:gd name="connsiteX46" fmla="*/ 56751 w 1777943"/>
                <a:gd name="connsiteY46" fmla="*/ 1283102 h 1567397"/>
                <a:gd name="connsiteX47" fmla="*/ 59091 w 1777943"/>
                <a:gd name="connsiteY47" fmla="*/ 1519381 h 1567397"/>
                <a:gd name="connsiteX48" fmla="*/ 110557 w 1777943"/>
                <a:gd name="connsiteY48" fmla="*/ 1517041 h 1567397"/>
                <a:gd name="connsiteX49" fmla="*/ 243903 w 1777943"/>
                <a:gd name="connsiteY49" fmla="*/ 1379017 h 1567397"/>
                <a:gd name="connsiteX50" fmla="*/ 501237 w 1777943"/>
                <a:gd name="connsiteY50" fmla="*/ 1290120 h 1567397"/>
                <a:gd name="connsiteX51" fmla="*/ 821735 w 1777943"/>
                <a:gd name="connsiteY51" fmla="*/ 1285441 h 1567397"/>
                <a:gd name="connsiteX52" fmla="*/ 1731761 w 1777943"/>
                <a:gd name="connsiteY52" fmla="*/ 1163792 h 1567397"/>
                <a:gd name="connsiteX53" fmla="*/ 59091 w 1777943"/>
                <a:gd name="connsiteY53" fmla="*/ 1404750 h 1567397"/>
                <a:gd name="connsiteX54" fmla="*/ 164364 w 1777943"/>
                <a:gd name="connsiteY54" fmla="*/ 1322871 h 1567397"/>
                <a:gd name="connsiteX55" fmla="*/ 59091 w 1777943"/>
                <a:gd name="connsiteY55" fmla="*/ 1404750 h 1567397"/>
                <a:gd name="connsiteX56" fmla="*/ 131612 w 1777943"/>
                <a:gd name="connsiteY56" fmla="*/ 1285441 h 1567397"/>
                <a:gd name="connsiteX57" fmla="*/ 316424 w 1777943"/>
                <a:gd name="connsiteY57" fmla="*/ 1264386 h 1567397"/>
                <a:gd name="connsiteX58" fmla="*/ 131612 w 1777943"/>
                <a:gd name="connsiteY58" fmla="*/ 1285441 h 156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77943" h="1567397">
                  <a:moveTo>
                    <a:pt x="1731761" y="1163792"/>
                  </a:moveTo>
                  <a:cubicBezTo>
                    <a:pt x="1755155" y="1124022"/>
                    <a:pt x="1759834" y="1049162"/>
                    <a:pt x="1729422" y="1009392"/>
                  </a:cubicBezTo>
                  <a:cubicBezTo>
                    <a:pt x="1722403" y="1000034"/>
                    <a:pt x="1717725" y="983658"/>
                    <a:pt x="1717725" y="971961"/>
                  </a:cubicBezTo>
                  <a:cubicBezTo>
                    <a:pt x="1724743" y="833937"/>
                    <a:pt x="1659240" y="705270"/>
                    <a:pt x="1663918" y="567245"/>
                  </a:cubicBezTo>
                  <a:cubicBezTo>
                    <a:pt x="1666258" y="529815"/>
                    <a:pt x="1654561" y="492384"/>
                    <a:pt x="1633506" y="461972"/>
                  </a:cubicBezTo>
                  <a:cubicBezTo>
                    <a:pt x="1598415" y="410505"/>
                    <a:pt x="1582039" y="342663"/>
                    <a:pt x="1523554" y="314590"/>
                  </a:cubicBezTo>
                  <a:cubicBezTo>
                    <a:pt x="1444015" y="279499"/>
                    <a:pt x="1378512" y="223354"/>
                    <a:pt x="1296633" y="192941"/>
                  </a:cubicBezTo>
                  <a:cubicBezTo>
                    <a:pt x="1275578" y="211657"/>
                    <a:pt x="1294293" y="230372"/>
                    <a:pt x="1294293" y="249087"/>
                  </a:cubicBezTo>
                  <a:cubicBezTo>
                    <a:pt x="1296633" y="277160"/>
                    <a:pt x="1296633" y="302893"/>
                    <a:pt x="1298972" y="330966"/>
                  </a:cubicBezTo>
                  <a:cubicBezTo>
                    <a:pt x="1298972" y="340323"/>
                    <a:pt x="1298972" y="352020"/>
                    <a:pt x="1284936" y="354360"/>
                  </a:cubicBezTo>
                  <a:cubicBezTo>
                    <a:pt x="1280257" y="354360"/>
                    <a:pt x="1275578" y="352020"/>
                    <a:pt x="1270899" y="349681"/>
                  </a:cubicBezTo>
                  <a:cubicBezTo>
                    <a:pt x="1259202" y="335645"/>
                    <a:pt x="1277918" y="335645"/>
                    <a:pt x="1280257" y="328627"/>
                  </a:cubicBezTo>
                  <a:cubicBezTo>
                    <a:pt x="1287275" y="307572"/>
                    <a:pt x="1280257" y="286517"/>
                    <a:pt x="1277918" y="263123"/>
                  </a:cubicBezTo>
                  <a:cubicBezTo>
                    <a:pt x="1273239" y="225693"/>
                    <a:pt x="1268560" y="185923"/>
                    <a:pt x="1263881" y="148493"/>
                  </a:cubicBezTo>
                  <a:cubicBezTo>
                    <a:pt x="1259202" y="143814"/>
                    <a:pt x="1252184" y="139135"/>
                    <a:pt x="1247505" y="134456"/>
                  </a:cubicBezTo>
                  <a:cubicBezTo>
                    <a:pt x="1240487" y="129778"/>
                    <a:pt x="1233469" y="129778"/>
                    <a:pt x="1224111" y="132117"/>
                  </a:cubicBezTo>
                  <a:cubicBezTo>
                    <a:pt x="1207736" y="155511"/>
                    <a:pt x="1212414" y="188263"/>
                    <a:pt x="1196039" y="213996"/>
                  </a:cubicBezTo>
                  <a:cubicBezTo>
                    <a:pt x="1191360" y="225693"/>
                    <a:pt x="1184342" y="239729"/>
                    <a:pt x="1184342" y="253766"/>
                  </a:cubicBezTo>
                  <a:cubicBezTo>
                    <a:pt x="1186681" y="300554"/>
                    <a:pt x="1179663" y="347342"/>
                    <a:pt x="1172645" y="394130"/>
                  </a:cubicBezTo>
                  <a:cubicBezTo>
                    <a:pt x="1160948" y="468990"/>
                    <a:pt x="1144572" y="602336"/>
                    <a:pt x="1128196" y="635088"/>
                  </a:cubicBezTo>
                  <a:cubicBezTo>
                    <a:pt x="1043978" y="511100"/>
                    <a:pt x="971456" y="382433"/>
                    <a:pt x="835771" y="307572"/>
                  </a:cubicBezTo>
                  <a:cubicBezTo>
                    <a:pt x="800680" y="288857"/>
                    <a:pt x="777286" y="258445"/>
                    <a:pt x="760910" y="221014"/>
                  </a:cubicBezTo>
                  <a:cubicBezTo>
                    <a:pt x="737516" y="169547"/>
                    <a:pt x="735177" y="120420"/>
                    <a:pt x="756232" y="68953"/>
                  </a:cubicBezTo>
                  <a:cubicBezTo>
                    <a:pt x="753892" y="57256"/>
                    <a:pt x="758571" y="40880"/>
                    <a:pt x="737516" y="43220"/>
                  </a:cubicBezTo>
                  <a:cubicBezTo>
                    <a:pt x="653298" y="57256"/>
                    <a:pt x="627565" y="125099"/>
                    <a:pt x="601831" y="192941"/>
                  </a:cubicBezTo>
                  <a:cubicBezTo>
                    <a:pt x="606510" y="244408"/>
                    <a:pt x="597152" y="300554"/>
                    <a:pt x="627565" y="359039"/>
                  </a:cubicBezTo>
                  <a:cubicBezTo>
                    <a:pt x="627565" y="359039"/>
                    <a:pt x="629904" y="361378"/>
                    <a:pt x="629904" y="361378"/>
                  </a:cubicBezTo>
                  <a:cubicBezTo>
                    <a:pt x="629904" y="321608"/>
                    <a:pt x="629904" y="291196"/>
                    <a:pt x="646280" y="267802"/>
                  </a:cubicBezTo>
                  <a:cubicBezTo>
                    <a:pt x="664995" y="239729"/>
                    <a:pt x="690728" y="223354"/>
                    <a:pt x="730498" y="230372"/>
                  </a:cubicBezTo>
                  <a:cubicBezTo>
                    <a:pt x="657977" y="251426"/>
                    <a:pt x="634583" y="300554"/>
                    <a:pt x="646280" y="370736"/>
                  </a:cubicBezTo>
                  <a:cubicBezTo>
                    <a:pt x="648619" y="380093"/>
                    <a:pt x="643940" y="391790"/>
                    <a:pt x="629904" y="394130"/>
                  </a:cubicBezTo>
                  <a:cubicBezTo>
                    <a:pt x="615868" y="396469"/>
                    <a:pt x="611189" y="384772"/>
                    <a:pt x="606510" y="373075"/>
                  </a:cubicBezTo>
                  <a:cubicBezTo>
                    <a:pt x="585455" y="319269"/>
                    <a:pt x="583116" y="260784"/>
                    <a:pt x="578437" y="204638"/>
                  </a:cubicBezTo>
                  <a:cubicBezTo>
                    <a:pt x="541007" y="211657"/>
                    <a:pt x="501237" y="218675"/>
                    <a:pt x="470825" y="242069"/>
                  </a:cubicBezTo>
                  <a:cubicBezTo>
                    <a:pt x="421697" y="277160"/>
                    <a:pt x="370231" y="305233"/>
                    <a:pt x="314085" y="326287"/>
                  </a:cubicBezTo>
                  <a:cubicBezTo>
                    <a:pt x="304727" y="330966"/>
                    <a:pt x="295370" y="333305"/>
                    <a:pt x="288352" y="340323"/>
                  </a:cubicBezTo>
                  <a:cubicBezTo>
                    <a:pt x="211152" y="405827"/>
                    <a:pt x="187758" y="504081"/>
                    <a:pt x="147988" y="585960"/>
                  </a:cubicBezTo>
                  <a:cubicBezTo>
                    <a:pt x="115236" y="653803"/>
                    <a:pt x="84824" y="731003"/>
                    <a:pt x="73127" y="810543"/>
                  </a:cubicBezTo>
                  <a:cubicBezTo>
                    <a:pt x="63769" y="876046"/>
                    <a:pt x="63769" y="892422"/>
                    <a:pt x="122254" y="918155"/>
                  </a:cubicBezTo>
                  <a:cubicBezTo>
                    <a:pt x="213491" y="955586"/>
                    <a:pt x="269637" y="1028107"/>
                    <a:pt x="307067" y="1114665"/>
                  </a:cubicBezTo>
                  <a:cubicBezTo>
                    <a:pt x="309406" y="1117004"/>
                    <a:pt x="309406" y="1121683"/>
                    <a:pt x="311746" y="1124022"/>
                  </a:cubicBezTo>
                  <a:cubicBezTo>
                    <a:pt x="309406" y="1121683"/>
                    <a:pt x="309406" y="1119344"/>
                    <a:pt x="307067" y="1117004"/>
                  </a:cubicBezTo>
                  <a:cubicBezTo>
                    <a:pt x="311746" y="1126362"/>
                    <a:pt x="316424" y="1138059"/>
                    <a:pt x="318764" y="1147416"/>
                  </a:cubicBezTo>
                  <a:cubicBezTo>
                    <a:pt x="297709" y="1117004"/>
                    <a:pt x="278994" y="1084253"/>
                    <a:pt x="257940" y="1053840"/>
                  </a:cubicBezTo>
                  <a:cubicBezTo>
                    <a:pt x="229867" y="1014071"/>
                    <a:pt x="197115" y="981319"/>
                    <a:pt x="157345" y="953246"/>
                  </a:cubicBezTo>
                  <a:cubicBezTo>
                    <a:pt x="138630" y="939210"/>
                    <a:pt x="129273" y="939210"/>
                    <a:pt x="119915" y="960264"/>
                  </a:cubicBezTo>
                  <a:cubicBezTo>
                    <a:pt x="87163" y="1065537"/>
                    <a:pt x="80145" y="1175489"/>
                    <a:pt x="56751" y="1283102"/>
                  </a:cubicBezTo>
                  <a:cubicBezTo>
                    <a:pt x="40375" y="1362641"/>
                    <a:pt x="35697" y="1439841"/>
                    <a:pt x="59091" y="1519381"/>
                  </a:cubicBezTo>
                  <a:cubicBezTo>
                    <a:pt x="75466" y="1528738"/>
                    <a:pt x="91842" y="1526399"/>
                    <a:pt x="110557" y="1517041"/>
                  </a:cubicBezTo>
                  <a:cubicBezTo>
                    <a:pt x="152667" y="1467914"/>
                    <a:pt x="187758" y="1407090"/>
                    <a:pt x="243903" y="1379017"/>
                  </a:cubicBezTo>
                  <a:cubicBezTo>
                    <a:pt x="342158" y="1329890"/>
                    <a:pt x="442752" y="1287780"/>
                    <a:pt x="501237" y="1290120"/>
                  </a:cubicBezTo>
                  <a:cubicBezTo>
                    <a:pt x="590134" y="1294799"/>
                    <a:pt x="737516" y="1313514"/>
                    <a:pt x="821735" y="1285441"/>
                  </a:cubicBezTo>
                  <a:lnTo>
                    <a:pt x="1731761" y="1163792"/>
                  </a:lnTo>
                  <a:close/>
                  <a:moveTo>
                    <a:pt x="59091" y="1404750"/>
                  </a:moveTo>
                  <a:cubicBezTo>
                    <a:pt x="80145" y="1360302"/>
                    <a:pt x="115236" y="1334568"/>
                    <a:pt x="164364" y="1322871"/>
                  </a:cubicBezTo>
                  <a:cubicBezTo>
                    <a:pt x="129273" y="1350944"/>
                    <a:pt x="94182" y="1376678"/>
                    <a:pt x="59091" y="1404750"/>
                  </a:cubicBezTo>
                  <a:close/>
                  <a:moveTo>
                    <a:pt x="131612" y="1285441"/>
                  </a:moveTo>
                  <a:cubicBezTo>
                    <a:pt x="187758" y="1243332"/>
                    <a:pt x="250921" y="1240992"/>
                    <a:pt x="316424" y="1264386"/>
                  </a:cubicBezTo>
                  <a:cubicBezTo>
                    <a:pt x="253261" y="1257368"/>
                    <a:pt x="192436" y="1266726"/>
                    <a:pt x="131612" y="1285441"/>
                  </a:cubicBezTo>
                  <a:close/>
                </a:path>
              </a:pathLst>
            </a:custGeom>
            <a:solidFill>
              <a:srgbClr val="403D3D"/>
            </a:solidFill>
            <a:ln w="23341" cap="flat">
              <a:noFill/>
              <a:prstDash val="solid"/>
              <a:miter/>
            </a:ln>
          </p:spPr>
          <p:txBody>
            <a:bodyPr rtlCol="0" anchor="ctr"/>
            <a:lstStyle/>
            <a:p>
              <a:endParaRPr lang="en-US" dirty="0"/>
            </a:p>
          </p:txBody>
        </p:sp>
        <p:sp>
          <p:nvSpPr>
            <p:cNvPr id="80" name="Freeform: Shape 79">
              <a:extLst>
                <a:ext uri="{FF2B5EF4-FFF2-40B4-BE49-F238E27FC236}">
                  <a16:creationId xmlns:a16="http://schemas.microsoft.com/office/drawing/2014/main" id="{54E0341B-059B-A0C4-B671-5291201D48C1}"/>
                </a:ext>
              </a:extLst>
            </p:cNvPr>
            <p:cNvSpPr/>
            <p:nvPr/>
          </p:nvSpPr>
          <p:spPr>
            <a:xfrm>
              <a:off x="5571844" y="927104"/>
              <a:ext cx="1042231" cy="1820896"/>
            </a:xfrm>
            <a:custGeom>
              <a:avLst/>
              <a:gdLst>
                <a:gd name="connsiteX0" fmla="*/ 693217 w 725213"/>
                <a:gd name="connsiteY0" fmla="*/ 121584 h 1216487"/>
                <a:gd name="connsiteX1" fmla="*/ 697896 w 725213"/>
                <a:gd name="connsiteY1" fmla="*/ 166033 h 1216487"/>
                <a:gd name="connsiteX2" fmla="*/ 697896 w 725213"/>
                <a:gd name="connsiteY2" fmla="*/ 273645 h 1216487"/>
                <a:gd name="connsiteX3" fmla="*/ 655787 w 725213"/>
                <a:gd name="connsiteY3" fmla="*/ 456118 h 1216487"/>
                <a:gd name="connsiteX4" fmla="*/ 599641 w 725213"/>
                <a:gd name="connsiteY4" fmla="*/ 589464 h 1216487"/>
                <a:gd name="connsiteX5" fmla="*/ 543496 w 725213"/>
                <a:gd name="connsiteY5" fmla="*/ 666664 h 1216487"/>
                <a:gd name="connsiteX6" fmla="*/ 513084 w 725213"/>
                <a:gd name="connsiteY6" fmla="*/ 734507 h 1216487"/>
                <a:gd name="connsiteX7" fmla="*/ 452259 w 725213"/>
                <a:gd name="connsiteY7" fmla="*/ 750883 h 1216487"/>
                <a:gd name="connsiteX8" fmla="*/ 274465 w 725213"/>
                <a:gd name="connsiteY8" fmla="*/ 661986 h 1216487"/>
                <a:gd name="connsiteX9" fmla="*/ 501387 w 725213"/>
                <a:gd name="connsiteY9" fmla="*/ 764919 h 1216487"/>
                <a:gd name="connsiteX10" fmla="*/ 508405 w 725213"/>
                <a:gd name="connsiteY10" fmla="*/ 776616 h 1216487"/>
                <a:gd name="connsiteX11" fmla="*/ 475653 w 725213"/>
                <a:gd name="connsiteY11" fmla="*/ 1059684 h 1216487"/>
                <a:gd name="connsiteX12" fmla="*/ 456938 w 725213"/>
                <a:gd name="connsiteY12" fmla="*/ 1143902 h 1216487"/>
                <a:gd name="connsiteX13" fmla="*/ 438223 w 725213"/>
                <a:gd name="connsiteY13" fmla="*/ 1183672 h 1216487"/>
                <a:gd name="connsiteX14" fmla="*/ 253410 w 725213"/>
                <a:gd name="connsiteY14" fmla="*/ 926338 h 1216487"/>
                <a:gd name="connsiteX15" fmla="*/ 143459 w 725213"/>
                <a:gd name="connsiteY15" fmla="*/ 849138 h 1216487"/>
                <a:gd name="connsiteX16" fmla="*/ 59240 w 725213"/>
                <a:gd name="connsiteY16" fmla="*/ 605840 h 1216487"/>
                <a:gd name="connsiteX17" fmla="*/ 103689 w 725213"/>
                <a:gd name="connsiteY17" fmla="*/ 406991 h 1216487"/>
                <a:gd name="connsiteX18" fmla="*/ 192586 w 725213"/>
                <a:gd name="connsiteY18" fmla="*/ 411670 h 1216487"/>
                <a:gd name="connsiteX19" fmla="*/ 99010 w 725213"/>
                <a:gd name="connsiteY19" fmla="*/ 336809 h 1216487"/>
                <a:gd name="connsiteX20" fmla="*/ 66258 w 725213"/>
                <a:gd name="connsiteY20" fmla="*/ 261948 h 1216487"/>
                <a:gd name="connsiteX21" fmla="*/ 56901 w 725213"/>
                <a:gd name="connsiteY21" fmla="*/ 163694 h 1216487"/>
                <a:gd name="connsiteX22" fmla="*/ 204283 w 725213"/>
                <a:gd name="connsiteY22" fmla="*/ 297039 h 1216487"/>
                <a:gd name="connsiteX23" fmla="*/ 234695 w 725213"/>
                <a:gd name="connsiteY23" fmla="*/ 217500 h 1216487"/>
                <a:gd name="connsiteX24" fmla="*/ 279144 w 725213"/>
                <a:gd name="connsiteY24" fmla="*/ 170712 h 1216487"/>
                <a:gd name="connsiteX25" fmla="*/ 363362 w 725213"/>
                <a:gd name="connsiteY25" fmla="*/ 109887 h 1216487"/>
                <a:gd name="connsiteX26" fmla="*/ 506066 w 725213"/>
                <a:gd name="connsiteY26" fmla="*/ 63099 h 1216487"/>
                <a:gd name="connsiteX27" fmla="*/ 693217 w 725213"/>
                <a:gd name="connsiteY27" fmla="*/ 121584 h 1216487"/>
                <a:gd name="connsiteX0" fmla="*/ 650223 w 654902"/>
                <a:gd name="connsiteY0" fmla="*/ 78590 h 1140678"/>
                <a:gd name="connsiteX1" fmla="*/ 654902 w 654902"/>
                <a:gd name="connsiteY1" fmla="*/ 123039 h 1140678"/>
                <a:gd name="connsiteX2" fmla="*/ 654902 w 654902"/>
                <a:gd name="connsiteY2" fmla="*/ 230651 h 1140678"/>
                <a:gd name="connsiteX3" fmla="*/ 612793 w 654902"/>
                <a:gd name="connsiteY3" fmla="*/ 413124 h 1140678"/>
                <a:gd name="connsiteX4" fmla="*/ 556647 w 654902"/>
                <a:gd name="connsiteY4" fmla="*/ 546470 h 1140678"/>
                <a:gd name="connsiteX5" fmla="*/ 500502 w 654902"/>
                <a:gd name="connsiteY5" fmla="*/ 623670 h 1140678"/>
                <a:gd name="connsiteX6" fmla="*/ 470090 w 654902"/>
                <a:gd name="connsiteY6" fmla="*/ 691513 h 1140678"/>
                <a:gd name="connsiteX7" fmla="*/ 409265 w 654902"/>
                <a:gd name="connsiteY7" fmla="*/ 707889 h 1140678"/>
                <a:gd name="connsiteX8" fmla="*/ 231471 w 654902"/>
                <a:gd name="connsiteY8" fmla="*/ 618992 h 1140678"/>
                <a:gd name="connsiteX9" fmla="*/ 458393 w 654902"/>
                <a:gd name="connsiteY9" fmla="*/ 721925 h 1140678"/>
                <a:gd name="connsiteX10" fmla="*/ 465411 w 654902"/>
                <a:gd name="connsiteY10" fmla="*/ 733622 h 1140678"/>
                <a:gd name="connsiteX11" fmla="*/ 432659 w 654902"/>
                <a:gd name="connsiteY11" fmla="*/ 1016690 h 1140678"/>
                <a:gd name="connsiteX12" fmla="*/ 413944 w 654902"/>
                <a:gd name="connsiteY12" fmla="*/ 1100908 h 1140678"/>
                <a:gd name="connsiteX13" fmla="*/ 395229 w 654902"/>
                <a:gd name="connsiteY13" fmla="*/ 1140678 h 1140678"/>
                <a:gd name="connsiteX14" fmla="*/ 210416 w 654902"/>
                <a:gd name="connsiteY14" fmla="*/ 883344 h 1140678"/>
                <a:gd name="connsiteX15" fmla="*/ 100465 w 654902"/>
                <a:gd name="connsiteY15" fmla="*/ 806144 h 1140678"/>
                <a:gd name="connsiteX16" fmla="*/ 16246 w 654902"/>
                <a:gd name="connsiteY16" fmla="*/ 562846 h 1140678"/>
                <a:gd name="connsiteX17" fmla="*/ 57735 w 654902"/>
                <a:gd name="connsiteY17" fmla="*/ 346242 h 1140678"/>
                <a:gd name="connsiteX18" fmla="*/ 149592 w 654902"/>
                <a:gd name="connsiteY18" fmla="*/ 368676 h 1140678"/>
                <a:gd name="connsiteX19" fmla="*/ 56016 w 654902"/>
                <a:gd name="connsiteY19" fmla="*/ 293815 h 1140678"/>
                <a:gd name="connsiteX20" fmla="*/ 23264 w 654902"/>
                <a:gd name="connsiteY20" fmla="*/ 218954 h 1140678"/>
                <a:gd name="connsiteX21" fmla="*/ 13907 w 654902"/>
                <a:gd name="connsiteY21" fmla="*/ 120700 h 1140678"/>
                <a:gd name="connsiteX22" fmla="*/ 161289 w 654902"/>
                <a:gd name="connsiteY22" fmla="*/ 254045 h 1140678"/>
                <a:gd name="connsiteX23" fmla="*/ 191701 w 654902"/>
                <a:gd name="connsiteY23" fmla="*/ 174506 h 1140678"/>
                <a:gd name="connsiteX24" fmla="*/ 236150 w 654902"/>
                <a:gd name="connsiteY24" fmla="*/ 127718 h 1140678"/>
                <a:gd name="connsiteX25" fmla="*/ 320368 w 654902"/>
                <a:gd name="connsiteY25" fmla="*/ 66893 h 1140678"/>
                <a:gd name="connsiteX26" fmla="*/ 463072 w 654902"/>
                <a:gd name="connsiteY26" fmla="*/ 20105 h 1140678"/>
                <a:gd name="connsiteX27" fmla="*/ 650223 w 654902"/>
                <a:gd name="connsiteY27" fmla="*/ 78590 h 1140678"/>
                <a:gd name="connsiteX0" fmla="*/ 648214 w 652893"/>
                <a:gd name="connsiteY0" fmla="*/ 78590 h 1140678"/>
                <a:gd name="connsiteX1" fmla="*/ 652893 w 652893"/>
                <a:gd name="connsiteY1" fmla="*/ 123039 h 1140678"/>
                <a:gd name="connsiteX2" fmla="*/ 652893 w 652893"/>
                <a:gd name="connsiteY2" fmla="*/ 230651 h 1140678"/>
                <a:gd name="connsiteX3" fmla="*/ 610784 w 652893"/>
                <a:gd name="connsiteY3" fmla="*/ 413124 h 1140678"/>
                <a:gd name="connsiteX4" fmla="*/ 554638 w 652893"/>
                <a:gd name="connsiteY4" fmla="*/ 546470 h 1140678"/>
                <a:gd name="connsiteX5" fmla="*/ 498493 w 652893"/>
                <a:gd name="connsiteY5" fmla="*/ 623670 h 1140678"/>
                <a:gd name="connsiteX6" fmla="*/ 468081 w 652893"/>
                <a:gd name="connsiteY6" fmla="*/ 691513 h 1140678"/>
                <a:gd name="connsiteX7" fmla="*/ 407256 w 652893"/>
                <a:gd name="connsiteY7" fmla="*/ 707889 h 1140678"/>
                <a:gd name="connsiteX8" fmla="*/ 229462 w 652893"/>
                <a:gd name="connsiteY8" fmla="*/ 618992 h 1140678"/>
                <a:gd name="connsiteX9" fmla="*/ 456384 w 652893"/>
                <a:gd name="connsiteY9" fmla="*/ 721925 h 1140678"/>
                <a:gd name="connsiteX10" fmla="*/ 463402 w 652893"/>
                <a:gd name="connsiteY10" fmla="*/ 733622 h 1140678"/>
                <a:gd name="connsiteX11" fmla="*/ 430650 w 652893"/>
                <a:gd name="connsiteY11" fmla="*/ 1016690 h 1140678"/>
                <a:gd name="connsiteX12" fmla="*/ 411935 w 652893"/>
                <a:gd name="connsiteY12" fmla="*/ 1100908 h 1140678"/>
                <a:gd name="connsiteX13" fmla="*/ 393220 w 652893"/>
                <a:gd name="connsiteY13" fmla="*/ 1140678 h 1140678"/>
                <a:gd name="connsiteX14" fmla="*/ 208407 w 652893"/>
                <a:gd name="connsiteY14" fmla="*/ 883344 h 1140678"/>
                <a:gd name="connsiteX15" fmla="*/ 98456 w 652893"/>
                <a:gd name="connsiteY15" fmla="*/ 806144 h 1140678"/>
                <a:gd name="connsiteX16" fmla="*/ 14237 w 652893"/>
                <a:gd name="connsiteY16" fmla="*/ 562846 h 1140678"/>
                <a:gd name="connsiteX17" fmla="*/ 55726 w 652893"/>
                <a:gd name="connsiteY17" fmla="*/ 346242 h 1140678"/>
                <a:gd name="connsiteX18" fmla="*/ 147583 w 652893"/>
                <a:gd name="connsiteY18" fmla="*/ 368676 h 1140678"/>
                <a:gd name="connsiteX19" fmla="*/ 54007 w 652893"/>
                <a:gd name="connsiteY19" fmla="*/ 293815 h 1140678"/>
                <a:gd name="connsiteX20" fmla="*/ 21255 w 652893"/>
                <a:gd name="connsiteY20" fmla="*/ 218954 h 1140678"/>
                <a:gd name="connsiteX21" fmla="*/ 11898 w 652893"/>
                <a:gd name="connsiteY21" fmla="*/ 111822 h 1140678"/>
                <a:gd name="connsiteX22" fmla="*/ 159280 w 652893"/>
                <a:gd name="connsiteY22" fmla="*/ 254045 h 1140678"/>
                <a:gd name="connsiteX23" fmla="*/ 189692 w 652893"/>
                <a:gd name="connsiteY23" fmla="*/ 174506 h 1140678"/>
                <a:gd name="connsiteX24" fmla="*/ 234141 w 652893"/>
                <a:gd name="connsiteY24" fmla="*/ 127718 h 1140678"/>
                <a:gd name="connsiteX25" fmla="*/ 318359 w 652893"/>
                <a:gd name="connsiteY25" fmla="*/ 66893 h 1140678"/>
                <a:gd name="connsiteX26" fmla="*/ 461063 w 652893"/>
                <a:gd name="connsiteY26" fmla="*/ 20105 h 1140678"/>
                <a:gd name="connsiteX27" fmla="*/ 648214 w 652893"/>
                <a:gd name="connsiteY27" fmla="*/ 78590 h 114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2893" h="1140678">
                  <a:moveTo>
                    <a:pt x="648214" y="78590"/>
                  </a:moveTo>
                  <a:cubicBezTo>
                    <a:pt x="650554" y="99645"/>
                    <a:pt x="652893" y="109003"/>
                    <a:pt x="652893" y="123039"/>
                  </a:cubicBezTo>
                  <a:lnTo>
                    <a:pt x="652893" y="230651"/>
                  </a:lnTo>
                  <a:cubicBezTo>
                    <a:pt x="615463" y="289136"/>
                    <a:pt x="608445" y="340603"/>
                    <a:pt x="610784" y="413124"/>
                  </a:cubicBezTo>
                  <a:cubicBezTo>
                    <a:pt x="613123" y="462252"/>
                    <a:pt x="589729" y="509040"/>
                    <a:pt x="554638" y="546470"/>
                  </a:cubicBezTo>
                  <a:cubicBezTo>
                    <a:pt x="533584" y="569864"/>
                    <a:pt x="517208" y="586240"/>
                    <a:pt x="498493" y="623670"/>
                  </a:cubicBezTo>
                  <a:cubicBezTo>
                    <a:pt x="486796" y="649404"/>
                    <a:pt x="479778" y="670458"/>
                    <a:pt x="468081" y="691513"/>
                  </a:cubicBezTo>
                  <a:cubicBezTo>
                    <a:pt x="456384" y="721925"/>
                    <a:pt x="430650" y="719586"/>
                    <a:pt x="407256" y="707889"/>
                  </a:cubicBezTo>
                  <a:cubicBezTo>
                    <a:pt x="344093" y="672798"/>
                    <a:pt x="271571" y="656422"/>
                    <a:pt x="229462" y="618992"/>
                  </a:cubicBezTo>
                  <a:cubicBezTo>
                    <a:pt x="290286" y="656422"/>
                    <a:pt x="369826" y="698531"/>
                    <a:pt x="456384" y="721925"/>
                  </a:cubicBezTo>
                  <a:cubicBezTo>
                    <a:pt x="461063" y="724265"/>
                    <a:pt x="463402" y="728943"/>
                    <a:pt x="463402" y="733622"/>
                  </a:cubicBezTo>
                  <a:cubicBezTo>
                    <a:pt x="482117" y="831877"/>
                    <a:pt x="442347" y="920774"/>
                    <a:pt x="430650" y="1016690"/>
                  </a:cubicBezTo>
                  <a:cubicBezTo>
                    <a:pt x="428311" y="1044762"/>
                    <a:pt x="418953" y="1072835"/>
                    <a:pt x="411935" y="1100908"/>
                  </a:cubicBezTo>
                  <a:cubicBezTo>
                    <a:pt x="397899" y="1110266"/>
                    <a:pt x="418953" y="1135999"/>
                    <a:pt x="393220" y="1140678"/>
                  </a:cubicBezTo>
                  <a:cubicBezTo>
                    <a:pt x="346432" y="1044762"/>
                    <a:pt x="273911" y="965223"/>
                    <a:pt x="208407" y="883344"/>
                  </a:cubicBezTo>
                  <a:cubicBezTo>
                    <a:pt x="180335" y="850592"/>
                    <a:pt x="135886" y="829538"/>
                    <a:pt x="98456" y="806144"/>
                  </a:cubicBezTo>
                  <a:cubicBezTo>
                    <a:pt x="9558" y="749998"/>
                    <a:pt x="-20854" y="658761"/>
                    <a:pt x="14237" y="562846"/>
                  </a:cubicBezTo>
                  <a:cubicBezTo>
                    <a:pt x="39971" y="499682"/>
                    <a:pt x="44029" y="414085"/>
                    <a:pt x="55726" y="346242"/>
                  </a:cubicBezTo>
                  <a:cubicBezTo>
                    <a:pt x="83799" y="360278"/>
                    <a:pt x="114831" y="406106"/>
                    <a:pt x="147583" y="368676"/>
                  </a:cubicBezTo>
                  <a:cubicBezTo>
                    <a:pt x="82080" y="368676"/>
                    <a:pt x="70383" y="354639"/>
                    <a:pt x="54007" y="293815"/>
                  </a:cubicBezTo>
                  <a:cubicBezTo>
                    <a:pt x="46989" y="268082"/>
                    <a:pt x="28273" y="249286"/>
                    <a:pt x="21255" y="218954"/>
                  </a:cubicBezTo>
                  <a:cubicBezTo>
                    <a:pt x="14237" y="188622"/>
                    <a:pt x="-13836" y="144573"/>
                    <a:pt x="11898" y="111822"/>
                  </a:cubicBezTo>
                  <a:cubicBezTo>
                    <a:pt x="86759" y="109482"/>
                    <a:pt x="154601" y="151112"/>
                    <a:pt x="159280" y="254045"/>
                  </a:cubicBezTo>
                  <a:cubicBezTo>
                    <a:pt x="192032" y="235330"/>
                    <a:pt x="192032" y="204918"/>
                    <a:pt x="189692" y="174506"/>
                  </a:cubicBezTo>
                  <a:cubicBezTo>
                    <a:pt x="187353" y="141754"/>
                    <a:pt x="194371" y="120700"/>
                    <a:pt x="234141" y="127718"/>
                  </a:cubicBezTo>
                  <a:cubicBezTo>
                    <a:pt x="283268" y="137075"/>
                    <a:pt x="304323" y="106663"/>
                    <a:pt x="318359" y="66893"/>
                  </a:cubicBezTo>
                  <a:cubicBezTo>
                    <a:pt x="337074" y="6069"/>
                    <a:pt x="411935" y="-22004"/>
                    <a:pt x="461063" y="20105"/>
                  </a:cubicBezTo>
                  <a:cubicBezTo>
                    <a:pt x="514869" y="57536"/>
                    <a:pt x="587390" y="66893"/>
                    <a:pt x="648214" y="78590"/>
                  </a:cubicBezTo>
                  <a:close/>
                </a:path>
              </a:pathLst>
            </a:custGeom>
            <a:solidFill>
              <a:srgbClr val="F9BA99"/>
            </a:solidFill>
            <a:ln w="4506" cap="flat">
              <a:noFill/>
              <a:prstDash val="solid"/>
              <a:miter/>
            </a:ln>
          </p:spPr>
          <p:txBody>
            <a:bodyPr rtlCol="0" anchor="ctr"/>
            <a:lstStyle/>
            <a:p>
              <a:endParaRPr lang="en-US" dirty="0"/>
            </a:p>
          </p:txBody>
        </p:sp>
        <p:sp>
          <p:nvSpPr>
            <p:cNvPr id="81" name="Freeform: Shape 80">
              <a:extLst>
                <a:ext uri="{FF2B5EF4-FFF2-40B4-BE49-F238E27FC236}">
                  <a16:creationId xmlns:a16="http://schemas.microsoft.com/office/drawing/2014/main" id="{9B8CBACE-8177-99E3-9F6B-046C4967BD29}"/>
                </a:ext>
              </a:extLst>
            </p:cNvPr>
            <p:cNvSpPr/>
            <p:nvPr/>
          </p:nvSpPr>
          <p:spPr>
            <a:xfrm>
              <a:off x="7004516" y="3450925"/>
              <a:ext cx="1045644" cy="896267"/>
            </a:xfrm>
            <a:custGeom>
              <a:avLst/>
              <a:gdLst>
                <a:gd name="connsiteX0" fmla="*/ 52515 w 655031"/>
                <a:gd name="connsiteY0" fmla="*/ 534570 h 561455"/>
                <a:gd name="connsiteX1" fmla="*/ 43157 w 655031"/>
                <a:gd name="connsiteY1" fmla="*/ 525213 h 561455"/>
                <a:gd name="connsiteX2" fmla="*/ 78248 w 655031"/>
                <a:gd name="connsiteY2" fmla="*/ 490122 h 561455"/>
                <a:gd name="connsiteX3" fmla="*/ 270079 w 655031"/>
                <a:gd name="connsiteY3" fmla="*/ 349758 h 561455"/>
                <a:gd name="connsiteX4" fmla="*/ 548468 w 655031"/>
                <a:gd name="connsiteY4" fmla="*/ 104121 h 561455"/>
                <a:gd name="connsiteX5" fmla="*/ 553146 w 655031"/>
                <a:gd name="connsiteY5" fmla="*/ 57333 h 561455"/>
                <a:gd name="connsiteX6" fmla="*/ 606953 w 655031"/>
                <a:gd name="connsiteY6" fmla="*/ 69030 h 561455"/>
                <a:gd name="connsiteX7" fmla="*/ 635025 w 655031"/>
                <a:gd name="connsiteY7" fmla="*/ 87745 h 561455"/>
                <a:gd name="connsiteX8" fmla="*/ 525074 w 655031"/>
                <a:gd name="connsiteY8" fmla="*/ 164945 h 561455"/>
                <a:gd name="connsiteX9" fmla="*/ 167146 w 655031"/>
                <a:gd name="connsiteY9" fmla="*/ 469067 h 561455"/>
                <a:gd name="connsiteX10" fmla="*/ 52515 w 655031"/>
                <a:gd name="connsiteY10" fmla="*/ 534570 h 56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5031" h="561455">
                  <a:moveTo>
                    <a:pt x="52515" y="534570"/>
                  </a:moveTo>
                  <a:cubicBezTo>
                    <a:pt x="50176" y="532231"/>
                    <a:pt x="45497" y="527552"/>
                    <a:pt x="43157" y="525213"/>
                  </a:cubicBezTo>
                  <a:cubicBezTo>
                    <a:pt x="40818" y="499479"/>
                    <a:pt x="64212" y="497140"/>
                    <a:pt x="78248" y="490122"/>
                  </a:cubicBezTo>
                  <a:cubicBezTo>
                    <a:pt x="148430" y="452691"/>
                    <a:pt x="209255" y="398885"/>
                    <a:pt x="270079" y="349758"/>
                  </a:cubicBezTo>
                  <a:cubicBezTo>
                    <a:pt x="365994" y="270218"/>
                    <a:pt x="459570" y="188339"/>
                    <a:pt x="548468" y="104121"/>
                  </a:cubicBezTo>
                  <a:cubicBezTo>
                    <a:pt x="567183" y="85406"/>
                    <a:pt x="574201" y="73709"/>
                    <a:pt x="553146" y="57333"/>
                  </a:cubicBezTo>
                  <a:cubicBezTo>
                    <a:pt x="576540" y="40957"/>
                    <a:pt x="599934" y="31599"/>
                    <a:pt x="606953" y="69030"/>
                  </a:cubicBezTo>
                  <a:cubicBezTo>
                    <a:pt x="611631" y="87745"/>
                    <a:pt x="625668" y="83066"/>
                    <a:pt x="635025" y="87745"/>
                  </a:cubicBezTo>
                  <a:cubicBezTo>
                    <a:pt x="588237" y="101781"/>
                    <a:pt x="555486" y="132194"/>
                    <a:pt x="525074" y="164945"/>
                  </a:cubicBezTo>
                  <a:cubicBezTo>
                    <a:pt x="417461" y="279576"/>
                    <a:pt x="286455" y="366133"/>
                    <a:pt x="167146" y="469067"/>
                  </a:cubicBezTo>
                  <a:cubicBezTo>
                    <a:pt x="132055" y="499479"/>
                    <a:pt x="92285" y="515855"/>
                    <a:pt x="52515" y="534570"/>
                  </a:cubicBezTo>
                  <a:close/>
                </a:path>
              </a:pathLst>
            </a:custGeom>
            <a:solidFill>
              <a:srgbClr val="F9A687"/>
            </a:solidFill>
            <a:ln w="4506" cap="flat">
              <a:noFill/>
              <a:prstDash val="solid"/>
              <a:miter/>
            </a:ln>
          </p:spPr>
          <p:txBody>
            <a:bodyPr rtlCol="0" anchor="ctr"/>
            <a:lstStyle/>
            <a:p>
              <a:endParaRPr lang="en-US" dirty="0"/>
            </a:p>
          </p:txBody>
        </p:sp>
        <p:sp>
          <p:nvSpPr>
            <p:cNvPr id="82" name="Freeform: Shape 81">
              <a:extLst>
                <a:ext uri="{FF2B5EF4-FFF2-40B4-BE49-F238E27FC236}">
                  <a16:creationId xmlns:a16="http://schemas.microsoft.com/office/drawing/2014/main" id="{D0584392-3C64-E36C-42E1-3A4883F85AEE}"/>
                </a:ext>
              </a:extLst>
            </p:cNvPr>
            <p:cNvSpPr/>
            <p:nvPr/>
          </p:nvSpPr>
          <p:spPr>
            <a:xfrm>
              <a:off x="5077145" y="3647370"/>
              <a:ext cx="2156846" cy="3197888"/>
            </a:xfrm>
            <a:custGeom>
              <a:avLst/>
              <a:gdLst>
                <a:gd name="connsiteX0" fmla="*/ 1750274 w 1812246"/>
                <a:gd name="connsiteY0" fmla="*/ 91 h 2686959"/>
                <a:gd name="connsiteX1" fmla="*/ 1812246 w 1812246"/>
                <a:gd name="connsiteY1" fmla="*/ 27939 h 2686959"/>
                <a:gd name="connsiteX2" fmla="*/ 1796557 w 1812246"/>
                <a:gd name="connsiteY2" fmla="*/ 40489 h 2686959"/>
                <a:gd name="connsiteX3" fmla="*/ 1758903 w 1812246"/>
                <a:gd name="connsiteY3" fmla="*/ 46765 h 2686959"/>
                <a:gd name="connsiteX4" fmla="*/ 1705560 w 1812246"/>
                <a:gd name="connsiteY4" fmla="*/ 144038 h 2686959"/>
                <a:gd name="connsiteX5" fmla="*/ 1520432 w 1812246"/>
                <a:gd name="connsiteY5" fmla="*/ 260135 h 2686959"/>
                <a:gd name="connsiteX6" fmla="*/ 1511018 w 1812246"/>
                <a:gd name="connsiteY6" fmla="*/ 363682 h 2686959"/>
                <a:gd name="connsiteX7" fmla="*/ 1523569 w 1812246"/>
                <a:gd name="connsiteY7" fmla="*/ 435852 h 2686959"/>
                <a:gd name="connsiteX8" fmla="*/ 1649080 w 1812246"/>
                <a:gd name="connsiteY8" fmla="*/ 526847 h 2686959"/>
                <a:gd name="connsiteX9" fmla="*/ 1677321 w 1812246"/>
                <a:gd name="connsiteY9" fmla="*/ 526847 h 2686959"/>
                <a:gd name="connsiteX10" fmla="*/ 1689871 w 1812246"/>
                <a:gd name="connsiteY10" fmla="*/ 548812 h 2686959"/>
                <a:gd name="connsiteX11" fmla="*/ 1539258 w 1812246"/>
                <a:gd name="connsiteY11" fmla="*/ 580190 h 2686959"/>
                <a:gd name="connsiteX12" fmla="*/ 1554947 w 1812246"/>
                <a:gd name="connsiteY12" fmla="*/ 900245 h 2686959"/>
                <a:gd name="connsiteX13" fmla="*/ 1526707 w 1812246"/>
                <a:gd name="connsiteY13" fmla="*/ 1148129 h 2686959"/>
                <a:gd name="connsiteX14" fmla="*/ 1705560 w 1812246"/>
                <a:gd name="connsiteY14" fmla="*/ 2155360 h 2686959"/>
                <a:gd name="connsiteX15" fmla="*/ 1697717 w 1812246"/>
                <a:gd name="connsiteY15" fmla="*/ 2520521 h 2686959"/>
                <a:gd name="connsiteX16" fmla="*/ 1691154 w 1812246"/>
                <a:gd name="connsiteY16" fmla="*/ 2686959 h 2686959"/>
                <a:gd name="connsiteX17" fmla="*/ 962755 w 1812246"/>
                <a:gd name="connsiteY17" fmla="*/ 2686959 h 2686959"/>
                <a:gd name="connsiteX18" fmla="*/ 960777 w 1812246"/>
                <a:gd name="connsiteY18" fmla="*/ 2668781 h 2686959"/>
                <a:gd name="connsiteX19" fmla="*/ 943078 w 1812246"/>
                <a:gd name="connsiteY19" fmla="*/ 2594651 h 2686959"/>
                <a:gd name="connsiteX20" fmla="*/ 977594 w 1812246"/>
                <a:gd name="connsiteY20" fmla="*/ 2312249 h 2686959"/>
                <a:gd name="connsiteX21" fmla="*/ 1008972 w 1812246"/>
                <a:gd name="connsiteY21" fmla="*/ 2004746 h 2686959"/>
                <a:gd name="connsiteX22" fmla="*/ 877185 w 1812246"/>
                <a:gd name="connsiteY22" fmla="*/ 2632304 h 2686959"/>
                <a:gd name="connsiteX23" fmla="*/ 873291 w 1812246"/>
                <a:gd name="connsiteY23" fmla="*/ 2686959 h 2686959"/>
                <a:gd name="connsiteX24" fmla="*/ 199928 w 1812246"/>
                <a:gd name="connsiteY24" fmla="*/ 2686959 h 2686959"/>
                <a:gd name="connsiteX25" fmla="*/ 193147 w 1812246"/>
                <a:gd name="connsiteY25" fmla="*/ 2654269 h 2686959"/>
                <a:gd name="connsiteX26" fmla="*/ 152356 w 1812246"/>
                <a:gd name="connsiteY26" fmla="*/ 2425211 h 2686959"/>
                <a:gd name="connsiteX27" fmla="*/ 120978 w 1812246"/>
                <a:gd name="connsiteY27" fmla="*/ 2240080 h 2686959"/>
                <a:gd name="connsiteX28" fmla="*/ 89600 w 1812246"/>
                <a:gd name="connsiteY28" fmla="*/ 1960818 h 2686959"/>
                <a:gd name="connsiteX29" fmla="*/ 95876 w 1812246"/>
                <a:gd name="connsiteY29" fmla="*/ 1766275 h 2686959"/>
                <a:gd name="connsiteX30" fmla="*/ 95876 w 1812246"/>
                <a:gd name="connsiteY30" fmla="*/ 1417979 h 2686959"/>
                <a:gd name="connsiteX31" fmla="*/ 99013 w 1812246"/>
                <a:gd name="connsiteY31" fmla="*/ 1399153 h 2686959"/>
                <a:gd name="connsiteX32" fmla="*/ 108426 w 1812246"/>
                <a:gd name="connsiteY32" fmla="*/ 1022618 h 2686959"/>
                <a:gd name="connsiteX33" fmla="*/ 70773 w 1812246"/>
                <a:gd name="connsiteY33" fmla="*/ 934760 h 2686959"/>
                <a:gd name="connsiteX34" fmla="*/ 17431 w 1812246"/>
                <a:gd name="connsiteY34" fmla="*/ 872004 h 2686959"/>
                <a:gd name="connsiteX35" fmla="*/ 42533 w 1812246"/>
                <a:gd name="connsiteY35" fmla="*/ 724528 h 2686959"/>
                <a:gd name="connsiteX36" fmla="*/ 64498 w 1812246"/>
                <a:gd name="connsiteY36" fmla="*/ 646083 h 2686959"/>
                <a:gd name="connsiteX37" fmla="*/ 64498 w 1812246"/>
                <a:gd name="connsiteY37" fmla="*/ 551949 h 2686959"/>
                <a:gd name="connsiteX38" fmla="*/ 89600 w 1812246"/>
                <a:gd name="connsiteY38" fmla="*/ 489193 h 2686959"/>
                <a:gd name="connsiteX39" fmla="*/ 798740 w 1812246"/>
                <a:gd name="connsiteY39" fmla="*/ 134623 h 2686959"/>
                <a:gd name="connsiteX40" fmla="*/ 845807 w 1812246"/>
                <a:gd name="connsiteY40" fmla="*/ 106384 h 2686959"/>
                <a:gd name="connsiteX41" fmla="*/ 1658494 w 1812246"/>
                <a:gd name="connsiteY41" fmla="*/ 59317 h 2686959"/>
                <a:gd name="connsiteX42" fmla="*/ 1693010 w 1812246"/>
                <a:gd name="connsiteY42" fmla="*/ 40489 h 2686959"/>
                <a:gd name="connsiteX43" fmla="*/ 1750274 w 1812246"/>
                <a:gd name="connsiteY43" fmla="*/ 91 h 2686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12246" h="2686959">
                  <a:moveTo>
                    <a:pt x="1750274" y="91"/>
                  </a:moveTo>
                  <a:cubicBezTo>
                    <a:pt x="1770670" y="1268"/>
                    <a:pt x="1791850" y="13819"/>
                    <a:pt x="1812246" y="27939"/>
                  </a:cubicBezTo>
                  <a:cubicBezTo>
                    <a:pt x="1809108" y="34215"/>
                    <a:pt x="1802833" y="37352"/>
                    <a:pt x="1796557" y="40489"/>
                  </a:cubicBezTo>
                  <a:cubicBezTo>
                    <a:pt x="1784005" y="43628"/>
                    <a:pt x="1771455" y="37352"/>
                    <a:pt x="1758903" y="46765"/>
                  </a:cubicBezTo>
                  <a:cubicBezTo>
                    <a:pt x="1799694" y="125210"/>
                    <a:pt x="1793420" y="131486"/>
                    <a:pt x="1705560" y="144038"/>
                  </a:cubicBezTo>
                  <a:cubicBezTo>
                    <a:pt x="1627116" y="156588"/>
                    <a:pt x="1570636" y="200518"/>
                    <a:pt x="1520432" y="260135"/>
                  </a:cubicBezTo>
                  <a:cubicBezTo>
                    <a:pt x="1495330" y="291513"/>
                    <a:pt x="1507880" y="329167"/>
                    <a:pt x="1511018" y="363682"/>
                  </a:cubicBezTo>
                  <a:cubicBezTo>
                    <a:pt x="1514156" y="388785"/>
                    <a:pt x="1517293" y="410749"/>
                    <a:pt x="1523569" y="435852"/>
                  </a:cubicBezTo>
                  <a:cubicBezTo>
                    <a:pt x="1545534" y="526847"/>
                    <a:pt x="1558085" y="536260"/>
                    <a:pt x="1649080" y="526847"/>
                  </a:cubicBezTo>
                  <a:cubicBezTo>
                    <a:pt x="1658494" y="523710"/>
                    <a:pt x="1667908" y="523710"/>
                    <a:pt x="1677321" y="526847"/>
                  </a:cubicBezTo>
                  <a:cubicBezTo>
                    <a:pt x="1686734" y="529986"/>
                    <a:pt x="1693010" y="536260"/>
                    <a:pt x="1689871" y="548812"/>
                  </a:cubicBezTo>
                  <a:cubicBezTo>
                    <a:pt x="1649080" y="595879"/>
                    <a:pt x="1592600" y="573914"/>
                    <a:pt x="1539258" y="580190"/>
                  </a:cubicBezTo>
                  <a:cubicBezTo>
                    <a:pt x="1573774" y="686874"/>
                    <a:pt x="1573774" y="799835"/>
                    <a:pt x="1554947" y="900245"/>
                  </a:cubicBezTo>
                  <a:cubicBezTo>
                    <a:pt x="1539258" y="975551"/>
                    <a:pt x="1507880" y="1138716"/>
                    <a:pt x="1526707" y="1148129"/>
                  </a:cubicBezTo>
                  <a:cubicBezTo>
                    <a:pt x="1630254" y="1474460"/>
                    <a:pt x="1696147" y="1810203"/>
                    <a:pt x="1705560" y="2155360"/>
                  </a:cubicBezTo>
                  <a:cubicBezTo>
                    <a:pt x="1708698" y="2277735"/>
                    <a:pt x="1703208" y="2399324"/>
                    <a:pt x="1697717" y="2520521"/>
                  </a:cubicBezTo>
                  <a:lnTo>
                    <a:pt x="1691154" y="2686959"/>
                  </a:lnTo>
                  <a:lnTo>
                    <a:pt x="962755" y="2686959"/>
                  </a:lnTo>
                  <a:lnTo>
                    <a:pt x="960777" y="2668781"/>
                  </a:lnTo>
                  <a:cubicBezTo>
                    <a:pt x="956610" y="2643090"/>
                    <a:pt x="950922" y="2618184"/>
                    <a:pt x="943078" y="2594651"/>
                  </a:cubicBezTo>
                  <a:cubicBezTo>
                    <a:pt x="949354" y="2491104"/>
                    <a:pt x="961905" y="2418935"/>
                    <a:pt x="977594" y="2312249"/>
                  </a:cubicBezTo>
                  <a:cubicBezTo>
                    <a:pt x="993283" y="2221254"/>
                    <a:pt x="1002696" y="2007885"/>
                    <a:pt x="1008972" y="2004746"/>
                  </a:cubicBezTo>
                  <a:cubicBezTo>
                    <a:pt x="949354" y="2145947"/>
                    <a:pt x="886598" y="2475415"/>
                    <a:pt x="877185" y="2632304"/>
                  </a:cubicBezTo>
                  <a:lnTo>
                    <a:pt x="873291" y="2686959"/>
                  </a:lnTo>
                  <a:lnTo>
                    <a:pt x="199928" y="2686959"/>
                  </a:lnTo>
                  <a:lnTo>
                    <a:pt x="193147" y="2654269"/>
                  </a:lnTo>
                  <a:cubicBezTo>
                    <a:pt x="171182" y="2578962"/>
                    <a:pt x="142942" y="2503655"/>
                    <a:pt x="152356" y="2425211"/>
                  </a:cubicBezTo>
                  <a:cubicBezTo>
                    <a:pt x="161769" y="2356179"/>
                    <a:pt x="149217" y="2296560"/>
                    <a:pt x="120978" y="2240080"/>
                  </a:cubicBezTo>
                  <a:cubicBezTo>
                    <a:pt x="77049" y="2149085"/>
                    <a:pt x="67635" y="2058089"/>
                    <a:pt x="89600" y="1960818"/>
                  </a:cubicBezTo>
                  <a:cubicBezTo>
                    <a:pt x="102151" y="1898062"/>
                    <a:pt x="114702" y="1832168"/>
                    <a:pt x="95876" y="1766275"/>
                  </a:cubicBezTo>
                  <a:cubicBezTo>
                    <a:pt x="61360" y="1650176"/>
                    <a:pt x="64498" y="1534079"/>
                    <a:pt x="95876" y="1417979"/>
                  </a:cubicBezTo>
                  <a:cubicBezTo>
                    <a:pt x="99013" y="1411704"/>
                    <a:pt x="102151" y="1405429"/>
                    <a:pt x="99013" y="1399153"/>
                  </a:cubicBezTo>
                  <a:cubicBezTo>
                    <a:pt x="55084" y="1273641"/>
                    <a:pt x="111565" y="1148129"/>
                    <a:pt x="108426" y="1022618"/>
                  </a:cubicBezTo>
                  <a:cubicBezTo>
                    <a:pt x="105289" y="984964"/>
                    <a:pt x="102151" y="959862"/>
                    <a:pt x="70773" y="934760"/>
                  </a:cubicBezTo>
                  <a:cubicBezTo>
                    <a:pt x="51947" y="919071"/>
                    <a:pt x="33120" y="893969"/>
                    <a:pt x="17431" y="872004"/>
                  </a:cubicBezTo>
                  <a:cubicBezTo>
                    <a:pt x="-13947" y="824937"/>
                    <a:pt x="-1396" y="759044"/>
                    <a:pt x="42533" y="724528"/>
                  </a:cubicBezTo>
                  <a:cubicBezTo>
                    <a:pt x="70773" y="702563"/>
                    <a:pt x="92738" y="686874"/>
                    <a:pt x="64498" y="646083"/>
                  </a:cubicBezTo>
                  <a:cubicBezTo>
                    <a:pt x="48809" y="617844"/>
                    <a:pt x="55084" y="583327"/>
                    <a:pt x="64498" y="551949"/>
                  </a:cubicBezTo>
                  <a:cubicBezTo>
                    <a:pt x="73911" y="533123"/>
                    <a:pt x="61360" y="501745"/>
                    <a:pt x="89600" y="489193"/>
                  </a:cubicBezTo>
                  <a:cubicBezTo>
                    <a:pt x="353174" y="423300"/>
                    <a:pt x="572819" y="272687"/>
                    <a:pt x="798740" y="134623"/>
                  </a:cubicBezTo>
                  <a:cubicBezTo>
                    <a:pt x="817566" y="125210"/>
                    <a:pt x="836394" y="112660"/>
                    <a:pt x="845807" y="106384"/>
                  </a:cubicBezTo>
                  <a:cubicBezTo>
                    <a:pt x="855220" y="147175"/>
                    <a:pt x="1520432" y="71867"/>
                    <a:pt x="1658494" y="59317"/>
                  </a:cubicBezTo>
                  <a:cubicBezTo>
                    <a:pt x="1674182" y="56178"/>
                    <a:pt x="1686734" y="53041"/>
                    <a:pt x="1693010" y="40489"/>
                  </a:cubicBezTo>
                  <a:cubicBezTo>
                    <a:pt x="1710268" y="9111"/>
                    <a:pt x="1729879" y="-1086"/>
                    <a:pt x="1750274" y="91"/>
                  </a:cubicBezTo>
                  <a:close/>
                </a:path>
              </a:pathLst>
            </a:custGeom>
            <a:solidFill>
              <a:srgbClr val="403D3D"/>
            </a:solidFill>
            <a:ln w="23341" cap="flat">
              <a:noFill/>
              <a:prstDash val="solid"/>
              <a:miter/>
            </a:ln>
          </p:spPr>
          <p:txBody>
            <a:bodyPr wrap="square" rtlCol="0" anchor="ctr">
              <a:noAutofit/>
            </a:bodyPr>
            <a:lstStyle/>
            <a:p>
              <a:endParaRPr lang="en-US" dirty="0"/>
            </a:p>
          </p:txBody>
        </p:sp>
        <p:sp>
          <p:nvSpPr>
            <p:cNvPr id="83" name="Freeform: Shape 82">
              <a:extLst>
                <a:ext uri="{FF2B5EF4-FFF2-40B4-BE49-F238E27FC236}">
                  <a16:creationId xmlns:a16="http://schemas.microsoft.com/office/drawing/2014/main" id="{9D656AB3-8652-AA41-D8A4-5B1C44B5A4D2}"/>
                </a:ext>
              </a:extLst>
            </p:cNvPr>
            <p:cNvSpPr/>
            <p:nvPr/>
          </p:nvSpPr>
          <p:spPr>
            <a:xfrm>
              <a:off x="5508789" y="340007"/>
              <a:ext cx="1232366" cy="1045644"/>
            </a:xfrm>
            <a:custGeom>
              <a:avLst/>
              <a:gdLst>
                <a:gd name="connsiteX0" fmla="*/ 49058 w 772001"/>
                <a:gd name="connsiteY0" fmla="*/ 434054 h 655031"/>
                <a:gd name="connsiteX1" fmla="*/ 105204 w 772001"/>
                <a:gd name="connsiteY1" fmla="*/ 160344 h 655031"/>
                <a:gd name="connsiteX2" fmla="*/ 233871 w 772001"/>
                <a:gd name="connsiteY2" fmla="*/ 85484 h 655031"/>
                <a:gd name="connsiteX3" fmla="*/ 285338 w 772001"/>
                <a:gd name="connsiteY3" fmla="*/ 69108 h 655031"/>
                <a:gd name="connsiteX4" fmla="*/ 399968 w 772001"/>
                <a:gd name="connsiteY4" fmla="*/ 57411 h 655031"/>
                <a:gd name="connsiteX5" fmla="*/ 552029 w 772001"/>
                <a:gd name="connsiteY5" fmla="*/ 104199 h 655031"/>
                <a:gd name="connsiteX6" fmla="*/ 736842 w 772001"/>
                <a:gd name="connsiteY6" fmla="*/ 314745 h 655031"/>
                <a:gd name="connsiteX7" fmla="*/ 701751 w 772001"/>
                <a:gd name="connsiteY7" fmla="*/ 424697 h 655031"/>
                <a:gd name="connsiteX8" fmla="*/ 666660 w 772001"/>
                <a:gd name="connsiteY8" fmla="*/ 452769 h 655031"/>
                <a:gd name="connsiteX9" fmla="*/ 495883 w 772001"/>
                <a:gd name="connsiteY9" fmla="*/ 396624 h 655031"/>
                <a:gd name="connsiteX10" fmla="*/ 360198 w 772001"/>
                <a:gd name="connsiteY10" fmla="*/ 431715 h 655031"/>
                <a:gd name="connsiteX11" fmla="*/ 275980 w 772001"/>
                <a:gd name="connsiteY11" fmla="*/ 499557 h 655031"/>
                <a:gd name="connsiteX12" fmla="*/ 236210 w 772001"/>
                <a:gd name="connsiteY12" fmla="*/ 541667 h 655031"/>
                <a:gd name="connsiteX13" fmla="*/ 231531 w 772001"/>
                <a:gd name="connsiteY13" fmla="*/ 576758 h 655031"/>
                <a:gd name="connsiteX14" fmla="*/ 198780 w 772001"/>
                <a:gd name="connsiteY14" fmla="*/ 616527 h 655031"/>
                <a:gd name="connsiteX15" fmla="*/ 175386 w 772001"/>
                <a:gd name="connsiteY15" fmla="*/ 576758 h 655031"/>
                <a:gd name="connsiteX16" fmla="*/ 53737 w 772001"/>
                <a:gd name="connsiteY16" fmla="*/ 478503 h 655031"/>
                <a:gd name="connsiteX17" fmla="*/ 49058 w 772001"/>
                <a:gd name="connsiteY17" fmla="*/ 434054 h 65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2001" h="655031">
                  <a:moveTo>
                    <a:pt x="49058" y="434054"/>
                  </a:moveTo>
                  <a:cubicBezTo>
                    <a:pt x="28004" y="335799"/>
                    <a:pt x="65434" y="244563"/>
                    <a:pt x="105204" y="160344"/>
                  </a:cubicBezTo>
                  <a:cubicBezTo>
                    <a:pt x="123919" y="118235"/>
                    <a:pt x="173046" y="80805"/>
                    <a:pt x="233871" y="85484"/>
                  </a:cubicBezTo>
                  <a:cubicBezTo>
                    <a:pt x="254925" y="87823"/>
                    <a:pt x="268962" y="83144"/>
                    <a:pt x="285338" y="69108"/>
                  </a:cubicBezTo>
                  <a:cubicBezTo>
                    <a:pt x="318089" y="43375"/>
                    <a:pt x="353180" y="31678"/>
                    <a:pt x="399968" y="57411"/>
                  </a:cubicBezTo>
                  <a:cubicBezTo>
                    <a:pt x="446756" y="80805"/>
                    <a:pt x="502902" y="83144"/>
                    <a:pt x="552029" y="104199"/>
                  </a:cubicBezTo>
                  <a:cubicBezTo>
                    <a:pt x="650284" y="143969"/>
                    <a:pt x="708769" y="216490"/>
                    <a:pt x="736842" y="314745"/>
                  </a:cubicBezTo>
                  <a:cubicBezTo>
                    <a:pt x="748539" y="356854"/>
                    <a:pt x="736842" y="396624"/>
                    <a:pt x="701751" y="424697"/>
                  </a:cubicBezTo>
                  <a:cubicBezTo>
                    <a:pt x="692393" y="438733"/>
                    <a:pt x="683035" y="450430"/>
                    <a:pt x="666660" y="452769"/>
                  </a:cubicBezTo>
                  <a:cubicBezTo>
                    <a:pt x="605835" y="448091"/>
                    <a:pt x="547350" y="434054"/>
                    <a:pt x="495883" y="396624"/>
                  </a:cubicBezTo>
                  <a:cubicBezTo>
                    <a:pt x="442077" y="356854"/>
                    <a:pt x="385932" y="373230"/>
                    <a:pt x="360198" y="431715"/>
                  </a:cubicBezTo>
                  <a:cubicBezTo>
                    <a:pt x="343823" y="469145"/>
                    <a:pt x="322768" y="499557"/>
                    <a:pt x="275980" y="499557"/>
                  </a:cubicBezTo>
                  <a:cubicBezTo>
                    <a:pt x="247907" y="499557"/>
                    <a:pt x="236210" y="515933"/>
                    <a:pt x="236210" y="541667"/>
                  </a:cubicBezTo>
                  <a:cubicBezTo>
                    <a:pt x="236210" y="553364"/>
                    <a:pt x="236210" y="565061"/>
                    <a:pt x="231531" y="576758"/>
                  </a:cubicBezTo>
                  <a:cubicBezTo>
                    <a:pt x="226853" y="595473"/>
                    <a:pt x="217495" y="616527"/>
                    <a:pt x="198780" y="616527"/>
                  </a:cubicBezTo>
                  <a:cubicBezTo>
                    <a:pt x="177725" y="616527"/>
                    <a:pt x="177725" y="593133"/>
                    <a:pt x="175386" y="576758"/>
                  </a:cubicBezTo>
                  <a:cubicBezTo>
                    <a:pt x="161349" y="511254"/>
                    <a:pt x="109883" y="492539"/>
                    <a:pt x="53737" y="478503"/>
                  </a:cubicBezTo>
                  <a:cubicBezTo>
                    <a:pt x="39701" y="466806"/>
                    <a:pt x="46719" y="450430"/>
                    <a:pt x="49058" y="434054"/>
                  </a:cubicBezTo>
                  <a:close/>
                </a:path>
              </a:pathLst>
            </a:custGeom>
            <a:solidFill>
              <a:srgbClr val="0D0402"/>
            </a:solidFill>
            <a:ln w="23341"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BDD8E230-3FB2-F1E9-9E86-D53049B613FB}"/>
                </a:ext>
              </a:extLst>
            </p:cNvPr>
            <p:cNvSpPr/>
            <p:nvPr/>
          </p:nvSpPr>
          <p:spPr>
            <a:xfrm>
              <a:off x="5491311" y="1020283"/>
              <a:ext cx="373444" cy="821578"/>
            </a:xfrm>
            <a:custGeom>
              <a:avLst/>
              <a:gdLst>
                <a:gd name="connsiteX0" fmla="*/ 57668 w 233939"/>
                <a:gd name="connsiteY0" fmla="*/ 42994 h 514667"/>
                <a:gd name="connsiteX1" fmla="*/ 67026 w 233939"/>
                <a:gd name="connsiteY1" fmla="*/ 54691 h 514667"/>
                <a:gd name="connsiteX2" fmla="*/ 116153 w 233939"/>
                <a:gd name="connsiteY2" fmla="*/ 255880 h 514667"/>
                <a:gd name="connsiteX3" fmla="*/ 155923 w 233939"/>
                <a:gd name="connsiteY3" fmla="*/ 297989 h 514667"/>
                <a:gd name="connsiteX4" fmla="*/ 191014 w 233939"/>
                <a:gd name="connsiteY4" fmla="*/ 302668 h 514667"/>
                <a:gd name="connsiteX5" fmla="*/ 160601 w 233939"/>
                <a:gd name="connsiteY5" fmla="*/ 321383 h 514667"/>
                <a:gd name="connsiteX6" fmla="*/ 116153 w 233939"/>
                <a:gd name="connsiteY6" fmla="*/ 300328 h 514667"/>
                <a:gd name="connsiteX7" fmla="*/ 102117 w 233939"/>
                <a:gd name="connsiteY7" fmla="*/ 384547 h 514667"/>
                <a:gd name="connsiteX8" fmla="*/ 76383 w 233939"/>
                <a:gd name="connsiteY8" fmla="*/ 473444 h 514667"/>
                <a:gd name="connsiteX9" fmla="*/ 67026 w 233939"/>
                <a:gd name="connsiteY9" fmla="*/ 466426 h 514667"/>
                <a:gd name="connsiteX10" fmla="*/ 99777 w 233939"/>
                <a:gd name="connsiteY10" fmla="*/ 272255 h 514667"/>
                <a:gd name="connsiteX11" fmla="*/ 81062 w 233939"/>
                <a:gd name="connsiteY11" fmla="*/ 183358 h 514667"/>
                <a:gd name="connsiteX12" fmla="*/ 57668 w 233939"/>
                <a:gd name="connsiteY12" fmla="*/ 42994 h 514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939" h="514667">
                  <a:moveTo>
                    <a:pt x="57668" y="42994"/>
                  </a:moveTo>
                  <a:cubicBezTo>
                    <a:pt x="64686" y="50013"/>
                    <a:pt x="64686" y="50013"/>
                    <a:pt x="67026" y="54691"/>
                  </a:cubicBezTo>
                  <a:cubicBezTo>
                    <a:pt x="24916" y="131892"/>
                    <a:pt x="97438" y="136570"/>
                    <a:pt x="116153" y="255880"/>
                  </a:cubicBezTo>
                  <a:cubicBezTo>
                    <a:pt x="118492" y="274595"/>
                    <a:pt x="137207" y="295649"/>
                    <a:pt x="155923" y="297989"/>
                  </a:cubicBezTo>
                  <a:cubicBezTo>
                    <a:pt x="167620" y="300328"/>
                    <a:pt x="179317" y="302668"/>
                    <a:pt x="191014" y="302668"/>
                  </a:cubicBezTo>
                  <a:cubicBezTo>
                    <a:pt x="214408" y="302668"/>
                    <a:pt x="172298" y="326062"/>
                    <a:pt x="160601" y="321383"/>
                  </a:cubicBezTo>
                  <a:cubicBezTo>
                    <a:pt x="139547" y="314365"/>
                    <a:pt x="123171" y="305007"/>
                    <a:pt x="116153" y="300328"/>
                  </a:cubicBezTo>
                  <a:cubicBezTo>
                    <a:pt x="106795" y="295649"/>
                    <a:pt x="106795" y="358813"/>
                    <a:pt x="102117" y="384547"/>
                  </a:cubicBezTo>
                  <a:cubicBezTo>
                    <a:pt x="95098" y="421977"/>
                    <a:pt x="88080" y="440692"/>
                    <a:pt x="76383" y="473444"/>
                  </a:cubicBezTo>
                  <a:cubicBezTo>
                    <a:pt x="71704" y="464086"/>
                    <a:pt x="78723" y="473444"/>
                    <a:pt x="67026" y="466426"/>
                  </a:cubicBezTo>
                  <a:cubicBezTo>
                    <a:pt x="90420" y="398583"/>
                    <a:pt x="99777" y="340098"/>
                    <a:pt x="99777" y="272255"/>
                  </a:cubicBezTo>
                  <a:cubicBezTo>
                    <a:pt x="99777" y="244183"/>
                    <a:pt x="95098" y="204413"/>
                    <a:pt x="81062" y="183358"/>
                  </a:cubicBezTo>
                  <a:cubicBezTo>
                    <a:pt x="36613" y="122534"/>
                    <a:pt x="34274" y="96801"/>
                    <a:pt x="57668" y="42994"/>
                  </a:cubicBezTo>
                  <a:close/>
                </a:path>
              </a:pathLst>
            </a:custGeom>
            <a:solidFill>
              <a:srgbClr val="F9A687"/>
            </a:solidFill>
            <a:ln w="4506"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2885CEAD-E4EE-9E25-E548-FF1E5A227773}"/>
                </a:ext>
              </a:extLst>
            </p:cNvPr>
            <p:cNvSpPr/>
            <p:nvPr/>
          </p:nvSpPr>
          <p:spPr>
            <a:xfrm>
              <a:off x="4472825" y="4056387"/>
              <a:ext cx="746889" cy="336100"/>
            </a:xfrm>
            <a:custGeom>
              <a:avLst/>
              <a:gdLst>
                <a:gd name="connsiteX0" fmla="*/ 42994 w 467879"/>
                <a:gd name="connsiteY0" fmla="*/ 45334 h 210545"/>
                <a:gd name="connsiteX1" fmla="*/ 61710 w 467879"/>
                <a:gd name="connsiteY1" fmla="*/ 42994 h 210545"/>
                <a:gd name="connsiteX2" fmla="*/ 108498 w 467879"/>
                <a:gd name="connsiteY2" fmla="*/ 134231 h 210545"/>
                <a:gd name="connsiteX3" fmla="*/ 234825 w 467879"/>
                <a:gd name="connsiteY3" fmla="*/ 162304 h 210545"/>
                <a:gd name="connsiteX4" fmla="*/ 400922 w 467879"/>
                <a:gd name="connsiteY4" fmla="*/ 117855 h 210545"/>
                <a:gd name="connsiteX5" fmla="*/ 440692 w 467879"/>
                <a:gd name="connsiteY5" fmla="*/ 110837 h 210545"/>
                <a:gd name="connsiteX6" fmla="*/ 426656 w 467879"/>
                <a:gd name="connsiteY6" fmla="*/ 155286 h 210545"/>
                <a:gd name="connsiteX7" fmla="*/ 405601 w 467879"/>
                <a:gd name="connsiteY7" fmla="*/ 127213 h 210545"/>
                <a:gd name="connsiteX8" fmla="*/ 239504 w 467879"/>
                <a:gd name="connsiteY8" fmla="*/ 178680 h 210545"/>
                <a:gd name="connsiteX9" fmla="*/ 99140 w 467879"/>
                <a:gd name="connsiteY9" fmla="*/ 145928 h 210545"/>
                <a:gd name="connsiteX10" fmla="*/ 57031 w 467879"/>
                <a:gd name="connsiteY10" fmla="*/ 75746 h 210545"/>
                <a:gd name="connsiteX11" fmla="*/ 42994 w 467879"/>
                <a:gd name="connsiteY11" fmla="*/ 45334 h 210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7879" h="210545">
                  <a:moveTo>
                    <a:pt x="42994" y="45334"/>
                  </a:moveTo>
                  <a:cubicBezTo>
                    <a:pt x="57031" y="45334"/>
                    <a:pt x="57031" y="45334"/>
                    <a:pt x="61710" y="42994"/>
                  </a:cubicBezTo>
                  <a:cubicBezTo>
                    <a:pt x="78085" y="85104"/>
                    <a:pt x="87443" y="108498"/>
                    <a:pt x="108498" y="134231"/>
                  </a:cubicBezTo>
                  <a:cubicBezTo>
                    <a:pt x="150607" y="188037"/>
                    <a:pt x="190377" y="181019"/>
                    <a:pt x="234825" y="162304"/>
                  </a:cubicBezTo>
                  <a:cubicBezTo>
                    <a:pt x="290971" y="141249"/>
                    <a:pt x="342437" y="124873"/>
                    <a:pt x="400922" y="117855"/>
                  </a:cubicBezTo>
                  <a:cubicBezTo>
                    <a:pt x="417298" y="115516"/>
                    <a:pt x="431335" y="113176"/>
                    <a:pt x="440692" y="110837"/>
                  </a:cubicBezTo>
                  <a:cubicBezTo>
                    <a:pt x="424316" y="129552"/>
                    <a:pt x="431335" y="141249"/>
                    <a:pt x="426656" y="155286"/>
                  </a:cubicBezTo>
                  <a:cubicBezTo>
                    <a:pt x="428995" y="131892"/>
                    <a:pt x="426656" y="122534"/>
                    <a:pt x="405601" y="127213"/>
                  </a:cubicBezTo>
                  <a:cubicBezTo>
                    <a:pt x="342437" y="141249"/>
                    <a:pt x="295649" y="155286"/>
                    <a:pt x="239504" y="178680"/>
                  </a:cubicBezTo>
                  <a:cubicBezTo>
                    <a:pt x="204413" y="190377"/>
                    <a:pt x="145928" y="209092"/>
                    <a:pt x="99140" y="145928"/>
                  </a:cubicBezTo>
                  <a:cubicBezTo>
                    <a:pt x="78085" y="115516"/>
                    <a:pt x="73407" y="103819"/>
                    <a:pt x="57031" y="75746"/>
                  </a:cubicBezTo>
                  <a:cubicBezTo>
                    <a:pt x="52352" y="64049"/>
                    <a:pt x="54691" y="57031"/>
                    <a:pt x="42994" y="45334"/>
                  </a:cubicBezTo>
                  <a:close/>
                </a:path>
              </a:pathLst>
            </a:custGeom>
            <a:solidFill>
              <a:srgbClr val="F9A687"/>
            </a:solidFill>
            <a:ln w="4506" cap="flat">
              <a:noFill/>
              <a:prstDash val="solid"/>
              <a:miter/>
            </a:ln>
          </p:spPr>
          <p:txBody>
            <a:bodyPr rtlCol="0" anchor="ctr"/>
            <a:lstStyle/>
            <a:p>
              <a:endParaRPr lang="en-US" dirty="0"/>
            </a:p>
          </p:txBody>
        </p:sp>
        <p:sp>
          <p:nvSpPr>
            <p:cNvPr id="86" name="Freeform: Shape 85">
              <a:extLst>
                <a:ext uri="{FF2B5EF4-FFF2-40B4-BE49-F238E27FC236}">
                  <a16:creationId xmlns:a16="http://schemas.microsoft.com/office/drawing/2014/main" id="{609CDB8A-0AB4-4087-21CF-837EF076A72A}"/>
                </a:ext>
              </a:extLst>
            </p:cNvPr>
            <p:cNvSpPr/>
            <p:nvPr/>
          </p:nvSpPr>
          <p:spPr>
            <a:xfrm>
              <a:off x="4502700" y="3324187"/>
              <a:ext cx="2651453" cy="1045644"/>
            </a:xfrm>
            <a:custGeom>
              <a:avLst/>
              <a:gdLst>
                <a:gd name="connsiteX0" fmla="*/ 421977 w 1660973"/>
                <a:gd name="connsiteY0" fmla="*/ 569515 h 655031"/>
                <a:gd name="connsiteX1" fmla="*/ 216110 w 1660973"/>
                <a:gd name="connsiteY1" fmla="*/ 620982 h 655031"/>
                <a:gd name="connsiteX2" fmla="*/ 106158 w 1660973"/>
                <a:gd name="connsiteY2" fmla="*/ 611624 h 655031"/>
                <a:gd name="connsiteX3" fmla="*/ 42994 w 1660973"/>
                <a:gd name="connsiteY3" fmla="*/ 501672 h 655031"/>
                <a:gd name="connsiteX4" fmla="*/ 166983 w 1660973"/>
                <a:gd name="connsiteY4" fmla="*/ 370666 h 655031"/>
                <a:gd name="connsiteX5" fmla="*/ 503856 w 1660973"/>
                <a:gd name="connsiteY5" fmla="*/ 267732 h 655031"/>
                <a:gd name="connsiteX6" fmla="*/ 716741 w 1660973"/>
                <a:gd name="connsiteY6" fmla="*/ 232641 h 655031"/>
                <a:gd name="connsiteX7" fmla="*/ 969396 w 1660973"/>
                <a:gd name="connsiteY7" fmla="*/ 171817 h 655031"/>
                <a:gd name="connsiteX8" fmla="*/ 1203336 w 1660973"/>
                <a:gd name="connsiteY8" fmla="*/ 61865 h 655031"/>
                <a:gd name="connsiteX9" fmla="*/ 1626768 w 1660973"/>
                <a:gd name="connsiteY9" fmla="*/ 82920 h 655031"/>
                <a:gd name="connsiteX10" fmla="*/ 1640804 w 1660973"/>
                <a:gd name="connsiteY10" fmla="*/ 94617 h 655031"/>
                <a:gd name="connsiteX11" fmla="*/ 1624428 w 1660973"/>
                <a:gd name="connsiteY11" fmla="*/ 110993 h 655031"/>
                <a:gd name="connsiteX12" fmla="*/ 1551907 w 1660973"/>
                <a:gd name="connsiteY12" fmla="*/ 118011 h 655031"/>
                <a:gd name="connsiteX13" fmla="*/ 1467688 w 1660973"/>
                <a:gd name="connsiteY13" fmla="*/ 103975 h 655031"/>
                <a:gd name="connsiteX14" fmla="*/ 1369434 w 1660973"/>
                <a:gd name="connsiteY14" fmla="*/ 99296 h 655031"/>
                <a:gd name="connsiteX15" fmla="*/ 1467688 w 1660973"/>
                <a:gd name="connsiteY15" fmla="*/ 122690 h 655031"/>
                <a:gd name="connsiteX16" fmla="*/ 1416222 w 1660973"/>
                <a:gd name="connsiteY16" fmla="*/ 155441 h 655031"/>
                <a:gd name="connsiteX17" fmla="*/ 1313288 w 1660973"/>
                <a:gd name="connsiteY17" fmla="*/ 143744 h 655031"/>
                <a:gd name="connsiteX18" fmla="*/ 1271179 w 1660973"/>
                <a:gd name="connsiteY18" fmla="*/ 153102 h 655031"/>
                <a:gd name="connsiteX19" fmla="*/ 1313288 w 1660973"/>
                <a:gd name="connsiteY19" fmla="*/ 155441 h 655031"/>
                <a:gd name="connsiteX20" fmla="*/ 1383470 w 1660973"/>
                <a:gd name="connsiteY20" fmla="*/ 174157 h 655031"/>
                <a:gd name="connsiteX21" fmla="*/ 1231409 w 1660973"/>
                <a:gd name="connsiteY21" fmla="*/ 216266 h 655031"/>
                <a:gd name="connsiteX22" fmla="*/ 1037239 w 1660973"/>
                <a:gd name="connsiteY22" fmla="*/ 249017 h 655031"/>
                <a:gd name="connsiteX23" fmla="*/ 997469 w 1660973"/>
                <a:gd name="connsiteY23" fmla="*/ 277090 h 655031"/>
                <a:gd name="connsiteX24" fmla="*/ 943663 w 1660973"/>
                <a:gd name="connsiteY24" fmla="*/ 312181 h 655031"/>
                <a:gd name="connsiteX25" fmla="*/ 793941 w 1660973"/>
                <a:gd name="connsiteY25" fmla="*/ 403418 h 655031"/>
                <a:gd name="connsiteX26" fmla="*/ 421977 w 1660973"/>
                <a:gd name="connsiteY26" fmla="*/ 569515 h 65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60973" h="655031">
                  <a:moveTo>
                    <a:pt x="421977" y="569515"/>
                  </a:moveTo>
                  <a:cubicBezTo>
                    <a:pt x="412619" y="571854"/>
                    <a:pt x="295649" y="588230"/>
                    <a:pt x="216110" y="620982"/>
                  </a:cubicBezTo>
                  <a:cubicBezTo>
                    <a:pt x="174001" y="639697"/>
                    <a:pt x="136570" y="642036"/>
                    <a:pt x="106158" y="611624"/>
                  </a:cubicBezTo>
                  <a:cubicBezTo>
                    <a:pt x="75746" y="578873"/>
                    <a:pt x="59370" y="548460"/>
                    <a:pt x="42994" y="501672"/>
                  </a:cubicBezTo>
                  <a:cubicBezTo>
                    <a:pt x="120195" y="436169"/>
                    <a:pt x="106158" y="415115"/>
                    <a:pt x="166983" y="370666"/>
                  </a:cubicBezTo>
                  <a:cubicBezTo>
                    <a:pt x="368171" y="246678"/>
                    <a:pt x="452389" y="270072"/>
                    <a:pt x="503856" y="267732"/>
                  </a:cubicBezTo>
                  <a:cubicBezTo>
                    <a:pt x="562341" y="260714"/>
                    <a:pt x="630184" y="260714"/>
                    <a:pt x="716741" y="232641"/>
                  </a:cubicBezTo>
                  <a:cubicBezTo>
                    <a:pt x="831372" y="197550"/>
                    <a:pt x="887517" y="195211"/>
                    <a:pt x="969396" y="171817"/>
                  </a:cubicBezTo>
                  <a:cubicBezTo>
                    <a:pt x="1077009" y="143744"/>
                    <a:pt x="1130815" y="92278"/>
                    <a:pt x="1203336" y="61865"/>
                  </a:cubicBezTo>
                  <a:cubicBezTo>
                    <a:pt x="1367094" y="29114"/>
                    <a:pt x="1477046" y="40811"/>
                    <a:pt x="1626768" y="82920"/>
                  </a:cubicBezTo>
                  <a:cubicBezTo>
                    <a:pt x="1633786" y="85259"/>
                    <a:pt x="1640804" y="85259"/>
                    <a:pt x="1640804" y="94617"/>
                  </a:cubicBezTo>
                  <a:cubicBezTo>
                    <a:pt x="1643143" y="106314"/>
                    <a:pt x="1633786" y="108653"/>
                    <a:pt x="1624428" y="110993"/>
                  </a:cubicBezTo>
                  <a:cubicBezTo>
                    <a:pt x="1601034" y="120350"/>
                    <a:pt x="1579980" y="129708"/>
                    <a:pt x="1551907" y="118011"/>
                  </a:cubicBezTo>
                  <a:cubicBezTo>
                    <a:pt x="1526173" y="106314"/>
                    <a:pt x="1495761" y="108653"/>
                    <a:pt x="1467688" y="103975"/>
                  </a:cubicBezTo>
                  <a:cubicBezTo>
                    <a:pt x="1439616" y="92278"/>
                    <a:pt x="1402185" y="89938"/>
                    <a:pt x="1369434" y="99296"/>
                  </a:cubicBezTo>
                  <a:cubicBezTo>
                    <a:pt x="1402185" y="103975"/>
                    <a:pt x="1446634" y="108653"/>
                    <a:pt x="1467688" y="122690"/>
                  </a:cubicBezTo>
                  <a:cubicBezTo>
                    <a:pt x="1470028" y="169478"/>
                    <a:pt x="1434937" y="150763"/>
                    <a:pt x="1416222" y="155441"/>
                  </a:cubicBezTo>
                  <a:cubicBezTo>
                    <a:pt x="1385809" y="148423"/>
                    <a:pt x="1339021" y="139066"/>
                    <a:pt x="1313288" y="143744"/>
                  </a:cubicBezTo>
                  <a:cubicBezTo>
                    <a:pt x="1299252" y="148423"/>
                    <a:pt x="1278197" y="150763"/>
                    <a:pt x="1271179" y="153102"/>
                  </a:cubicBezTo>
                  <a:cubicBezTo>
                    <a:pt x="1278197" y="155441"/>
                    <a:pt x="1296912" y="157781"/>
                    <a:pt x="1313288" y="155441"/>
                  </a:cubicBezTo>
                  <a:cubicBezTo>
                    <a:pt x="1350718" y="150763"/>
                    <a:pt x="1374112" y="153102"/>
                    <a:pt x="1383470" y="174157"/>
                  </a:cubicBezTo>
                  <a:cubicBezTo>
                    <a:pt x="1334343" y="192872"/>
                    <a:pt x="1278197" y="185854"/>
                    <a:pt x="1231409" y="216266"/>
                  </a:cubicBezTo>
                  <a:cubicBezTo>
                    <a:pt x="1165906" y="227963"/>
                    <a:pt x="1102742" y="239660"/>
                    <a:pt x="1037239" y="249017"/>
                  </a:cubicBezTo>
                  <a:cubicBezTo>
                    <a:pt x="1018524" y="251357"/>
                    <a:pt x="1006827" y="260714"/>
                    <a:pt x="997469" y="277090"/>
                  </a:cubicBezTo>
                  <a:cubicBezTo>
                    <a:pt x="992790" y="284108"/>
                    <a:pt x="964718" y="298145"/>
                    <a:pt x="943663" y="312181"/>
                  </a:cubicBezTo>
                  <a:cubicBezTo>
                    <a:pt x="889857" y="344933"/>
                    <a:pt x="843069" y="373005"/>
                    <a:pt x="793941" y="403418"/>
                  </a:cubicBezTo>
                  <a:cubicBezTo>
                    <a:pt x="676972" y="478278"/>
                    <a:pt x="560002" y="534424"/>
                    <a:pt x="421977" y="569515"/>
                  </a:cubicBezTo>
                  <a:close/>
                </a:path>
              </a:pathLst>
            </a:custGeom>
            <a:solidFill>
              <a:srgbClr val="F9BA99"/>
            </a:solidFill>
            <a:ln w="4506" cap="flat">
              <a:noFill/>
              <a:prstDash val="solid"/>
              <a:miter/>
            </a:ln>
          </p:spPr>
          <p:txBody>
            <a:bodyPr rtlCol="0" anchor="ctr"/>
            <a:lstStyle/>
            <a:p>
              <a:endParaRPr lang="en-US" dirty="0"/>
            </a:p>
          </p:txBody>
        </p:sp>
        <p:sp>
          <p:nvSpPr>
            <p:cNvPr id="87" name="Freeform: Shape 86">
              <a:extLst>
                <a:ext uri="{FF2B5EF4-FFF2-40B4-BE49-F238E27FC236}">
                  <a16:creationId xmlns:a16="http://schemas.microsoft.com/office/drawing/2014/main" id="{2CB460B9-9148-E23B-DD60-4BFB704AF95F}"/>
                </a:ext>
              </a:extLst>
            </p:cNvPr>
            <p:cNvSpPr/>
            <p:nvPr/>
          </p:nvSpPr>
          <p:spPr>
            <a:xfrm>
              <a:off x="6785263" y="3467371"/>
              <a:ext cx="1232366" cy="896267"/>
            </a:xfrm>
            <a:custGeom>
              <a:avLst/>
              <a:gdLst>
                <a:gd name="connsiteX0" fmla="*/ 688156 w 772001"/>
                <a:gd name="connsiteY0" fmla="*/ 44691 h 561455"/>
                <a:gd name="connsiteX1" fmla="*/ 730265 w 772001"/>
                <a:gd name="connsiteY1" fmla="*/ 54048 h 561455"/>
                <a:gd name="connsiteX2" fmla="*/ 709211 w 772001"/>
                <a:gd name="connsiteY2" fmla="*/ 89139 h 561455"/>
                <a:gd name="connsiteX3" fmla="*/ 381695 w 772001"/>
                <a:gd name="connsiteY3" fmla="*/ 376885 h 561455"/>
                <a:gd name="connsiteX4" fmla="*/ 180506 w 772001"/>
                <a:gd name="connsiteY4" fmla="*/ 514910 h 561455"/>
                <a:gd name="connsiteX5" fmla="*/ 51839 w 772001"/>
                <a:gd name="connsiteY5" fmla="*/ 437710 h 561455"/>
                <a:gd name="connsiteX6" fmla="*/ 222615 w 772001"/>
                <a:gd name="connsiteY6" fmla="*/ 210788 h 561455"/>
                <a:gd name="connsiteX7" fmla="*/ 253028 w 772001"/>
                <a:gd name="connsiteY7" fmla="*/ 199091 h 561455"/>
                <a:gd name="connsiteX8" fmla="*/ 243670 w 772001"/>
                <a:gd name="connsiteY8" fmla="*/ 178036 h 561455"/>
                <a:gd name="connsiteX9" fmla="*/ 208579 w 772001"/>
                <a:gd name="connsiteY9" fmla="*/ 140606 h 561455"/>
                <a:gd name="connsiteX10" fmla="*/ 269403 w 772001"/>
                <a:gd name="connsiteY10" fmla="*/ 135927 h 561455"/>
                <a:gd name="connsiteX11" fmla="*/ 332567 w 772001"/>
                <a:gd name="connsiteY11" fmla="*/ 161661 h 561455"/>
                <a:gd name="connsiteX12" fmla="*/ 332567 w 772001"/>
                <a:gd name="connsiteY12" fmla="*/ 114873 h 561455"/>
                <a:gd name="connsiteX13" fmla="*/ 391052 w 772001"/>
                <a:gd name="connsiteY13" fmla="*/ 114873 h 561455"/>
                <a:gd name="connsiteX14" fmla="*/ 503343 w 772001"/>
                <a:gd name="connsiteY14" fmla="*/ 112533 h 561455"/>
                <a:gd name="connsiteX15" fmla="*/ 622653 w 772001"/>
                <a:gd name="connsiteY15" fmla="*/ 86800 h 561455"/>
                <a:gd name="connsiteX16" fmla="*/ 688156 w 772001"/>
                <a:gd name="connsiteY16" fmla="*/ 44691 h 56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2001" h="561455">
                  <a:moveTo>
                    <a:pt x="688156" y="44691"/>
                  </a:moveTo>
                  <a:cubicBezTo>
                    <a:pt x="702192" y="49369"/>
                    <a:pt x="720908" y="32994"/>
                    <a:pt x="730265" y="54048"/>
                  </a:cubicBezTo>
                  <a:cubicBezTo>
                    <a:pt x="739623" y="72763"/>
                    <a:pt x="718568" y="77442"/>
                    <a:pt x="709211" y="89139"/>
                  </a:cubicBezTo>
                  <a:cubicBezTo>
                    <a:pt x="608616" y="194412"/>
                    <a:pt x="491646" y="280970"/>
                    <a:pt x="381695" y="376885"/>
                  </a:cubicBezTo>
                  <a:cubicBezTo>
                    <a:pt x="320870" y="430692"/>
                    <a:pt x="250688" y="472801"/>
                    <a:pt x="180506" y="514910"/>
                  </a:cubicBezTo>
                  <a:cubicBezTo>
                    <a:pt x="91609" y="535965"/>
                    <a:pt x="72894" y="524268"/>
                    <a:pt x="51839" y="437710"/>
                  </a:cubicBezTo>
                  <a:cubicBezTo>
                    <a:pt x="19088" y="302025"/>
                    <a:pt x="77573" y="222485"/>
                    <a:pt x="222615" y="210788"/>
                  </a:cubicBezTo>
                  <a:cubicBezTo>
                    <a:pt x="234312" y="210788"/>
                    <a:pt x="246009" y="210788"/>
                    <a:pt x="253028" y="199091"/>
                  </a:cubicBezTo>
                  <a:cubicBezTo>
                    <a:pt x="257706" y="189733"/>
                    <a:pt x="250688" y="185055"/>
                    <a:pt x="243670" y="178036"/>
                  </a:cubicBezTo>
                  <a:cubicBezTo>
                    <a:pt x="231973" y="164000"/>
                    <a:pt x="199221" y="161661"/>
                    <a:pt x="208579" y="140606"/>
                  </a:cubicBezTo>
                  <a:cubicBezTo>
                    <a:pt x="220276" y="117212"/>
                    <a:pt x="248349" y="131248"/>
                    <a:pt x="269403" y="135927"/>
                  </a:cubicBezTo>
                  <a:cubicBezTo>
                    <a:pt x="290458" y="145285"/>
                    <a:pt x="313852" y="147624"/>
                    <a:pt x="332567" y="161661"/>
                  </a:cubicBezTo>
                  <a:cubicBezTo>
                    <a:pt x="344264" y="142945"/>
                    <a:pt x="313852" y="131248"/>
                    <a:pt x="332567" y="114873"/>
                  </a:cubicBezTo>
                  <a:cubicBezTo>
                    <a:pt x="353622" y="91479"/>
                    <a:pt x="372337" y="98497"/>
                    <a:pt x="391052" y="114873"/>
                  </a:cubicBezTo>
                  <a:cubicBezTo>
                    <a:pt x="430822" y="168679"/>
                    <a:pt x="465913" y="121891"/>
                    <a:pt x="503343" y="112533"/>
                  </a:cubicBezTo>
                  <a:cubicBezTo>
                    <a:pt x="540774" y="100836"/>
                    <a:pt x="566507" y="42351"/>
                    <a:pt x="622653" y="86800"/>
                  </a:cubicBezTo>
                  <a:cubicBezTo>
                    <a:pt x="632010" y="100836"/>
                    <a:pt x="667101" y="63406"/>
                    <a:pt x="688156" y="44691"/>
                  </a:cubicBezTo>
                  <a:close/>
                </a:path>
              </a:pathLst>
            </a:custGeom>
            <a:solidFill>
              <a:srgbClr val="F9BA99"/>
            </a:solidFill>
            <a:ln w="4506"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F3B5AF7E-210C-B737-8CF2-385959646C37}"/>
                </a:ext>
              </a:extLst>
            </p:cNvPr>
            <p:cNvSpPr/>
            <p:nvPr/>
          </p:nvSpPr>
          <p:spPr>
            <a:xfrm>
              <a:off x="7150419" y="3593314"/>
              <a:ext cx="261411" cy="224066"/>
            </a:xfrm>
            <a:custGeom>
              <a:avLst/>
              <a:gdLst>
                <a:gd name="connsiteX0" fmla="*/ 106158 w 163757"/>
                <a:gd name="connsiteY0" fmla="*/ 42994 h 140363"/>
                <a:gd name="connsiteX1" fmla="*/ 122534 w 163757"/>
                <a:gd name="connsiteY1" fmla="*/ 96801 h 140363"/>
                <a:gd name="connsiteX2" fmla="*/ 61710 w 163757"/>
                <a:gd name="connsiteY2" fmla="*/ 71067 h 140363"/>
                <a:gd name="connsiteX3" fmla="*/ 42994 w 163757"/>
                <a:gd name="connsiteY3" fmla="*/ 57031 h 140363"/>
                <a:gd name="connsiteX4" fmla="*/ 61710 w 163757"/>
                <a:gd name="connsiteY4" fmla="*/ 59370 h 140363"/>
                <a:gd name="connsiteX5" fmla="*/ 115516 w 163757"/>
                <a:gd name="connsiteY5" fmla="*/ 89782 h 140363"/>
                <a:gd name="connsiteX6" fmla="*/ 106158 w 163757"/>
                <a:gd name="connsiteY6" fmla="*/ 42994 h 1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757" h="140363">
                  <a:moveTo>
                    <a:pt x="106158" y="42994"/>
                  </a:moveTo>
                  <a:cubicBezTo>
                    <a:pt x="110837" y="66388"/>
                    <a:pt x="143589" y="87443"/>
                    <a:pt x="122534" y="96801"/>
                  </a:cubicBezTo>
                  <a:cubicBezTo>
                    <a:pt x="96801" y="110837"/>
                    <a:pt x="92122" y="85104"/>
                    <a:pt x="61710" y="71067"/>
                  </a:cubicBezTo>
                  <a:cubicBezTo>
                    <a:pt x="54691" y="68728"/>
                    <a:pt x="47673" y="61710"/>
                    <a:pt x="42994" y="57031"/>
                  </a:cubicBezTo>
                  <a:cubicBezTo>
                    <a:pt x="47673" y="57031"/>
                    <a:pt x="59370" y="59370"/>
                    <a:pt x="61710" y="59370"/>
                  </a:cubicBezTo>
                  <a:cubicBezTo>
                    <a:pt x="71067" y="61710"/>
                    <a:pt x="94461" y="94461"/>
                    <a:pt x="115516" y="89782"/>
                  </a:cubicBezTo>
                  <a:cubicBezTo>
                    <a:pt x="129552" y="87443"/>
                    <a:pt x="89782" y="50013"/>
                    <a:pt x="106158" y="42994"/>
                  </a:cubicBezTo>
                  <a:close/>
                </a:path>
              </a:pathLst>
            </a:custGeom>
            <a:solidFill>
              <a:srgbClr val="F9A687"/>
            </a:solidFill>
            <a:ln w="4506" cap="flat">
              <a:noFill/>
              <a:prstDash val="solid"/>
              <a:miter/>
            </a:ln>
          </p:spPr>
          <p:txBody>
            <a:bodyPr rtlCol="0" anchor="ctr"/>
            <a:lstStyle/>
            <a:p>
              <a:endParaRPr lang="en-US" dirty="0"/>
            </a:p>
          </p:txBody>
        </p:sp>
        <p:sp>
          <p:nvSpPr>
            <p:cNvPr id="89" name="Freeform: Shape 88">
              <a:extLst>
                <a:ext uri="{FF2B5EF4-FFF2-40B4-BE49-F238E27FC236}">
                  <a16:creationId xmlns:a16="http://schemas.microsoft.com/office/drawing/2014/main" id="{54F13B4C-D6DF-3CB0-E402-62D5BB5A0E89}"/>
                </a:ext>
              </a:extLst>
            </p:cNvPr>
            <p:cNvSpPr/>
            <p:nvPr/>
          </p:nvSpPr>
          <p:spPr>
            <a:xfrm>
              <a:off x="7344610" y="3583790"/>
              <a:ext cx="261411" cy="224066"/>
            </a:xfrm>
            <a:custGeom>
              <a:avLst/>
              <a:gdLst>
                <a:gd name="connsiteX0" fmla="*/ 110837 w 163757"/>
                <a:gd name="connsiteY0" fmla="*/ 46623 h 140363"/>
                <a:gd name="connsiteX1" fmla="*/ 89782 w 163757"/>
                <a:gd name="connsiteY1" fmla="*/ 72356 h 140363"/>
                <a:gd name="connsiteX2" fmla="*/ 64049 w 163757"/>
                <a:gd name="connsiteY2" fmla="*/ 72356 h 140363"/>
                <a:gd name="connsiteX3" fmla="*/ 66388 w 163757"/>
                <a:gd name="connsiteY3" fmla="*/ 48962 h 140363"/>
                <a:gd name="connsiteX4" fmla="*/ 42994 w 163757"/>
                <a:gd name="connsiteY4" fmla="*/ 51302 h 140363"/>
                <a:gd name="connsiteX5" fmla="*/ 106158 w 163757"/>
                <a:gd name="connsiteY5" fmla="*/ 74696 h 140363"/>
                <a:gd name="connsiteX6" fmla="*/ 136570 w 163757"/>
                <a:gd name="connsiteY6" fmla="*/ 48962 h 140363"/>
                <a:gd name="connsiteX7" fmla="*/ 110837 w 163757"/>
                <a:gd name="connsiteY7" fmla="*/ 46623 h 1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757" h="140363">
                  <a:moveTo>
                    <a:pt x="110837" y="46623"/>
                  </a:moveTo>
                  <a:cubicBezTo>
                    <a:pt x="108497" y="58320"/>
                    <a:pt x="96800" y="65338"/>
                    <a:pt x="89782" y="72356"/>
                  </a:cubicBezTo>
                  <a:cubicBezTo>
                    <a:pt x="80425" y="79374"/>
                    <a:pt x="68728" y="81714"/>
                    <a:pt x="64049" y="72356"/>
                  </a:cubicBezTo>
                  <a:cubicBezTo>
                    <a:pt x="54691" y="55980"/>
                    <a:pt x="61709" y="58320"/>
                    <a:pt x="66388" y="48962"/>
                  </a:cubicBezTo>
                  <a:cubicBezTo>
                    <a:pt x="52352" y="48962"/>
                    <a:pt x="59370" y="51302"/>
                    <a:pt x="42994" y="51302"/>
                  </a:cubicBezTo>
                  <a:cubicBezTo>
                    <a:pt x="64049" y="109787"/>
                    <a:pt x="59370" y="107447"/>
                    <a:pt x="106158" y="74696"/>
                  </a:cubicBezTo>
                  <a:cubicBezTo>
                    <a:pt x="120194" y="65338"/>
                    <a:pt x="124873" y="58320"/>
                    <a:pt x="136570" y="48962"/>
                  </a:cubicBezTo>
                  <a:cubicBezTo>
                    <a:pt x="122534" y="48962"/>
                    <a:pt x="122534" y="37265"/>
                    <a:pt x="110837" y="46623"/>
                  </a:cubicBezTo>
                  <a:close/>
                </a:path>
              </a:pathLst>
            </a:custGeom>
            <a:solidFill>
              <a:srgbClr val="F9A687"/>
            </a:solidFill>
            <a:ln w="4506" cap="flat">
              <a:noFill/>
              <a:prstDash val="solid"/>
              <a:miter/>
            </a:ln>
          </p:spPr>
          <p:txBody>
            <a:bodyPr rtlCol="0" anchor="ctr"/>
            <a:lstStyle/>
            <a:p>
              <a:endParaRPr lang="en-US" dirty="0"/>
            </a:p>
          </p:txBody>
        </p:sp>
        <p:sp>
          <p:nvSpPr>
            <p:cNvPr id="90" name="Freeform: Shape 89">
              <a:extLst>
                <a:ext uri="{FF2B5EF4-FFF2-40B4-BE49-F238E27FC236}">
                  <a16:creationId xmlns:a16="http://schemas.microsoft.com/office/drawing/2014/main" id="{F3351F31-EB09-22F0-2A6F-A24926D444B6}"/>
                </a:ext>
              </a:extLst>
            </p:cNvPr>
            <p:cNvSpPr/>
            <p:nvPr/>
          </p:nvSpPr>
          <p:spPr>
            <a:xfrm>
              <a:off x="7557475" y="3542619"/>
              <a:ext cx="224066" cy="186723"/>
            </a:xfrm>
            <a:custGeom>
              <a:avLst/>
              <a:gdLst>
                <a:gd name="connsiteX0" fmla="*/ 94461 w 140363"/>
                <a:gd name="connsiteY0" fmla="*/ 46680 h 116969"/>
                <a:gd name="connsiteX1" fmla="*/ 78085 w 140363"/>
                <a:gd name="connsiteY1" fmla="*/ 72413 h 116969"/>
                <a:gd name="connsiteX2" fmla="*/ 59370 w 140363"/>
                <a:gd name="connsiteY2" fmla="*/ 72413 h 116969"/>
                <a:gd name="connsiteX3" fmla="*/ 61710 w 140363"/>
                <a:gd name="connsiteY3" fmla="*/ 49019 h 116969"/>
                <a:gd name="connsiteX4" fmla="*/ 42994 w 140363"/>
                <a:gd name="connsiteY4" fmla="*/ 49019 h 116969"/>
                <a:gd name="connsiteX5" fmla="*/ 89782 w 140363"/>
                <a:gd name="connsiteY5" fmla="*/ 72413 h 116969"/>
                <a:gd name="connsiteX6" fmla="*/ 113176 w 140363"/>
                <a:gd name="connsiteY6" fmla="*/ 46680 h 116969"/>
                <a:gd name="connsiteX7" fmla="*/ 94461 w 140363"/>
                <a:gd name="connsiteY7" fmla="*/ 46680 h 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63" h="116969">
                  <a:moveTo>
                    <a:pt x="94461" y="46680"/>
                  </a:moveTo>
                  <a:cubicBezTo>
                    <a:pt x="92122" y="58377"/>
                    <a:pt x="85104" y="65395"/>
                    <a:pt x="78085" y="72413"/>
                  </a:cubicBezTo>
                  <a:cubicBezTo>
                    <a:pt x="71067" y="79432"/>
                    <a:pt x="64049" y="81771"/>
                    <a:pt x="59370" y="72413"/>
                  </a:cubicBezTo>
                  <a:cubicBezTo>
                    <a:pt x="52352" y="56038"/>
                    <a:pt x="57031" y="58377"/>
                    <a:pt x="61710" y="49019"/>
                  </a:cubicBezTo>
                  <a:cubicBezTo>
                    <a:pt x="50013" y="49019"/>
                    <a:pt x="54691" y="49019"/>
                    <a:pt x="42994" y="49019"/>
                  </a:cubicBezTo>
                  <a:cubicBezTo>
                    <a:pt x="59370" y="107504"/>
                    <a:pt x="54691" y="105165"/>
                    <a:pt x="89782" y="72413"/>
                  </a:cubicBezTo>
                  <a:cubicBezTo>
                    <a:pt x="99140" y="63056"/>
                    <a:pt x="103819" y="56038"/>
                    <a:pt x="113176" y="46680"/>
                  </a:cubicBezTo>
                  <a:cubicBezTo>
                    <a:pt x="103819" y="49019"/>
                    <a:pt x="103819" y="37322"/>
                    <a:pt x="94461" y="46680"/>
                  </a:cubicBezTo>
                  <a:close/>
                </a:path>
              </a:pathLst>
            </a:custGeom>
            <a:solidFill>
              <a:srgbClr val="F9A687"/>
            </a:solidFill>
            <a:ln w="4506" cap="flat">
              <a:noFill/>
              <a:prstDash val="solid"/>
              <a:miter/>
            </a:ln>
          </p:spPr>
          <p:txBody>
            <a:bodyPr rtlCol="0" anchor="ctr"/>
            <a:lstStyle/>
            <a:p>
              <a:endParaRPr lang="en-US" dirty="0"/>
            </a:p>
          </p:txBody>
        </p:sp>
        <p:grpSp>
          <p:nvGrpSpPr>
            <p:cNvPr id="91" name="Group 90">
              <a:extLst>
                <a:ext uri="{FF2B5EF4-FFF2-40B4-BE49-F238E27FC236}">
                  <a16:creationId xmlns:a16="http://schemas.microsoft.com/office/drawing/2014/main" id="{9F24E08C-BAAA-3962-EE4B-0E49E4619B48}"/>
                </a:ext>
              </a:extLst>
            </p:cNvPr>
            <p:cNvGrpSpPr/>
            <p:nvPr/>
          </p:nvGrpSpPr>
          <p:grpSpPr>
            <a:xfrm>
              <a:off x="5147160" y="4742950"/>
              <a:ext cx="1790813" cy="503792"/>
              <a:chOff x="8963351" y="2835327"/>
              <a:chExt cx="1121835" cy="315595"/>
            </a:xfrm>
          </p:grpSpPr>
          <p:sp>
            <p:nvSpPr>
              <p:cNvPr id="103" name="Freeform: Shape 102">
                <a:extLst>
                  <a:ext uri="{FF2B5EF4-FFF2-40B4-BE49-F238E27FC236}">
                    <a16:creationId xmlns:a16="http://schemas.microsoft.com/office/drawing/2014/main" id="{3F6520A3-A7F6-A541-B4EF-DD7DBAEAF083}"/>
                  </a:ext>
                </a:extLst>
              </p:cNvPr>
              <p:cNvSpPr/>
              <p:nvPr/>
            </p:nvSpPr>
            <p:spPr>
              <a:xfrm>
                <a:off x="9991610" y="2901191"/>
                <a:ext cx="93576" cy="163758"/>
              </a:xfrm>
              <a:custGeom>
                <a:avLst/>
                <a:gdLst>
                  <a:gd name="connsiteX0" fmla="*/ 66128 w 93575"/>
                  <a:gd name="connsiteY0" fmla="*/ 106158 h 163757"/>
                  <a:gd name="connsiteX1" fmla="*/ 45074 w 93575"/>
                  <a:gd name="connsiteY1" fmla="*/ 108498 h 163757"/>
                  <a:gd name="connsiteX2" fmla="*/ 45074 w 93575"/>
                  <a:gd name="connsiteY2" fmla="*/ 42994 h 163757"/>
                  <a:gd name="connsiteX3" fmla="*/ 66128 w 93575"/>
                  <a:gd name="connsiteY3" fmla="*/ 87443 h 163757"/>
                  <a:gd name="connsiteX4" fmla="*/ 66128 w 93575"/>
                  <a:gd name="connsiteY4" fmla="*/ 106158 h 163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75" h="163757">
                    <a:moveTo>
                      <a:pt x="66128" y="106158"/>
                    </a:moveTo>
                    <a:cubicBezTo>
                      <a:pt x="59110" y="110837"/>
                      <a:pt x="52092" y="141249"/>
                      <a:pt x="45074" y="108498"/>
                    </a:cubicBezTo>
                    <a:cubicBezTo>
                      <a:pt x="40395" y="89782"/>
                      <a:pt x="45074" y="68728"/>
                      <a:pt x="45074" y="42994"/>
                    </a:cubicBezTo>
                    <a:cubicBezTo>
                      <a:pt x="63789" y="57031"/>
                      <a:pt x="49753" y="80425"/>
                      <a:pt x="66128" y="87443"/>
                    </a:cubicBezTo>
                    <a:cubicBezTo>
                      <a:pt x="66128" y="94461"/>
                      <a:pt x="66128" y="101479"/>
                      <a:pt x="66128" y="106158"/>
                    </a:cubicBezTo>
                    <a:close/>
                  </a:path>
                </a:pathLst>
              </a:custGeom>
              <a:solidFill>
                <a:srgbClr val="050505"/>
              </a:solidFill>
              <a:ln w="23341"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id="{B72185F2-D34E-2E6B-C054-5972347160BC}"/>
                  </a:ext>
                </a:extLst>
              </p:cNvPr>
              <p:cNvSpPr/>
              <p:nvPr/>
            </p:nvSpPr>
            <p:spPr>
              <a:xfrm>
                <a:off x="9071658" y="2854204"/>
                <a:ext cx="444486" cy="257334"/>
              </a:xfrm>
              <a:custGeom>
                <a:avLst/>
                <a:gdLst>
                  <a:gd name="connsiteX0" fmla="*/ 422284 w 444485"/>
                  <a:gd name="connsiteY0" fmla="*/ 183557 h 257333"/>
                  <a:gd name="connsiteX1" fmla="*/ 375496 w 444485"/>
                  <a:gd name="connsiteY1" fmla="*/ 223327 h 257333"/>
                  <a:gd name="connsiteX2" fmla="*/ 66696 w 444485"/>
                  <a:gd name="connsiteY2" fmla="*/ 150805 h 257333"/>
                  <a:gd name="connsiteX3" fmla="*/ 45641 w 444485"/>
                  <a:gd name="connsiteY3" fmla="*/ 94660 h 257333"/>
                  <a:gd name="connsiteX4" fmla="*/ 104126 w 444485"/>
                  <a:gd name="connsiteY4" fmla="*/ 47872 h 257333"/>
                  <a:gd name="connsiteX5" fmla="*/ 377836 w 444485"/>
                  <a:gd name="connsiteY5" fmla="*/ 120393 h 257333"/>
                  <a:gd name="connsiteX6" fmla="*/ 422284 w 444485"/>
                  <a:gd name="connsiteY6" fmla="*/ 183557 h 25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485" h="257333">
                    <a:moveTo>
                      <a:pt x="422284" y="183557"/>
                    </a:moveTo>
                    <a:cubicBezTo>
                      <a:pt x="429303" y="223327"/>
                      <a:pt x="408248" y="232684"/>
                      <a:pt x="375496" y="223327"/>
                    </a:cubicBezTo>
                    <a:cubicBezTo>
                      <a:pt x="272563" y="199933"/>
                      <a:pt x="169629" y="174199"/>
                      <a:pt x="66696" y="150805"/>
                    </a:cubicBezTo>
                    <a:cubicBezTo>
                      <a:pt x="29265" y="141448"/>
                      <a:pt x="47981" y="115714"/>
                      <a:pt x="45641" y="94660"/>
                    </a:cubicBezTo>
                    <a:cubicBezTo>
                      <a:pt x="38623" y="43193"/>
                      <a:pt x="54999" y="36175"/>
                      <a:pt x="104126" y="47872"/>
                    </a:cubicBezTo>
                    <a:cubicBezTo>
                      <a:pt x="197702" y="66587"/>
                      <a:pt x="286599" y="94660"/>
                      <a:pt x="377836" y="120393"/>
                    </a:cubicBezTo>
                    <a:cubicBezTo>
                      <a:pt x="415266" y="132090"/>
                      <a:pt x="431642" y="146127"/>
                      <a:pt x="422284" y="183557"/>
                    </a:cubicBezTo>
                    <a:close/>
                  </a:path>
                </a:pathLst>
              </a:custGeom>
              <a:solidFill>
                <a:srgbClr val="000000"/>
              </a:solidFill>
              <a:ln w="23341"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id="{C372A09F-26EC-C575-7743-D3A720E4D809}"/>
                  </a:ext>
                </a:extLst>
              </p:cNvPr>
              <p:cNvSpPr/>
              <p:nvPr/>
            </p:nvSpPr>
            <p:spPr>
              <a:xfrm>
                <a:off x="9480134" y="2950191"/>
                <a:ext cx="257334" cy="187152"/>
              </a:xfrm>
              <a:custGeom>
                <a:avLst/>
                <a:gdLst>
                  <a:gd name="connsiteX0" fmla="*/ 229034 w 257333"/>
                  <a:gd name="connsiteY0" fmla="*/ 80552 h 187151"/>
                  <a:gd name="connsiteX1" fmla="*/ 219676 w 257333"/>
                  <a:gd name="connsiteY1" fmla="*/ 122661 h 187151"/>
                  <a:gd name="connsiteX2" fmla="*/ 189264 w 257333"/>
                  <a:gd name="connsiteY2" fmla="*/ 153074 h 187151"/>
                  <a:gd name="connsiteX3" fmla="*/ 67615 w 257333"/>
                  <a:gd name="connsiteY3" fmla="*/ 141377 h 187151"/>
                  <a:gd name="connsiteX4" fmla="*/ 46561 w 257333"/>
                  <a:gd name="connsiteY4" fmla="*/ 89910 h 187151"/>
                  <a:gd name="connsiteX5" fmla="*/ 69955 w 257333"/>
                  <a:gd name="connsiteY5" fmla="*/ 43122 h 187151"/>
                  <a:gd name="connsiteX6" fmla="*/ 224355 w 257333"/>
                  <a:gd name="connsiteY6" fmla="*/ 66516 h 187151"/>
                  <a:gd name="connsiteX7" fmla="*/ 229034 w 257333"/>
                  <a:gd name="connsiteY7" fmla="*/ 80552 h 18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333" h="187151">
                    <a:moveTo>
                      <a:pt x="229034" y="80552"/>
                    </a:moveTo>
                    <a:cubicBezTo>
                      <a:pt x="214997" y="92249"/>
                      <a:pt x="219676" y="108625"/>
                      <a:pt x="219676" y="122661"/>
                    </a:cubicBezTo>
                    <a:cubicBezTo>
                      <a:pt x="222016" y="143716"/>
                      <a:pt x="212658" y="155413"/>
                      <a:pt x="189264" y="153074"/>
                    </a:cubicBezTo>
                    <a:cubicBezTo>
                      <a:pt x="149494" y="148395"/>
                      <a:pt x="107385" y="146055"/>
                      <a:pt x="67615" y="141377"/>
                    </a:cubicBezTo>
                    <a:cubicBezTo>
                      <a:pt x="30185" y="136698"/>
                      <a:pt x="46561" y="108625"/>
                      <a:pt x="46561" y="89910"/>
                    </a:cubicBezTo>
                    <a:cubicBezTo>
                      <a:pt x="44221" y="71195"/>
                      <a:pt x="41882" y="40782"/>
                      <a:pt x="69955" y="43122"/>
                    </a:cubicBezTo>
                    <a:cubicBezTo>
                      <a:pt x="121421" y="47801"/>
                      <a:pt x="172888" y="57158"/>
                      <a:pt x="224355" y="66516"/>
                    </a:cubicBezTo>
                    <a:cubicBezTo>
                      <a:pt x="229034" y="66516"/>
                      <a:pt x="229034" y="75873"/>
                      <a:pt x="229034" y="80552"/>
                    </a:cubicBezTo>
                    <a:close/>
                  </a:path>
                </a:pathLst>
              </a:custGeom>
              <a:solidFill>
                <a:srgbClr val="020202"/>
              </a:solidFill>
              <a:ln w="23341"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B6E7435A-6FB0-6135-5B53-22962B349CFE}"/>
                  </a:ext>
                </a:extLst>
              </p:cNvPr>
              <p:cNvSpPr/>
              <p:nvPr/>
            </p:nvSpPr>
            <p:spPr>
              <a:xfrm>
                <a:off x="9682317" y="2963770"/>
                <a:ext cx="280728" cy="187152"/>
              </a:xfrm>
              <a:custGeom>
                <a:avLst/>
                <a:gdLst>
                  <a:gd name="connsiteX0" fmla="*/ 239736 w 280727"/>
                  <a:gd name="connsiteY0" fmla="*/ 57616 h 187151"/>
                  <a:gd name="connsiteX1" fmla="*/ 237397 w 280727"/>
                  <a:gd name="connsiteY1" fmla="*/ 104404 h 187151"/>
                  <a:gd name="connsiteX2" fmla="*/ 211663 w 280727"/>
                  <a:gd name="connsiteY2" fmla="*/ 141834 h 187151"/>
                  <a:gd name="connsiteX3" fmla="*/ 80657 w 280727"/>
                  <a:gd name="connsiteY3" fmla="*/ 151192 h 187151"/>
                  <a:gd name="connsiteX4" fmla="*/ 47906 w 280727"/>
                  <a:gd name="connsiteY4" fmla="*/ 99725 h 187151"/>
                  <a:gd name="connsiteX5" fmla="*/ 66621 w 280727"/>
                  <a:gd name="connsiteY5" fmla="*/ 45919 h 187151"/>
                  <a:gd name="connsiteX6" fmla="*/ 235057 w 280727"/>
                  <a:gd name="connsiteY6" fmla="*/ 43579 h 187151"/>
                  <a:gd name="connsiteX7" fmla="*/ 239736 w 280727"/>
                  <a:gd name="connsiteY7" fmla="*/ 57616 h 18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727" h="187151">
                    <a:moveTo>
                      <a:pt x="239736" y="57616"/>
                    </a:moveTo>
                    <a:cubicBezTo>
                      <a:pt x="225700" y="71652"/>
                      <a:pt x="235057" y="88028"/>
                      <a:pt x="237397" y="104404"/>
                    </a:cubicBezTo>
                    <a:cubicBezTo>
                      <a:pt x="244415" y="127798"/>
                      <a:pt x="235057" y="139495"/>
                      <a:pt x="211663" y="141834"/>
                    </a:cubicBezTo>
                    <a:cubicBezTo>
                      <a:pt x="167215" y="144173"/>
                      <a:pt x="125106" y="148852"/>
                      <a:pt x="80657" y="151192"/>
                    </a:cubicBezTo>
                    <a:cubicBezTo>
                      <a:pt x="40887" y="153531"/>
                      <a:pt x="52584" y="120779"/>
                      <a:pt x="47906" y="99725"/>
                    </a:cubicBezTo>
                    <a:cubicBezTo>
                      <a:pt x="43227" y="78670"/>
                      <a:pt x="33869" y="48258"/>
                      <a:pt x="66621" y="45919"/>
                    </a:cubicBezTo>
                    <a:cubicBezTo>
                      <a:pt x="122766" y="41240"/>
                      <a:pt x="178912" y="43579"/>
                      <a:pt x="235057" y="43579"/>
                    </a:cubicBezTo>
                    <a:cubicBezTo>
                      <a:pt x="235057" y="43579"/>
                      <a:pt x="237397" y="52937"/>
                      <a:pt x="239736" y="57616"/>
                    </a:cubicBezTo>
                    <a:close/>
                  </a:path>
                </a:pathLst>
              </a:custGeom>
              <a:solidFill>
                <a:srgbClr val="020202"/>
              </a:solidFill>
              <a:ln w="23341"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id="{9BBB1A26-B975-AD17-8AF5-25E9A765F134}"/>
                  </a:ext>
                </a:extLst>
              </p:cNvPr>
              <p:cNvSpPr/>
              <p:nvPr/>
            </p:nvSpPr>
            <p:spPr>
              <a:xfrm>
                <a:off x="8963351" y="2835327"/>
                <a:ext cx="140364" cy="187152"/>
              </a:xfrm>
              <a:custGeom>
                <a:avLst/>
                <a:gdLst>
                  <a:gd name="connsiteX0" fmla="*/ 43997 w 140363"/>
                  <a:gd name="connsiteY0" fmla="*/ 99500 h 187151"/>
                  <a:gd name="connsiteX1" fmla="*/ 76749 w 140363"/>
                  <a:gd name="connsiteY1" fmla="*/ 43355 h 187151"/>
                  <a:gd name="connsiteX2" fmla="*/ 104821 w 140363"/>
                  <a:gd name="connsiteY2" fmla="*/ 113537 h 187151"/>
                  <a:gd name="connsiteX3" fmla="*/ 72070 w 140363"/>
                  <a:gd name="connsiteY3" fmla="*/ 155646 h 187151"/>
                  <a:gd name="connsiteX4" fmla="*/ 43997 w 140363"/>
                  <a:gd name="connsiteY4" fmla="*/ 99500 h 18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3" h="187151">
                    <a:moveTo>
                      <a:pt x="43997" y="99500"/>
                    </a:moveTo>
                    <a:cubicBezTo>
                      <a:pt x="53355" y="80785"/>
                      <a:pt x="27621" y="38676"/>
                      <a:pt x="76749" y="43355"/>
                    </a:cubicBezTo>
                    <a:cubicBezTo>
                      <a:pt x="130555" y="48033"/>
                      <a:pt x="100143" y="90143"/>
                      <a:pt x="104821" y="113537"/>
                    </a:cubicBezTo>
                    <a:cubicBezTo>
                      <a:pt x="109500" y="134591"/>
                      <a:pt x="107161" y="157985"/>
                      <a:pt x="72070" y="155646"/>
                    </a:cubicBezTo>
                    <a:cubicBezTo>
                      <a:pt x="27621" y="153306"/>
                      <a:pt x="48676" y="120555"/>
                      <a:pt x="43997" y="99500"/>
                    </a:cubicBezTo>
                    <a:close/>
                  </a:path>
                </a:pathLst>
              </a:custGeom>
              <a:solidFill>
                <a:srgbClr val="000000"/>
              </a:solidFill>
              <a:ln w="23341"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id="{6FD38D95-2822-90B0-C240-D3B83E1AA970}"/>
                  </a:ext>
                </a:extLst>
              </p:cNvPr>
              <p:cNvSpPr/>
              <p:nvPr/>
            </p:nvSpPr>
            <p:spPr>
              <a:xfrm>
                <a:off x="9892135" y="2926594"/>
                <a:ext cx="163758" cy="187152"/>
              </a:xfrm>
              <a:custGeom>
                <a:avLst/>
                <a:gdLst>
                  <a:gd name="connsiteX0" fmla="*/ 46294 w 163757"/>
                  <a:gd name="connsiteY0" fmla="*/ 155616 h 187151"/>
                  <a:gd name="connsiteX1" fmla="*/ 43954 w 163757"/>
                  <a:gd name="connsiteY1" fmla="*/ 111167 h 187151"/>
                  <a:gd name="connsiteX2" fmla="*/ 100100 w 163757"/>
                  <a:gd name="connsiteY2" fmla="*/ 45664 h 187151"/>
                  <a:gd name="connsiteX3" fmla="*/ 123494 w 163757"/>
                  <a:gd name="connsiteY3" fmla="*/ 64379 h 187151"/>
                  <a:gd name="connsiteX4" fmla="*/ 46294 w 163757"/>
                  <a:gd name="connsiteY4" fmla="*/ 155616 h 18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57" h="187151">
                    <a:moveTo>
                      <a:pt x="46294" y="155616"/>
                    </a:moveTo>
                    <a:cubicBezTo>
                      <a:pt x="46294" y="141579"/>
                      <a:pt x="46294" y="125204"/>
                      <a:pt x="43954" y="111167"/>
                    </a:cubicBezTo>
                    <a:cubicBezTo>
                      <a:pt x="36936" y="66719"/>
                      <a:pt x="69688" y="57361"/>
                      <a:pt x="100100" y="45664"/>
                    </a:cubicBezTo>
                    <a:cubicBezTo>
                      <a:pt x="116476" y="38646"/>
                      <a:pt x="123494" y="45664"/>
                      <a:pt x="123494" y="64379"/>
                    </a:cubicBezTo>
                    <a:cubicBezTo>
                      <a:pt x="121155" y="115846"/>
                      <a:pt x="102439" y="153276"/>
                      <a:pt x="46294" y="155616"/>
                    </a:cubicBezTo>
                    <a:close/>
                  </a:path>
                </a:pathLst>
              </a:custGeom>
              <a:solidFill>
                <a:srgbClr val="020202"/>
              </a:solidFill>
              <a:ln w="23341" cap="flat">
                <a:noFill/>
                <a:prstDash val="solid"/>
                <a:miter/>
              </a:ln>
            </p:spPr>
            <p:txBody>
              <a:bodyPr rtlCol="0" anchor="ctr"/>
              <a:lstStyle/>
              <a:p>
                <a:endParaRPr lang="en-US" dirty="0"/>
              </a:p>
            </p:txBody>
          </p:sp>
        </p:grpSp>
        <p:sp>
          <p:nvSpPr>
            <p:cNvPr id="92" name="Freeform: Shape 91">
              <a:extLst>
                <a:ext uri="{FF2B5EF4-FFF2-40B4-BE49-F238E27FC236}">
                  <a16:creationId xmlns:a16="http://schemas.microsoft.com/office/drawing/2014/main" id="{686DDB70-127C-AF44-029D-813EF9D0A150}"/>
                </a:ext>
              </a:extLst>
            </p:cNvPr>
            <p:cNvSpPr/>
            <p:nvPr/>
          </p:nvSpPr>
          <p:spPr>
            <a:xfrm>
              <a:off x="6425022" y="4272985"/>
              <a:ext cx="186722" cy="186723"/>
            </a:xfrm>
            <a:custGeom>
              <a:avLst/>
              <a:gdLst>
                <a:gd name="connsiteX0" fmla="*/ 66963 w 116969"/>
                <a:gd name="connsiteY0" fmla="*/ 42994 h 116969"/>
                <a:gd name="connsiteX1" fmla="*/ 85678 w 116969"/>
                <a:gd name="connsiteY1" fmla="*/ 66388 h 116969"/>
                <a:gd name="connsiteX2" fmla="*/ 59945 w 116969"/>
                <a:gd name="connsiteY2" fmla="*/ 87443 h 116969"/>
                <a:gd name="connsiteX3" fmla="*/ 43569 w 116969"/>
                <a:gd name="connsiteY3" fmla="*/ 61709 h 116969"/>
                <a:gd name="connsiteX4" fmla="*/ 66963 w 116969"/>
                <a:gd name="connsiteY4" fmla="*/ 42994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66963" y="42994"/>
                  </a:moveTo>
                  <a:cubicBezTo>
                    <a:pt x="78660" y="45334"/>
                    <a:pt x="88017" y="54691"/>
                    <a:pt x="85678" y="66388"/>
                  </a:cubicBezTo>
                  <a:cubicBezTo>
                    <a:pt x="85678" y="80425"/>
                    <a:pt x="76320" y="92122"/>
                    <a:pt x="59945" y="87443"/>
                  </a:cubicBezTo>
                  <a:cubicBezTo>
                    <a:pt x="45908" y="85103"/>
                    <a:pt x="41229" y="73406"/>
                    <a:pt x="43569" y="61709"/>
                  </a:cubicBezTo>
                  <a:cubicBezTo>
                    <a:pt x="45908" y="50012"/>
                    <a:pt x="52926" y="42994"/>
                    <a:pt x="66963" y="42994"/>
                  </a:cubicBezTo>
                  <a:close/>
                </a:path>
              </a:pathLst>
            </a:custGeom>
            <a:solidFill>
              <a:srgbClr val="D6D6D6"/>
            </a:solidFill>
            <a:ln w="23341" cap="flat">
              <a:noFill/>
              <a:prstDash val="solid"/>
              <a:miter/>
            </a:ln>
          </p:spPr>
          <p:txBody>
            <a:bodyPr rtlCol="0" anchor="ctr"/>
            <a:lstStyle/>
            <a:p>
              <a:endParaRPr lang="en-US" dirty="0"/>
            </a:p>
          </p:txBody>
        </p:sp>
        <p:sp>
          <p:nvSpPr>
            <p:cNvPr id="93" name="Freeform: Shape 92">
              <a:extLst>
                <a:ext uri="{FF2B5EF4-FFF2-40B4-BE49-F238E27FC236}">
                  <a16:creationId xmlns:a16="http://schemas.microsoft.com/office/drawing/2014/main" id="{3B1340E1-BC0F-C6D3-59E5-08D75AAFE660}"/>
                </a:ext>
              </a:extLst>
            </p:cNvPr>
            <p:cNvSpPr/>
            <p:nvPr/>
          </p:nvSpPr>
          <p:spPr>
            <a:xfrm>
              <a:off x="6455814" y="4780154"/>
              <a:ext cx="186722" cy="186723"/>
            </a:xfrm>
            <a:custGeom>
              <a:avLst/>
              <a:gdLst>
                <a:gd name="connsiteX0" fmla="*/ 80425 w 116969"/>
                <a:gd name="connsiteY0" fmla="*/ 59818 h 116969"/>
                <a:gd name="connsiteX1" fmla="*/ 64049 w 116969"/>
                <a:gd name="connsiteY1" fmla="*/ 80873 h 116969"/>
                <a:gd name="connsiteX2" fmla="*/ 42994 w 116969"/>
                <a:gd name="connsiteY2" fmla="*/ 64497 h 116969"/>
                <a:gd name="connsiteX3" fmla="*/ 61710 w 116969"/>
                <a:gd name="connsiteY3" fmla="*/ 43443 h 116969"/>
                <a:gd name="connsiteX4" fmla="*/ 80425 w 116969"/>
                <a:gd name="connsiteY4" fmla="*/ 59818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80425" y="59818"/>
                  </a:moveTo>
                  <a:cubicBezTo>
                    <a:pt x="80425" y="71515"/>
                    <a:pt x="75746" y="78534"/>
                    <a:pt x="64049" y="80873"/>
                  </a:cubicBezTo>
                  <a:cubicBezTo>
                    <a:pt x="52352" y="80873"/>
                    <a:pt x="45334" y="73855"/>
                    <a:pt x="42994" y="64497"/>
                  </a:cubicBezTo>
                  <a:cubicBezTo>
                    <a:pt x="42994" y="52800"/>
                    <a:pt x="50013" y="45782"/>
                    <a:pt x="61710" y="43443"/>
                  </a:cubicBezTo>
                  <a:cubicBezTo>
                    <a:pt x="71067" y="41103"/>
                    <a:pt x="78085" y="48121"/>
                    <a:pt x="80425" y="59818"/>
                  </a:cubicBezTo>
                  <a:close/>
                </a:path>
              </a:pathLst>
            </a:custGeom>
            <a:solidFill>
              <a:srgbClr val="CFCFCF"/>
            </a:solidFill>
            <a:ln w="23341" cap="flat">
              <a:noFill/>
              <a:prstDash val="solid"/>
              <a:miter/>
            </a:ln>
          </p:spPr>
          <p:txBody>
            <a:bodyPr rtlCol="0" anchor="ctr"/>
            <a:lstStyle/>
            <a:p>
              <a:endParaRPr lang="en-US" dirty="0"/>
            </a:p>
          </p:txBody>
        </p:sp>
        <p:sp>
          <p:nvSpPr>
            <p:cNvPr id="94" name="Freeform: Shape 93">
              <a:extLst>
                <a:ext uri="{FF2B5EF4-FFF2-40B4-BE49-F238E27FC236}">
                  <a16:creationId xmlns:a16="http://schemas.microsoft.com/office/drawing/2014/main" id="{50DA8186-53A3-4AB1-325A-6CF409D8DB53}"/>
                </a:ext>
              </a:extLst>
            </p:cNvPr>
            <p:cNvSpPr/>
            <p:nvPr/>
          </p:nvSpPr>
          <p:spPr>
            <a:xfrm>
              <a:off x="6324393" y="3790525"/>
              <a:ext cx="186722" cy="186723"/>
            </a:xfrm>
            <a:custGeom>
              <a:avLst/>
              <a:gdLst>
                <a:gd name="connsiteX0" fmla="*/ 59818 w 116969"/>
                <a:gd name="connsiteY0" fmla="*/ 80873 h 116969"/>
                <a:gd name="connsiteX1" fmla="*/ 43443 w 116969"/>
                <a:gd name="connsiteY1" fmla="*/ 59818 h 116969"/>
                <a:gd name="connsiteX2" fmla="*/ 64497 w 116969"/>
                <a:gd name="connsiteY2" fmla="*/ 43443 h 116969"/>
                <a:gd name="connsiteX3" fmla="*/ 78534 w 116969"/>
                <a:gd name="connsiteY3" fmla="*/ 62158 h 116969"/>
                <a:gd name="connsiteX4" fmla="*/ 59818 w 116969"/>
                <a:gd name="connsiteY4" fmla="*/ 80873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59818" y="80873"/>
                  </a:moveTo>
                  <a:cubicBezTo>
                    <a:pt x="48121" y="78534"/>
                    <a:pt x="41103" y="73855"/>
                    <a:pt x="43443" y="59818"/>
                  </a:cubicBezTo>
                  <a:cubicBezTo>
                    <a:pt x="45782" y="48121"/>
                    <a:pt x="52800" y="41103"/>
                    <a:pt x="64497" y="43443"/>
                  </a:cubicBezTo>
                  <a:cubicBezTo>
                    <a:pt x="73855" y="45782"/>
                    <a:pt x="80873" y="52800"/>
                    <a:pt x="78534" y="62158"/>
                  </a:cubicBezTo>
                  <a:cubicBezTo>
                    <a:pt x="78534" y="73855"/>
                    <a:pt x="71515" y="80873"/>
                    <a:pt x="59818" y="80873"/>
                  </a:cubicBezTo>
                  <a:close/>
                </a:path>
              </a:pathLst>
            </a:custGeom>
            <a:solidFill>
              <a:srgbClr val="D6D5D5"/>
            </a:solidFill>
            <a:ln w="23341"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403739BA-663A-EFE9-AA62-8714D77711A9}"/>
                </a:ext>
              </a:extLst>
            </p:cNvPr>
            <p:cNvSpPr/>
            <p:nvPr/>
          </p:nvSpPr>
          <p:spPr>
            <a:xfrm>
              <a:off x="5798552" y="964266"/>
              <a:ext cx="896266" cy="1157678"/>
            </a:xfrm>
            <a:custGeom>
              <a:avLst/>
              <a:gdLst>
                <a:gd name="connsiteX0" fmla="*/ 515553 w 561455"/>
                <a:gd name="connsiteY0" fmla="*/ 42994 h 725213"/>
                <a:gd name="connsiteX1" fmla="*/ 501517 w 561455"/>
                <a:gd name="connsiteY1" fmla="*/ 57031 h 725213"/>
                <a:gd name="connsiteX2" fmla="*/ 506195 w 561455"/>
                <a:gd name="connsiteY2" fmla="*/ 204413 h 725213"/>
                <a:gd name="connsiteX3" fmla="*/ 396244 w 561455"/>
                <a:gd name="connsiteY3" fmla="*/ 534268 h 725213"/>
                <a:gd name="connsiteX4" fmla="*/ 351795 w 561455"/>
                <a:gd name="connsiteY4" fmla="*/ 597432 h 725213"/>
                <a:gd name="connsiteX5" fmla="*/ 293310 w 561455"/>
                <a:gd name="connsiteY5" fmla="*/ 691008 h 725213"/>
                <a:gd name="connsiteX6" fmla="*/ 42994 w 561455"/>
                <a:gd name="connsiteY6" fmla="*/ 564680 h 725213"/>
                <a:gd name="connsiteX7" fmla="*/ 283952 w 561455"/>
                <a:gd name="connsiteY7" fmla="*/ 700366 h 725213"/>
                <a:gd name="connsiteX8" fmla="*/ 326062 w 561455"/>
                <a:gd name="connsiteY8" fmla="*/ 681650 h 725213"/>
                <a:gd name="connsiteX9" fmla="*/ 363492 w 561455"/>
                <a:gd name="connsiteY9" fmla="*/ 595093 h 725213"/>
                <a:gd name="connsiteX10" fmla="*/ 398583 w 561455"/>
                <a:gd name="connsiteY10" fmla="*/ 543626 h 725213"/>
                <a:gd name="connsiteX11" fmla="*/ 468765 w 561455"/>
                <a:gd name="connsiteY11" fmla="*/ 412619 h 725213"/>
                <a:gd name="connsiteX12" fmla="*/ 515553 w 561455"/>
                <a:gd name="connsiteY12" fmla="*/ 206752 h 725213"/>
                <a:gd name="connsiteX13" fmla="*/ 515553 w 561455"/>
                <a:gd name="connsiteY13" fmla="*/ 42994 h 72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1455" h="725213">
                  <a:moveTo>
                    <a:pt x="515553" y="42994"/>
                  </a:moveTo>
                  <a:cubicBezTo>
                    <a:pt x="503856" y="50013"/>
                    <a:pt x="513214" y="50013"/>
                    <a:pt x="501517" y="57031"/>
                  </a:cubicBezTo>
                  <a:cubicBezTo>
                    <a:pt x="506195" y="106158"/>
                    <a:pt x="510874" y="143589"/>
                    <a:pt x="506195" y="204413"/>
                  </a:cubicBezTo>
                  <a:cubicBezTo>
                    <a:pt x="424316" y="354134"/>
                    <a:pt x="517892" y="396244"/>
                    <a:pt x="396244" y="534268"/>
                  </a:cubicBezTo>
                  <a:cubicBezTo>
                    <a:pt x="384547" y="548305"/>
                    <a:pt x="351795" y="597432"/>
                    <a:pt x="351795" y="597432"/>
                  </a:cubicBezTo>
                  <a:cubicBezTo>
                    <a:pt x="330740" y="632523"/>
                    <a:pt x="309686" y="695687"/>
                    <a:pt x="293310" y="691008"/>
                  </a:cubicBezTo>
                  <a:cubicBezTo>
                    <a:pt x="220789" y="665275"/>
                    <a:pt x="106158" y="613808"/>
                    <a:pt x="42994" y="564680"/>
                  </a:cubicBezTo>
                  <a:cubicBezTo>
                    <a:pt x="110837" y="632523"/>
                    <a:pt x="197395" y="669953"/>
                    <a:pt x="283952" y="700366"/>
                  </a:cubicBezTo>
                  <a:cubicBezTo>
                    <a:pt x="300328" y="705044"/>
                    <a:pt x="319043" y="698026"/>
                    <a:pt x="326062" y="681650"/>
                  </a:cubicBezTo>
                  <a:cubicBezTo>
                    <a:pt x="337759" y="653578"/>
                    <a:pt x="356474" y="611468"/>
                    <a:pt x="363492" y="595093"/>
                  </a:cubicBezTo>
                  <a:cubicBezTo>
                    <a:pt x="363492" y="595093"/>
                    <a:pt x="386886" y="560002"/>
                    <a:pt x="398583" y="543626"/>
                  </a:cubicBezTo>
                  <a:cubicBezTo>
                    <a:pt x="431335" y="503856"/>
                    <a:pt x="461747" y="464086"/>
                    <a:pt x="468765" y="412619"/>
                  </a:cubicBezTo>
                  <a:cubicBezTo>
                    <a:pt x="475783" y="342437"/>
                    <a:pt x="473444" y="269916"/>
                    <a:pt x="515553" y="206752"/>
                  </a:cubicBezTo>
                  <a:cubicBezTo>
                    <a:pt x="527250" y="148267"/>
                    <a:pt x="515553" y="101479"/>
                    <a:pt x="515553" y="42994"/>
                  </a:cubicBezTo>
                  <a:close/>
                </a:path>
              </a:pathLst>
            </a:custGeom>
            <a:solidFill>
              <a:srgbClr val="F9A687"/>
            </a:solidFill>
            <a:ln w="4506" cap="flat">
              <a:noFill/>
              <a:prstDash val="solid"/>
              <a:miter/>
            </a:ln>
          </p:spPr>
          <p:txBody>
            <a:bodyPr rtlCol="0" anchor="ctr"/>
            <a:lstStyle/>
            <a:p>
              <a:endParaRPr lang="en-US" dirty="0"/>
            </a:p>
          </p:txBody>
        </p:sp>
        <p:sp>
          <p:nvSpPr>
            <p:cNvPr id="96" name="Freeform: Shape 95">
              <a:extLst>
                <a:ext uri="{FF2B5EF4-FFF2-40B4-BE49-F238E27FC236}">
                  <a16:creationId xmlns:a16="http://schemas.microsoft.com/office/drawing/2014/main" id="{5CF4320A-97E8-A519-91B1-367D54D199A7}"/>
                </a:ext>
              </a:extLst>
            </p:cNvPr>
            <p:cNvSpPr/>
            <p:nvPr/>
          </p:nvSpPr>
          <p:spPr>
            <a:xfrm>
              <a:off x="6455814" y="3487817"/>
              <a:ext cx="336100" cy="186723"/>
            </a:xfrm>
            <a:custGeom>
              <a:avLst/>
              <a:gdLst>
                <a:gd name="connsiteX0" fmla="*/ 159964 w 210545"/>
                <a:gd name="connsiteY0" fmla="*/ 73991 h 116969"/>
                <a:gd name="connsiteX1" fmla="*/ 42994 w 210545"/>
                <a:gd name="connsiteY1" fmla="*/ 55276 h 116969"/>
                <a:gd name="connsiteX2" fmla="*/ 190376 w 210545"/>
                <a:gd name="connsiteY2" fmla="*/ 55276 h 116969"/>
                <a:gd name="connsiteX3" fmla="*/ 159964 w 210545"/>
                <a:gd name="connsiteY3" fmla="*/ 73991 h 116969"/>
              </a:gdLst>
              <a:ahLst/>
              <a:cxnLst>
                <a:cxn ang="0">
                  <a:pos x="connsiteX0" y="connsiteY0"/>
                </a:cxn>
                <a:cxn ang="0">
                  <a:pos x="connsiteX1" y="connsiteY1"/>
                </a:cxn>
                <a:cxn ang="0">
                  <a:pos x="connsiteX2" y="connsiteY2"/>
                </a:cxn>
                <a:cxn ang="0">
                  <a:pos x="connsiteX3" y="connsiteY3"/>
                </a:cxn>
              </a:cxnLst>
              <a:rect l="l" t="t" r="r" b="b"/>
              <a:pathLst>
                <a:path w="210545" h="116969">
                  <a:moveTo>
                    <a:pt x="159964" y="73991"/>
                  </a:moveTo>
                  <a:cubicBezTo>
                    <a:pt x="127213" y="34222"/>
                    <a:pt x="82764" y="69313"/>
                    <a:pt x="42994" y="55276"/>
                  </a:cubicBezTo>
                  <a:cubicBezTo>
                    <a:pt x="92122" y="38900"/>
                    <a:pt x="136570" y="38900"/>
                    <a:pt x="190376" y="55276"/>
                  </a:cubicBezTo>
                  <a:cubicBezTo>
                    <a:pt x="181019" y="59955"/>
                    <a:pt x="171661" y="66973"/>
                    <a:pt x="159964" y="73991"/>
                  </a:cubicBezTo>
                  <a:close/>
                </a:path>
              </a:pathLst>
            </a:custGeom>
            <a:solidFill>
              <a:srgbClr val="F9A687"/>
            </a:solidFill>
            <a:ln w="4506" cap="flat">
              <a:noFill/>
              <a:prstDash val="solid"/>
              <a:miter/>
            </a:ln>
          </p:spPr>
          <p:txBody>
            <a:bodyPr rtlCol="0" anchor="ctr"/>
            <a:lstStyle/>
            <a:p>
              <a:endParaRPr lang="en-US" dirty="0"/>
            </a:p>
          </p:txBody>
        </p:sp>
        <p:sp>
          <p:nvSpPr>
            <p:cNvPr id="97" name="Freeform: Shape 96">
              <a:extLst>
                <a:ext uri="{FF2B5EF4-FFF2-40B4-BE49-F238E27FC236}">
                  <a16:creationId xmlns:a16="http://schemas.microsoft.com/office/drawing/2014/main" id="{426F0521-D44A-6B60-CA06-587FB713C967}"/>
                </a:ext>
              </a:extLst>
            </p:cNvPr>
            <p:cNvSpPr/>
            <p:nvPr/>
          </p:nvSpPr>
          <p:spPr>
            <a:xfrm>
              <a:off x="6294778" y="3772114"/>
              <a:ext cx="261411" cy="1232367"/>
            </a:xfrm>
            <a:custGeom>
              <a:avLst/>
              <a:gdLst>
                <a:gd name="connsiteX0" fmla="*/ 122818 w 163757"/>
                <a:gd name="connsiteY0" fmla="*/ 412904 h 772001"/>
                <a:gd name="connsiteX1" fmla="*/ 73691 w 163757"/>
                <a:gd name="connsiteY1" fmla="*/ 244467 h 772001"/>
                <a:gd name="connsiteX2" fmla="*/ 38600 w 163757"/>
                <a:gd name="connsiteY2" fmla="*/ 45618 h 772001"/>
                <a:gd name="connsiteX3" fmla="*/ 17545 w 163757"/>
                <a:gd name="connsiteY3" fmla="*/ 17545 h 772001"/>
                <a:gd name="connsiteX4" fmla="*/ 17545 w 163757"/>
                <a:gd name="connsiteY4" fmla="*/ 17545 h 772001"/>
                <a:gd name="connsiteX5" fmla="*/ 57315 w 163757"/>
                <a:gd name="connsiteY5" fmla="*/ 214055 h 772001"/>
                <a:gd name="connsiteX6" fmla="*/ 106443 w 163757"/>
                <a:gd name="connsiteY6" fmla="*/ 412904 h 772001"/>
                <a:gd name="connsiteX7" fmla="*/ 115800 w 163757"/>
                <a:gd name="connsiteY7" fmla="*/ 674917 h 772001"/>
                <a:gd name="connsiteX8" fmla="*/ 92406 w 163757"/>
                <a:gd name="connsiteY8" fmla="*/ 754456 h 772001"/>
                <a:gd name="connsiteX9" fmla="*/ 104103 w 163757"/>
                <a:gd name="connsiteY9" fmla="*/ 756796 h 772001"/>
                <a:gd name="connsiteX10" fmla="*/ 132176 w 163757"/>
                <a:gd name="connsiteY10" fmla="*/ 677256 h 772001"/>
                <a:gd name="connsiteX11" fmla="*/ 122818 w 163757"/>
                <a:gd name="connsiteY11" fmla="*/ 412904 h 77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757" h="772001">
                  <a:moveTo>
                    <a:pt x="122818" y="412904"/>
                  </a:moveTo>
                  <a:cubicBezTo>
                    <a:pt x="94746" y="359098"/>
                    <a:pt x="71352" y="300613"/>
                    <a:pt x="73691" y="244467"/>
                  </a:cubicBezTo>
                  <a:cubicBezTo>
                    <a:pt x="76030" y="174285"/>
                    <a:pt x="54976" y="111121"/>
                    <a:pt x="38600" y="45618"/>
                  </a:cubicBezTo>
                  <a:cubicBezTo>
                    <a:pt x="36261" y="31582"/>
                    <a:pt x="36261" y="17545"/>
                    <a:pt x="17545" y="17545"/>
                  </a:cubicBezTo>
                  <a:lnTo>
                    <a:pt x="17545" y="17545"/>
                  </a:lnTo>
                  <a:cubicBezTo>
                    <a:pt x="22224" y="85388"/>
                    <a:pt x="61994" y="146212"/>
                    <a:pt x="57315" y="214055"/>
                  </a:cubicBezTo>
                  <a:cubicBezTo>
                    <a:pt x="52636" y="284237"/>
                    <a:pt x="76030" y="349740"/>
                    <a:pt x="106443" y="412904"/>
                  </a:cubicBezTo>
                  <a:cubicBezTo>
                    <a:pt x="148552" y="497122"/>
                    <a:pt x="169606" y="583680"/>
                    <a:pt x="115800" y="674917"/>
                  </a:cubicBezTo>
                  <a:cubicBezTo>
                    <a:pt x="101764" y="698311"/>
                    <a:pt x="99424" y="728723"/>
                    <a:pt x="92406" y="754456"/>
                  </a:cubicBezTo>
                  <a:cubicBezTo>
                    <a:pt x="97085" y="754456"/>
                    <a:pt x="99424" y="756796"/>
                    <a:pt x="104103" y="756796"/>
                  </a:cubicBezTo>
                  <a:cubicBezTo>
                    <a:pt x="113461" y="731062"/>
                    <a:pt x="118140" y="700650"/>
                    <a:pt x="132176" y="677256"/>
                  </a:cubicBezTo>
                  <a:cubicBezTo>
                    <a:pt x="188322" y="586019"/>
                    <a:pt x="167267" y="499462"/>
                    <a:pt x="122818" y="412904"/>
                  </a:cubicBezTo>
                  <a:close/>
                </a:path>
              </a:pathLst>
            </a:custGeom>
            <a:solidFill>
              <a:srgbClr val="AEADAD"/>
            </a:solidFill>
            <a:ln w="9525"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3ABF4DFF-3837-D9AD-B5CF-0B784A0773F1}"/>
                </a:ext>
              </a:extLst>
            </p:cNvPr>
            <p:cNvSpPr/>
            <p:nvPr/>
          </p:nvSpPr>
          <p:spPr>
            <a:xfrm>
              <a:off x="6171542" y="2670453"/>
              <a:ext cx="112034" cy="858923"/>
            </a:xfrm>
            <a:custGeom>
              <a:avLst/>
              <a:gdLst>
                <a:gd name="connsiteX0" fmla="*/ 43279 w 70181"/>
                <a:gd name="connsiteY0" fmla="*/ 267861 h 538061"/>
                <a:gd name="connsiteX1" fmla="*/ 29242 w 70181"/>
                <a:gd name="connsiteY1" fmla="*/ 127497 h 538061"/>
                <a:gd name="connsiteX2" fmla="*/ 26903 w 70181"/>
                <a:gd name="connsiteY2" fmla="*/ 17545 h 538061"/>
                <a:gd name="connsiteX3" fmla="*/ 17545 w 70181"/>
                <a:gd name="connsiteY3" fmla="*/ 50297 h 538061"/>
                <a:gd name="connsiteX4" fmla="*/ 19885 w 70181"/>
                <a:gd name="connsiteY4" fmla="*/ 139194 h 538061"/>
                <a:gd name="connsiteX5" fmla="*/ 19885 w 70181"/>
                <a:gd name="connsiteY5" fmla="*/ 139194 h 538061"/>
                <a:gd name="connsiteX6" fmla="*/ 19885 w 70181"/>
                <a:gd name="connsiteY6" fmla="*/ 139194 h 538061"/>
                <a:gd name="connsiteX7" fmla="*/ 45618 w 70181"/>
                <a:gd name="connsiteY7" fmla="*/ 536892 h 538061"/>
                <a:gd name="connsiteX8" fmla="*/ 64333 w 70181"/>
                <a:gd name="connsiteY8" fmla="*/ 527535 h 538061"/>
                <a:gd name="connsiteX9" fmla="*/ 43279 w 70181"/>
                <a:gd name="connsiteY9" fmla="*/ 267861 h 53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181" h="538061">
                  <a:moveTo>
                    <a:pt x="43279" y="267861"/>
                  </a:moveTo>
                  <a:cubicBezTo>
                    <a:pt x="40939" y="228092"/>
                    <a:pt x="31582" y="171946"/>
                    <a:pt x="29242" y="127497"/>
                  </a:cubicBezTo>
                  <a:cubicBezTo>
                    <a:pt x="29242" y="87728"/>
                    <a:pt x="26903" y="57315"/>
                    <a:pt x="26903" y="17545"/>
                  </a:cubicBezTo>
                  <a:cubicBezTo>
                    <a:pt x="22224" y="33921"/>
                    <a:pt x="22224" y="29242"/>
                    <a:pt x="17545" y="50297"/>
                  </a:cubicBezTo>
                  <a:cubicBezTo>
                    <a:pt x="19885" y="78370"/>
                    <a:pt x="15206" y="106443"/>
                    <a:pt x="19885" y="139194"/>
                  </a:cubicBezTo>
                  <a:cubicBezTo>
                    <a:pt x="19885" y="139194"/>
                    <a:pt x="19885" y="139194"/>
                    <a:pt x="19885" y="139194"/>
                  </a:cubicBezTo>
                  <a:lnTo>
                    <a:pt x="19885" y="139194"/>
                  </a:lnTo>
                  <a:cubicBezTo>
                    <a:pt x="29242" y="263183"/>
                    <a:pt x="24564" y="405886"/>
                    <a:pt x="45618" y="536892"/>
                  </a:cubicBezTo>
                  <a:cubicBezTo>
                    <a:pt x="54976" y="532213"/>
                    <a:pt x="54976" y="529874"/>
                    <a:pt x="64333" y="527535"/>
                  </a:cubicBezTo>
                  <a:cubicBezTo>
                    <a:pt x="64333" y="525195"/>
                    <a:pt x="47958" y="340383"/>
                    <a:pt x="43279" y="267861"/>
                  </a:cubicBezTo>
                  <a:close/>
                </a:path>
              </a:pathLst>
            </a:custGeom>
            <a:solidFill>
              <a:srgbClr val="AEADAD"/>
            </a:solidFill>
            <a:ln w="9525" cap="flat">
              <a:noFill/>
              <a:prstDash val="solid"/>
              <a:miter/>
            </a:ln>
          </p:spPr>
          <p:txBody>
            <a:bodyPr rtlCol="0" anchor="ctr"/>
            <a:lstStyle/>
            <a:p>
              <a:endParaRPr lang="en-US" dirty="0"/>
            </a:p>
          </p:txBody>
        </p:sp>
        <p:sp>
          <p:nvSpPr>
            <p:cNvPr id="99" name="Freeform: Shape 98">
              <a:extLst>
                <a:ext uri="{FF2B5EF4-FFF2-40B4-BE49-F238E27FC236}">
                  <a16:creationId xmlns:a16="http://schemas.microsoft.com/office/drawing/2014/main" id="{EB5D03C8-F186-7DD7-B26D-46E8E201A63E}"/>
                </a:ext>
              </a:extLst>
            </p:cNvPr>
            <p:cNvSpPr/>
            <p:nvPr/>
          </p:nvSpPr>
          <p:spPr>
            <a:xfrm>
              <a:off x="6190669" y="2842692"/>
              <a:ext cx="186722" cy="186723"/>
            </a:xfrm>
            <a:custGeom>
              <a:avLst/>
              <a:gdLst>
                <a:gd name="connsiteX0" fmla="*/ 61710 w 116969"/>
                <a:gd name="connsiteY0" fmla="*/ 42994 h 116969"/>
                <a:gd name="connsiteX1" fmla="*/ 80425 w 116969"/>
                <a:gd name="connsiteY1" fmla="*/ 61710 h 116969"/>
                <a:gd name="connsiteX2" fmla="*/ 64049 w 116969"/>
                <a:gd name="connsiteY2" fmla="*/ 80425 h 116969"/>
                <a:gd name="connsiteX3" fmla="*/ 42994 w 116969"/>
                <a:gd name="connsiteY3" fmla="*/ 64049 h 116969"/>
                <a:gd name="connsiteX4" fmla="*/ 61710 w 116969"/>
                <a:gd name="connsiteY4" fmla="*/ 42994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61710" y="42994"/>
                  </a:moveTo>
                  <a:cubicBezTo>
                    <a:pt x="73407" y="42994"/>
                    <a:pt x="80425" y="50013"/>
                    <a:pt x="80425" y="61710"/>
                  </a:cubicBezTo>
                  <a:cubicBezTo>
                    <a:pt x="80425" y="73407"/>
                    <a:pt x="75746" y="80425"/>
                    <a:pt x="64049" y="80425"/>
                  </a:cubicBezTo>
                  <a:cubicBezTo>
                    <a:pt x="52352" y="80425"/>
                    <a:pt x="45334" y="75746"/>
                    <a:pt x="42994" y="64049"/>
                  </a:cubicBezTo>
                  <a:cubicBezTo>
                    <a:pt x="42994" y="52352"/>
                    <a:pt x="50013" y="47673"/>
                    <a:pt x="61710" y="42994"/>
                  </a:cubicBezTo>
                  <a:close/>
                </a:path>
              </a:pathLst>
            </a:custGeom>
            <a:solidFill>
              <a:srgbClr val="CAC9C9"/>
            </a:solidFill>
            <a:ln w="23341"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54EEE7CF-45BD-4A13-DBB2-CE1D2752843D}"/>
                </a:ext>
              </a:extLst>
            </p:cNvPr>
            <p:cNvSpPr/>
            <p:nvPr/>
          </p:nvSpPr>
          <p:spPr>
            <a:xfrm>
              <a:off x="6612660" y="3406370"/>
              <a:ext cx="298755" cy="149378"/>
            </a:xfrm>
            <a:custGeom>
              <a:avLst/>
              <a:gdLst>
                <a:gd name="connsiteX0" fmla="*/ 143589 w 187151"/>
                <a:gd name="connsiteY0" fmla="*/ 73546 h 93575"/>
                <a:gd name="connsiteX1" fmla="*/ 42994 w 187151"/>
                <a:gd name="connsiteY1" fmla="*/ 50152 h 93575"/>
                <a:gd name="connsiteX2" fmla="*/ 143589 w 187151"/>
                <a:gd name="connsiteY2" fmla="*/ 54831 h 93575"/>
                <a:gd name="connsiteX3" fmla="*/ 143589 w 187151"/>
                <a:gd name="connsiteY3" fmla="*/ 73546 h 93575"/>
              </a:gdLst>
              <a:ahLst/>
              <a:cxnLst>
                <a:cxn ang="0">
                  <a:pos x="connsiteX0" y="connsiteY0"/>
                </a:cxn>
                <a:cxn ang="0">
                  <a:pos x="connsiteX1" y="connsiteY1"/>
                </a:cxn>
                <a:cxn ang="0">
                  <a:pos x="connsiteX2" y="connsiteY2"/>
                </a:cxn>
                <a:cxn ang="0">
                  <a:pos x="connsiteX3" y="connsiteY3"/>
                </a:cxn>
              </a:cxnLst>
              <a:rect l="l" t="t" r="r" b="b"/>
              <a:pathLst>
                <a:path w="187151" h="93575">
                  <a:moveTo>
                    <a:pt x="143589" y="73546"/>
                  </a:moveTo>
                  <a:cubicBezTo>
                    <a:pt x="117855" y="57170"/>
                    <a:pt x="87443" y="52491"/>
                    <a:pt x="42994" y="50152"/>
                  </a:cubicBezTo>
                  <a:cubicBezTo>
                    <a:pt x="87443" y="36116"/>
                    <a:pt x="115516" y="45473"/>
                    <a:pt x="143589" y="54831"/>
                  </a:cubicBezTo>
                  <a:cubicBezTo>
                    <a:pt x="145928" y="61849"/>
                    <a:pt x="143589" y="66528"/>
                    <a:pt x="143589" y="73546"/>
                  </a:cubicBezTo>
                  <a:close/>
                </a:path>
              </a:pathLst>
            </a:custGeom>
            <a:solidFill>
              <a:srgbClr val="F9A687"/>
            </a:solidFill>
            <a:ln w="4506"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031B09AE-EA2B-CF93-D647-1088186AA056}"/>
                </a:ext>
              </a:extLst>
            </p:cNvPr>
            <p:cNvSpPr/>
            <p:nvPr/>
          </p:nvSpPr>
          <p:spPr>
            <a:xfrm>
              <a:off x="5591351" y="1191050"/>
              <a:ext cx="186722" cy="224066"/>
            </a:xfrm>
            <a:custGeom>
              <a:avLst/>
              <a:gdLst>
                <a:gd name="connsiteX0" fmla="*/ 76878 w 116969"/>
                <a:gd name="connsiteY0" fmla="*/ 118493 h 140363"/>
                <a:gd name="connsiteX1" fmla="*/ 46466 w 116969"/>
                <a:gd name="connsiteY1" fmla="*/ 69365 h 140363"/>
                <a:gd name="connsiteX2" fmla="*/ 51145 w 116969"/>
                <a:gd name="connsiteY2" fmla="*/ 48311 h 140363"/>
                <a:gd name="connsiteX3" fmla="*/ 69860 w 116969"/>
                <a:gd name="connsiteY3" fmla="*/ 43632 h 140363"/>
                <a:gd name="connsiteX4" fmla="*/ 72199 w 116969"/>
                <a:gd name="connsiteY4" fmla="*/ 64687 h 140363"/>
                <a:gd name="connsiteX5" fmla="*/ 76878 w 116969"/>
                <a:gd name="connsiteY5" fmla="*/ 118493 h 1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969" h="140363">
                  <a:moveTo>
                    <a:pt x="76878" y="118493"/>
                  </a:moveTo>
                  <a:cubicBezTo>
                    <a:pt x="58163" y="106796"/>
                    <a:pt x="60502" y="83402"/>
                    <a:pt x="46466" y="69365"/>
                  </a:cubicBezTo>
                  <a:cubicBezTo>
                    <a:pt x="39448" y="62347"/>
                    <a:pt x="44127" y="52990"/>
                    <a:pt x="51145" y="48311"/>
                  </a:cubicBezTo>
                  <a:cubicBezTo>
                    <a:pt x="55824" y="45971"/>
                    <a:pt x="65181" y="41293"/>
                    <a:pt x="69860" y="43632"/>
                  </a:cubicBezTo>
                  <a:cubicBezTo>
                    <a:pt x="86236" y="48311"/>
                    <a:pt x="74539" y="57668"/>
                    <a:pt x="72199" y="64687"/>
                  </a:cubicBezTo>
                  <a:cubicBezTo>
                    <a:pt x="67521" y="83402"/>
                    <a:pt x="100272" y="97438"/>
                    <a:pt x="76878" y="118493"/>
                  </a:cubicBezTo>
                  <a:close/>
                </a:path>
              </a:pathLst>
            </a:custGeom>
            <a:solidFill>
              <a:srgbClr val="F9A687"/>
            </a:solidFill>
            <a:ln w="4506"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id="{902EA07C-8F92-B524-2FD6-12D0815A47DA}"/>
                </a:ext>
              </a:extLst>
            </p:cNvPr>
            <p:cNvSpPr/>
            <p:nvPr/>
          </p:nvSpPr>
          <p:spPr>
            <a:xfrm>
              <a:off x="6007680" y="1856566"/>
              <a:ext cx="2688798" cy="2016601"/>
            </a:xfrm>
            <a:custGeom>
              <a:avLst/>
              <a:gdLst>
                <a:gd name="connsiteX0" fmla="*/ 747153 w 1684367"/>
                <a:gd name="connsiteY0" fmla="*/ 1056101 h 1263275"/>
                <a:gd name="connsiteX1" fmla="*/ 814996 w 1684367"/>
                <a:gd name="connsiteY1" fmla="*/ 971882 h 1263275"/>
                <a:gd name="connsiteX2" fmla="*/ 836051 w 1684367"/>
                <a:gd name="connsiteY2" fmla="*/ 108644 h 1263275"/>
                <a:gd name="connsiteX3" fmla="*/ 901554 w 1684367"/>
                <a:gd name="connsiteY3" fmla="*/ 43141 h 1263275"/>
                <a:gd name="connsiteX4" fmla="*/ 1594016 w 1684367"/>
                <a:gd name="connsiteY4" fmla="*/ 43141 h 1263275"/>
                <a:gd name="connsiteX5" fmla="*/ 1652501 w 1684367"/>
                <a:gd name="connsiteY5" fmla="*/ 54838 h 1263275"/>
                <a:gd name="connsiteX6" fmla="*/ 1652501 w 1684367"/>
                <a:gd name="connsiteY6" fmla="*/ 237311 h 1263275"/>
                <a:gd name="connsiteX7" fmla="*/ 1603374 w 1684367"/>
                <a:gd name="connsiteY7" fmla="*/ 967203 h 1263275"/>
                <a:gd name="connsiteX8" fmla="*/ 1563604 w 1684367"/>
                <a:gd name="connsiteY8" fmla="*/ 1018670 h 1263275"/>
                <a:gd name="connsiteX9" fmla="*/ 1254803 w 1684367"/>
                <a:gd name="connsiteY9" fmla="*/ 1084173 h 1263275"/>
                <a:gd name="connsiteX10" fmla="*/ 1212694 w 1684367"/>
                <a:gd name="connsiteY10" fmla="*/ 1070137 h 1263275"/>
                <a:gd name="connsiteX11" fmla="*/ 1179942 w 1684367"/>
                <a:gd name="connsiteY11" fmla="*/ 1060779 h 1263275"/>
                <a:gd name="connsiteX12" fmla="*/ 1069991 w 1684367"/>
                <a:gd name="connsiteY12" fmla="*/ 1098210 h 1263275"/>
                <a:gd name="connsiteX13" fmla="*/ 992790 w 1684367"/>
                <a:gd name="connsiteY13" fmla="*/ 1128622 h 1263275"/>
                <a:gd name="connsiteX14" fmla="*/ 943663 w 1684367"/>
                <a:gd name="connsiteY14" fmla="*/ 1130961 h 1263275"/>
                <a:gd name="connsiteX15" fmla="*/ 915590 w 1684367"/>
                <a:gd name="connsiteY15" fmla="*/ 1133301 h 1263275"/>
                <a:gd name="connsiteX16" fmla="*/ 880499 w 1684367"/>
                <a:gd name="connsiteY16" fmla="*/ 1130961 h 1263275"/>
                <a:gd name="connsiteX17" fmla="*/ 819675 w 1684367"/>
                <a:gd name="connsiteY17" fmla="*/ 1133301 h 1263275"/>
                <a:gd name="connsiteX18" fmla="*/ 758850 w 1684367"/>
                <a:gd name="connsiteY18" fmla="*/ 1144998 h 1263275"/>
                <a:gd name="connsiteX19" fmla="*/ 681650 w 1684367"/>
                <a:gd name="connsiteY19" fmla="*/ 1156695 h 1263275"/>
                <a:gd name="connsiteX20" fmla="*/ 634862 w 1684367"/>
                <a:gd name="connsiteY20" fmla="*/ 1173071 h 1263275"/>
                <a:gd name="connsiteX21" fmla="*/ 216110 w 1684367"/>
                <a:gd name="connsiteY21" fmla="*/ 1217519 h 1263275"/>
                <a:gd name="connsiteX22" fmla="*/ 106158 w 1684367"/>
                <a:gd name="connsiteY22" fmla="*/ 1229216 h 1263275"/>
                <a:gd name="connsiteX23" fmla="*/ 42994 w 1684367"/>
                <a:gd name="connsiteY23" fmla="*/ 1189446 h 1263275"/>
                <a:gd name="connsiteX24" fmla="*/ 94461 w 1684367"/>
                <a:gd name="connsiteY24" fmla="*/ 1147337 h 1263275"/>
                <a:gd name="connsiteX25" fmla="*/ 283952 w 1684367"/>
                <a:gd name="connsiteY25" fmla="*/ 1116925 h 1263275"/>
                <a:gd name="connsiteX26" fmla="*/ 747153 w 1684367"/>
                <a:gd name="connsiteY26" fmla="*/ 1056101 h 126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84367" h="1263275">
                  <a:moveTo>
                    <a:pt x="747153" y="1056101"/>
                  </a:moveTo>
                  <a:cubicBezTo>
                    <a:pt x="803299" y="1056101"/>
                    <a:pt x="814996" y="1025688"/>
                    <a:pt x="814996" y="971882"/>
                  </a:cubicBezTo>
                  <a:cubicBezTo>
                    <a:pt x="819675" y="684136"/>
                    <a:pt x="829032" y="396390"/>
                    <a:pt x="836051" y="108644"/>
                  </a:cubicBezTo>
                  <a:cubicBezTo>
                    <a:pt x="836051" y="59516"/>
                    <a:pt x="854766" y="43141"/>
                    <a:pt x="901554" y="43141"/>
                  </a:cubicBezTo>
                  <a:cubicBezTo>
                    <a:pt x="1133154" y="45480"/>
                    <a:pt x="1362416" y="43141"/>
                    <a:pt x="1594016" y="43141"/>
                  </a:cubicBezTo>
                  <a:cubicBezTo>
                    <a:pt x="1615071" y="43141"/>
                    <a:pt x="1636125" y="40801"/>
                    <a:pt x="1652501" y="54838"/>
                  </a:cubicBezTo>
                  <a:cubicBezTo>
                    <a:pt x="1652501" y="115662"/>
                    <a:pt x="1652501" y="176486"/>
                    <a:pt x="1652501" y="237311"/>
                  </a:cubicBezTo>
                  <a:cubicBezTo>
                    <a:pt x="1643143" y="279420"/>
                    <a:pt x="1615071" y="735603"/>
                    <a:pt x="1603374" y="967203"/>
                  </a:cubicBezTo>
                  <a:cubicBezTo>
                    <a:pt x="1601034" y="997616"/>
                    <a:pt x="1594016" y="1011652"/>
                    <a:pt x="1563604" y="1018670"/>
                  </a:cubicBezTo>
                  <a:cubicBezTo>
                    <a:pt x="1460670" y="1039725"/>
                    <a:pt x="1362416" y="1077155"/>
                    <a:pt x="1254803" y="1084173"/>
                  </a:cubicBezTo>
                  <a:cubicBezTo>
                    <a:pt x="1236088" y="1091192"/>
                    <a:pt x="1222052" y="1088852"/>
                    <a:pt x="1212694" y="1070137"/>
                  </a:cubicBezTo>
                  <a:cubicBezTo>
                    <a:pt x="1203336" y="1056101"/>
                    <a:pt x="1193979" y="1053761"/>
                    <a:pt x="1179942" y="1060779"/>
                  </a:cubicBezTo>
                  <a:cubicBezTo>
                    <a:pt x="1147191" y="1086513"/>
                    <a:pt x="1119118" y="1114586"/>
                    <a:pt x="1069991" y="1098210"/>
                  </a:cubicBezTo>
                  <a:cubicBezTo>
                    <a:pt x="1044257" y="1088852"/>
                    <a:pt x="1020863" y="1121604"/>
                    <a:pt x="992790" y="1128622"/>
                  </a:cubicBezTo>
                  <a:cubicBezTo>
                    <a:pt x="976415" y="1133301"/>
                    <a:pt x="960039" y="1126283"/>
                    <a:pt x="943663" y="1130961"/>
                  </a:cubicBezTo>
                  <a:cubicBezTo>
                    <a:pt x="934305" y="1133301"/>
                    <a:pt x="924948" y="1133301"/>
                    <a:pt x="915590" y="1133301"/>
                  </a:cubicBezTo>
                  <a:cubicBezTo>
                    <a:pt x="906233" y="1133301"/>
                    <a:pt x="899214" y="1133301"/>
                    <a:pt x="880499" y="1130961"/>
                  </a:cubicBezTo>
                  <a:cubicBezTo>
                    <a:pt x="859445" y="1126283"/>
                    <a:pt x="838390" y="1121604"/>
                    <a:pt x="819675" y="1133301"/>
                  </a:cubicBezTo>
                  <a:cubicBezTo>
                    <a:pt x="800960" y="1140319"/>
                    <a:pt x="782244" y="1152016"/>
                    <a:pt x="758850" y="1144998"/>
                  </a:cubicBezTo>
                  <a:cubicBezTo>
                    <a:pt x="730778" y="1130961"/>
                    <a:pt x="705044" y="1128622"/>
                    <a:pt x="681650" y="1156695"/>
                  </a:cubicBezTo>
                  <a:cubicBezTo>
                    <a:pt x="669953" y="1170731"/>
                    <a:pt x="653578" y="1173071"/>
                    <a:pt x="634862" y="1173071"/>
                  </a:cubicBezTo>
                  <a:cubicBezTo>
                    <a:pt x="489820" y="1187107"/>
                    <a:pt x="368171" y="1203483"/>
                    <a:pt x="216110" y="1217519"/>
                  </a:cubicBezTo>
                  <a:cubicBezTo>
                    <a:pt x="211431" y="1219859"/>
                    <a:pt x="131892" y="1229216"/>
                    <a:pt x="106158" y="1229216"/>
                  </a:cubicBezTo>
                  <a:cubicBezTo>
                    <a:pt x="78085" y="1229216"/>
                    <a:pt x="47673" y="1229216"/>
                    <a:pt x="42994" y="1189446"/>
                  </a:cubicBezTo>
                  <a:cubicBezTo>
                    <a:pt x="50013" y="1161374"/>
                    <a:pt x="68728" y="1152016"/>
                    <a:pt x="94461" y="1147337"/>
                  </a:cubicBezTo>
                  <a:cubicBezTo>
                    <a:pt x="157625" y="1133301"/>
                    <a:pt x="220789" y="1119264"/>
                    <a:pt x="283952" y="1116925"/>
                  </a:cubicBezTo>
                  <a:cubicBezTo>
                    <a:pt x="365831" y="1114586"/>
                    <a:pt x="658256" y="1063119"/>
                    <a:pt x="747153" y="1056101"/>
                  </a:cubicBezTo>
                  <a:close/>
                </a:path>
              </a:pathLst>
            </a:custGeom>
            <a:solidFill>
              <a:schemeClr val="accent1"/>
            </a:solidFill>
            <a:ln w="23341" cap="flat">
              <a:noFill/>
              <a:prstDash val="solid"/>
              <a:miter/>
            </a:ln>
          </p:spPr>
          <p:txBody>
            <a:bodyPr rtlCol="0" anchor="ctr"/>
            <a:lstStyle/>
            <a:p>
              <a:endParaRPr lang="en-US" dirty="0"/>
            </a:p>
          </p:txBody>
        </p:sp>
      </p:grpSp>
      <p:sp>
        <p:nvSpPr>
          <p:cNvPr id="2" name="TextBox 1">
            <a:extLst>
              <a:ext uri="{FF2B5EF4-FFF2-40B4-BE49-F238E27FC236}">
                <a16:creationId xmlns:a16="http://schemas.microsoft.com/office/drawing/2014/main" id="{AB46F6F8-8462-294E-A7FA-9268C71584D4}"/>
              </a:ext>
            </a:extLst>
          </p:cNvPr>
          <p:cNvSpPr txBox="1"/>
          <p:nvPr/>
        </p:nvSpPr>
        <p:spPr>
          <a:xfrm>
            <a:off x="4038600" y="-5152"/>
            <a:ext cx="5916083" cy="769441"/>
          </a:xfrm>
          <a:prstGeom prst="rect">
            <a:avLst/>
          </a:prstGeom>
          <a:noFill/>
        </p:spPr>
        <p:txBody>
          <a:bodyPr wrap="square" rtlCol="0" anchor="ctr">
            <a:spAutoFit/>
          </a:bodyPr>
          <a:lstStyle/>
          <a:p>
            <a:pPr algn="just" rtl="1">
              <a:lnSpc>
                <a:spcPct val="150000"/>
              </a:lnSpc>
            </a:pPr>
            <a:r>
              <a:rPr lang="fa-IR" altLang="ko-KR" sz="3200" dirty="0">
                <a:solidFill>
                  <a:schemeClr val="tx2"/>
                </a:solidFill>
                <a:latin typeface="+mj-lt"/>
                <a:cs typeface="B Titr" panose="00000700000000000000" pitchFamily="2" charset="-78"/>
              </a:rPr>
              <a:t>داده مرجع </a:t>
            </a:r>
            <a:r>
              <a:rPr lang="en-US" altLang="ko-KR" sz="3200" b="1" dirty="0">
                <a:solidFill>
                  <a:schemeClr val="tx2"/>
                </a:solidFill>
                <a:latin typeface="+mj-lt"/>
                <a:cs typeface="B Titr" panose="00000700000000000000" pitchFamily="2" charset="-78"/>
              </a:rPr>
              <a:t>Reference data</a:t>
            </a:r>
            <a:endParaRPr lang="ko-KR" altLang="en-US" sz="3200" b="1" dirty="0">
              <a:solidFill>
                <a:schemeClr val="tx2"/>
              </a:solidFill>
              <a:latin typeface="+mj-lt"/>
              <a:cs typeface="B Titr" panose="00000700000000000000" pitchFamily="2" charset="-78"/>
            </a:endParaRPr>
          </a:p>
        </p:txBody>
      </p:sp>
      <p:grpSp>
        <p:nvGrpSpPr>
          <p:cNvPr id="17" name="Group 16">
            <a:extLst>
              <a:ext uri="{FF2B5EF4-FFF2-40B4-BE49-F238E27FC236}">
                <a16:creationId xmlns:a16="http://schemas.microsoft.com/office/drawing/2014/main" id="{E5E0F931-C644-6984-9D43-7EE8A5F21744}"/>
              </a:ext>
            </a:extLst>
          </p:cNvPr>
          <p:cNvGrpSpPr/>
          <p:nvPr/>
        </p:nvGrpSpPr>
        <p:grpSpPr>
          <a:xfrm>
            <a:off x="9417850" y="3295600"/>
            <a:ext cx="2378487" cy="678139"/>
            <a:chOff x="4686849" y="720000"/>
            <a:chExt cx="3470386" cy="678139"/>
          </a:xfrm>
        </p:grpSpPr>
        <p:sp>
          <p:nvSpPr>
            <p:cNvPr id="18" name="TextBox 17">
              <a:extLst>
                <a:ext uri="{FF2B5EF4-FFF2-40B4-BE49-F238E27FC236}">
                  <a16:creationId xmlns:a16="http://schemas.microsoft.com/office/drawing/2014/main" id="{CCD05758-B2A6-3B68-DF56-6745AA274DFB}"/>
                </a:ext>
              </a:extLst>
            </p:cNvPr>
            <p:cNvSpPr txBox="1"/>
            <p:nvPr/>
          </p:nvSpPr>
          <p:spPr>
            <a:xfrm>
              <a:off x="4686849" y="720000"/>
              <a:ext cx="3470386" cy="400110"/>
            </a:xfrm>
            <a:prstGeom prst="rect">
              <a:avLst/>
            </a:prstGeom>
            <a:noFill/>
          </p:spPr>
          <p:txBody>
            <a:bodyPr wrap="square" rtlCol="0">
              <a:spAutoFit/>
            </a:bodyPr>
            <a:lstStyle/>
            <a:p>
              <a:r>
                <a:rPr lang="fa-IR" altLang="ko-KR" sz="2000" b="1" dirty="0">
                  <a:solidFill>
                    <a:schemeClr val="tx2"/>
                  </a:solidFill>
                  <a:cs typeface="B Titr" panose="00000700000000000000" pitchFamily="2" charset="-78"/>
                </a:rPr>
                <a:t>یکچارچگی داده</a:t>
              </a:r>
              <a:endParaRPr lang="ko-KR" altLang="en-US" sz="2000" b="1" dirty="0">
                <a:solidFill>
                  <a:schemeClr val="tx2"/>
                </a:solidFill>
                <a:cs typeface="B Titr" panose="00000700000000000000" pitchFamily="2" charset="-78"/>
              </a:endParaRPr>
            </a:p>
          </p:txBody>
        </p:sp>
        <p:sp>
          <p:nvSpPr>
            <p:cNvPr id="19" name="TextBox 18">
              <a:extLst>
                <a:ext uri="{FF2B5EF4-FFF2-40B4-BE49-F238E27FC236}">
                  <a16:creationId xmlns:a16="http://schemas.microsoft.com/office/drawing/2014/main" id="{587E4033-A73A-BDD7-5B77-CFDE4DD97192}"/>
                </a:ext>
              </a:extLst>
            </p:cNvPr>
            <p:cNvSpPr txBox="1"/>
            <p:nvPr/>
          </p:nvSpPr>
          <p:spPr>
            <a:xfrm>
              <a:off x="4686849" y="1059585"/>
              <a:ext cx="3470386" cy="338554"/>
            </a:xfrm>
            <a:prstGeom prst="rect">
              <a:avLst/>
            </a:prstGeom>
            <a:noFill/>
          </p:spPr>
          <p:txBody>
            <a:bodyPr wrap="square" rtlCol="0">
              <a:spAutoFit/>
            </a:bodyPr>
            <a:lstStyle/>
            <a:p>
              <a:endParaRPr lang="ko-KR" altLang="en-US" sz="1600" b="1" dirty="0">
                <a:solidFill>
                  <a:schemeClr val="accent1"/>
                </a:solidFill>
                <a:cs typeface="Arial" pitchFamily="34" charset="0"/>
              </a:endParaRPr>
            </a:p>
          </p:txBody>
        </p:sp>
      </p:grpSp>
      <p:sp>
        <p:nvSpPr>
          <p:cNvPr id="20" name="TextBox 19">
            <a:extLst>
              <a:ext uri="{FF2B5EF4-FFF2-40B4-BE49-F238E27FC236}">
                <a16:creationId xmlns:a16="http://schemas.microsoft.com/office/drawing/2014/main" id="{39EA2CDA-A912-B44F-9811-AC98DEF4A93F}"/>
              </a:ext>
            </a:extLst>
          </p:cNvPr>
          <p:cNvSpPr txBox="1"/>
          <p:nvPr/>
        </p:nvSpPr>
        <p:spPr>
          <a:xfrm>
            <a:off x="9354601" y="3724783"/>
            <a:ext cx="2378487" cy="2062103"/>
          </a:xfrm>
          <a:prstGeom prst="rect">
            <a:avLst/>
          </a:prstGeom>
          <a:noFill/>
        </p:spPr>
        <p:txBody>
          <a:bodyPr wrap="square" rtlCol="0">
            <a:spAutoFit/>
          </a:bodyPr>
          <a:lstStyle/>
          <a:p>
            <a:pPr algn="just" rtl="1"/>
            <a:r>
              <a:rPr lang="fa-IR" altLang="ko-KR" sz="1600" b="1" dirty="0">
                <a:cs typeface="B Nazanin" panose="00000400000000000000" pitchFamily="2" charset="-78"/>
              </a:rPr>
              <a:t>به معنی درستی، دقت و کامل بودن داده ها در کل چرخه ی عمرشان است. یعنی داده ها با هم ارتباط درست، منطقی و سالم داشته باشند.مثلاً اگر دو تفر در یک سیستم با یک شماره ملی ثبت شوند داده نادرست و فاقد یکپارچگی است.</a:t>
            </a:r>
            <a:endParaRPr lang="ko-KR" altLang="en-US" sz="1600" b="1" dirty="0">
              <a:cs typeface="B Nazanin" panose="00000400000000000000" pitchFamily="2" charset="-78"/>
            </a:endParaRPr>
          </a:p>
        </p:txBody>
      </p:sp>
    </p:spTree>
    <p:extLst>
      <p:ext uri="{BB962C8B-B14F-4D97-AF65-F5344CB8AC3E}">
        <p14:creationId xmlns:p14="http://schemas.microsoft.com/office/powerpoint/2010/main" val="39518687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94000" y="1262033"/>
            <a:ext cx="2865753" cy="1708160"/>
          </a:xfrm>
          <a:prstGeom prst="rect">
            <a:avLst/>
          </a:prstGeom>
          <a:noFill/>
        </p:spPr>
        <p:txBody>
          <a:bodyPr wrap="square" rtlCol="0" anchor="ctr">
            <a:spAutoFit/>
          </a:bodyPr>
          <a:lstStyle/>
          <a:p>
            <a:pPr algn="ctr" rtl="1">
              <a:lnSpc>
                <a:spcPct val="150000"/>
              </a:lnSpc>
            </a:pPr>
            <a:r>
              <a:rPr lang="fa-IR" sz="2400" b="1" dirty="0">
                <a:solidFill>
                  <a:schemeClr val="bg1"/>
                </a:solidFill>
                <a:cs typeface="2  Titr" panose="00000700000000000000" pitchFamily="2" charset="-78"/>
              </a:rPr>
              <a:t>داده های </a:t>
            </a:r>
            <a:r>
              <a:rPr lang="fa-IR" sz="2400" dirty="0">
                <a:solidFill>
                  <a:schemeClr val="bg1"/>
                </a:solidFill>
                <a:cs typeface="2  Titr" panose="00000700000000000000" pitchFamily="2" charset="-78"/>
              </a:rPr>
              <a:t>مرجع (Reference Data) در دانشگاه علوم پزشکی</a:t>
            </a:r>
          </a:p>
        </p:txBody>
      </p:sp>
      <p:grpSp>
        <p:nvGrpSpPr>
          <p:cNvPr id="4" name="Group 3">
            <a:extLst>
              <a:ext uri="{FF2B5EF4-FFF2-40B4-BE49-F238E27FC236}">
                <a16:creationId xmlns:a16="http://schemas.microsoft.com/office/drawing/2014/main" id="{A34C383C-83FB-4C00-B58C-FBED52636D0F}"/>
              </a:ext>
            </a:extLst>
          </p:cNvPr>
          <p:cNvGrpSpPr/>
          <p:nvPr/>
        </p:nvGrpSpPr>
        <p:grpSpPr>
          <a:xfrm>
            <a:off x="2972033" y="79016"/>
            <a:ext cx="8666849" cy="6778984"/>
            <a:chOff x="3952875" y="2284730"/>
            <a:chExt cx="4591050" cy="2816544"/>
          </a:xfrm>
        </p:grpSpPr>
        <p:sp>
          <p:nvSpPr>
            <p:cNvPr id="5" name="Rectangle 4">
              <a:extLst>
                <a:ext uri="{FF2B5EF4-FFF2-40B4-BE49-F238E27FC236}">
                  <a16:creationId xmlns:a16="http://schemas.microsoft.com/office/drawing/2014/main" id="{36B67246-4A76-44FE-90C4-90E91727ABB3}"/>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5BE77CF-D6E9-495C-9FB1-BFC9F7A9D3EB}"/>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26A13EF9-5084-47CE-B66F-89A218F58A61}"/>
              </a:ext>
            </a:extLst>
          </p:cNvPr>
          <p:cNvSpPr txBox="1"/>
          <p:nvPr/>
        </p:nvSpPr>
        <p:spPr>
          <a:xfrm>
            <a:off x="3172310" y="345073"/>
            <a:ext cx="8031238" cy="6740307"/>
          </a:xfrm>
          <a:prstGeom prst="rect">
            <a:avLst/>
          </a:prstGeom>
          <a:noFill/>
        </p:spPr>
        <p:txBody>
          <a:bodyPr wrap="square" rtlCol="0">
            <a:spAutoFit/>
          </a:bodyPr>
          <a:lstStyle/>
          <a:p>
            <a:pPr algn="just" rtl="1"/>
            <a:r>
              <a:rPr lang="fa-IR" sz="1600" b="1" dirty="0">
                <a:solidFill>
                  <a:schemeClr val="bg1"/>
                </a:solidFill>
                <a:cs typeface="B Nazanin" panose="00000400000000000000" pitchFamily="2" charset="-78"/>
              </a:rPr>
              <a:t>این‌ها</a:t>
            </a:r>
            <a:r>
              <a:rPr lang="fa-IR" sz="1600" dirty="0">
                <a:solidFill>
                  <a:schemeClr val="bg1"/>
                </a:solidFill>
                <a:cs typeface="B Nazanin" panose="00000400000000000000" pitchFamily="2" charset="-78"/>
              </a:rPr>
              <a:t> </a:t>
            </a:r>
            <a:r>
              <a:rPr lang="fa-IR" sz="1600" b="1" dirty="0">
                <a:solidFill>
                  <a:schemeClr val="bg1"/>
                </a:solidFill>
                <a:cs typeface="B Nazanin" panose="00000400000000000000" pitchFamily="2" charset="-78"/>
              </a:rPr>
              <a:t>لیست‌ها یا مقادیر استانداردی هستند که برای دسته‌بندی، تعریف وضعیت‌ها، یا تعیین گزینه‌های مجاز در سیستم استفاده می‌شوند.</a:t>
            </a:r>
          </a:p>
          <a:p>
            <a:pPr algn="just" rtl="1"/>
            <a:endParaRPr lang="fa-IR" sz="1600" b="1" dirty="0">
              <a:solidFill>
                <a:schemeClr val="bg1"/>
              </a:solidFill>
              <a:cs typeface="B Nazanin" panose="00000400000000000000" pitchFamily="2" charset="-78"/>
            </a:endParaRPr>
          </a:p>
          <a:p>
            <a:pPr algn="just" rtl="1"/>
            <a:r>
              <a:rPr lang="fa-IR" sz="1600" b="1" dirty="0">
                <a:solidFill>
                  <a:schemeClr val="bg1"/>
                </a:solidFill>
                <a:cs typeface="2  Titr" panose="00000700000000000000" pitchFamily="2" charset="-78"/>
              </a:rPr>
              <a:t>رشته‌های تحصیلی:</a:t>
            </a:r>
          </a:p>
          <a:p>
            <a:pPr algn="just" rtl="1"/>
            <a:r>
              <a:rPr lang="fa-IR" sz="1600" dirty="0">
                <a:solidFill>
                  <a:schemeClr val="bg1"/>
                </a:solidFill>
                <a:cs typeface="B Nazanin" panose="00000400000000000000" pitchFamily="2" charset="-78"/>
              </a:rPr>
              <a:t>مثال: پزشکی عمومی، دندانپزشکی، داروسازی، پرستاری، مامایی، علوم آزمایشگاهی، هوش‌بری، فیزیوتراپی، ارتوپدی، داخلی، جراحی، روانپزشکی.</a:t>
            </a:r>
          </a:p>
          <a:p>
            <a:pPr algn="just" rtl="1"/>
            <a:r>
              <a:rPr lang="fa-IR" sz="1600" dirty="0">
                <a:solidFill>
                  <a:schemeClr val="bg1"/>
                </a:solidFill>
                <a:cs typeface="B Nazanin" panose="00000400000000000000" pitchFamily="2" charset="-78"/>
              </a:rPr>
              <a:t>چرا داده مرجع؟ این‌ها دسته‌بندی‌های اصلی هستند که دانشجویان در آن‌ها ثبت‌نام می‌کنند و تغییراتشان نادر است.</a:t>
            </a:r>
          </a:p>
          <a:p>
            <a:pPr algn="just" rtl="1"/>
            <a:endParaRPr lang="fa-IR" sz="1600" dirty="0">
              <a:solidFill>
                <a:schemeClr val="bg1"/>
              </a:solidFill>
              <a:cs typeface="B Nazanin" panose="00000400000000000000" pitchFamily="2" charset="-78"/>
            </a:endParaRPr>
          </a:p>
          <a:p>
            <a:pPr algn="just" rtl="1"/>
            <a:r>
              <a:rPr lang="fa-IR" sz="1600" b="1" dirty="0">
                <a:solidFill>
                  <a:schemeClr val="bg1"/>
                </a:solidFill>
                <a:cs typeface="2  Titr" panose="00000700000000000000" pitchFamily="2" charset="-78"/>
              </a:rPr>
              <a:t>مراتب علمی اساتید:</a:t>
            </a:r>
          </a:p>
          <a:p>
            <a:pPr algn="just" rtl="1"/>
            <a:r>
              <a:rPr lang="fa-IR" sz="1600" dirty="0">
                <a:solidFill>
                  <a:schemeClr val="bg1"/>
                </a:solidFill>
                <a:cs typeface="B Nazanin" panose="00000400000000000000" pitchFamily="2" charset="-78"/>
              </a:rPr>
              <a:t>مثال: مربی، استادیار، دانشیار، استاد.</a:t>
            </a:r>
          </a:p>
          <a:p>
            <a:pPr algn="just" rtl="1"/>
            <a:r>
              <a:rPr lang="fa-IR" sz="1600" dirty="0">
                <a:solidFill>
                  <a:schemeClr val="bg1"/>
                </a:solidFill>
                <a:cs typeface="B Nazanin" panose="00000400000000000000" pitchFamily="2" charset="-78"/>
              </a:rPr>
              <a:t>چرا داده مرجع؟ یک لیست استاندارد برای طبقه‌بندی اعضای هیئت علمی.</a:t>
            </a:r>
          </a:p>
          <a:p>
            <a:pPr algn="just" rtl="1"/>
            <a:endParaRPr lang="fa-IR" sz="1600" dirty="0">
              <a:solidFill>
                <a:schemeClr val="bg1"/>
              </a:solidFill>
              <a:cs typeface="B Nazanin" panose="00000400000000000000" pitchFamily="2" charset="-78"/>
            </a:endParaRPr>
          </a:p>
          <a:p>
            <a:pPr algn="just" rtl="1"/>
            <a:r>
              <a:rPr lang="fa-IR" sz="1600" b="1" dirty="0">
                <a:solidFill>
                  <a:schemeClr val="bg1"/>
                </a:solidFill>
                <a:cs typeface="2  Titr" panose="00000700000000000000" pitchFamily="2" charset="-78"/>
              </a:rPr>
              <a:t>کدهای تشخیص پزشکی (مانند </a:t>
            </a:r>
            <a:r>
              <a:rPr lang="fa-IR" sz="1600" b="1" dirty="0" smtClean="0">
                <a:solidFill>
                  <a:schemeClr val="bg1"/>
                </a:solidFill>
                <a:cs typeface="2  Titr" panose="00000700000000000000" pitchFamily="2" charset="-78"/>
              </a:rPr>
              <a:t>ICD):</a:t>
            </a:r>
            <a:endParaRPr lang="fa-IR" sz="1600" b="1" dirty="0">
              <a:solidFill>
                <a:schemeClr val="bg1"/>
              </a:solidFill>
              <a:cs typeface="2  Titr" panose="00000700000000000000" pitchFamily="2" charset="-78"/>
            </a:endParaRPr>
          </a:p>
          <a:p>
            <a:pPr algn="just" rtl="1"/>
            <a:r>
              <a:rPr lang="fa-IR" sz="1600" dirty="0">
                <a:solidFill>
                  <a:schemeClr val="bg1"/>
                </a:solidFill>
                <a:cs typeface="B Nazanin" panose="00000400000000000000" pitchFamily="2" charset="-78"/>
              </a:rPr>
              <a:t>مثال: کدهای مربوط به بیماری‌های قلبی، عفونی، انکولوژی و غیره.</a:t>
            </a:r>
          </a:p>
          <a:p>
            <a:pPr algn="just" rtl="1"/>
            <a:r>
              <a:rPr lang="fa-IR" sz="1600" dirty="0">
                <a:solidFill>
                  <a:schemeClr val="bg1"/>
                </a:solidFill>
                <a:cs typeface="B Nazanin" panose="00000400000000000000" pitchFamily="2" charset="-78"/>
              </a:rPr>
              <a:t>چرا داده مرجع؟ این کدها استاندارد جهانی برای دسته‌بندی بیماری‌ها هستند و باید دقیقاً مطابق با استاندارد استفاده شوند.</a:t>
            </a:r>
          </a:p>
          <a:p>
            <a:pPr algn="just" rtl="1"/>
            <a:endParaRPr lang="fa-IR" sz="1600" dirty="0">
              <a:solidFill>
                <a:schemeClr val="bg1"/>
              </a:solidFill>
              <a:cs typeface="B Nazanin" panose="00000400000000000000" pitchFamily="2" charset="-78"/>
            </a:endParaRPr>
          </a:p>
          <a:p>
            <a:pPr algn="just" rtl="1"/>
            <a:r>
              <a:rPr lang="fa-IR" sz="1600" b="1" dirty="0">
                <a:solidFill>
                  <a:schemeClr val="bg1"/>
                </a:solidFill>
                <a:cs typeface="2  Titr" panose="00000700000000000000" pitchFamily="2" charset="-78"/>
              </a:rPr>
              <a:t>واحدها و اندازه‌گیری‌ها:</a:t>
            </a:r>
          </a:p>
          <a:p>
            <a:pPr algn="just" rtl="1"/>
            <a:r>
              <a:rPr lang="fa-IR" sz="1600" dirty="0">
                <a:solidFill>
                  <a:schemeClr val="bg1"/>
                </a:solidFill>
                <a:cs typeface="B Nazanin" panose="00000400000000000000" pitchFamily="2" charset="-78"/>
              </a:rPr>
              <a:t>مثال: میلی‌گرم (mg)، میلی‌لیتر (ml)، درجه سانتی‌گراد (°C)، واحد (Unit).</a:t>
            </a:r>
          </a:p>
          <a:p>
            <a:pPr algn="just" rtl="1"/>
            <a:r>
              <a:rPr lang="fa-IR" sz="1600" dirty="0">
                <a:solidFill>
                  <a:schemeClr val="bg1"/>
                </a:solidFill>
                <a:cs typeface="B Nazanin" panose="00000400000000000000" pitchFamily="2" charset="-78"/>
              </a:rPr>
              <a:t>چرا داده مرجع؟ برای اطمینان از اینکه دوز داروها، نتایج آزمایش‌ها و علائم حیاتی به صورت استاندارد ثبت و خوانده می‌شوند.</a:t>
            </a:r>
          </a:p>
          <a:p>
            <a:pPr algn="just" rtl="1"/>
            <a:endParaRPr lang="fa-IR" sz="1600" dirty="0">
              <a:solidFill>
                <a:schemeClr val="bg1"/>
              </a:solidFill>
              <a:cs typeface="B Nazanin" panose="00000400000000000000" pitchFamily="2" charset="-78"/>
            </a:endParaRPr>
          </a:p>
          <a:p>
            <a:pPr algn="just" rtl="1"/>
            <a:r>
              <a:rPr lang="fa-IR" sz="1600" b="1" dirty="0">
                <a:solidFill>
                  <a:schemeClr val="bg1"/>
                </a:solidFill>
                <a:cs typeface="2  Titr" panose="00000700000000000000" pitchFamily="2" charset="-78"/>
              </a:rPr>
              <a:t>وضعیت‌های بیمارستانی</a:t>
            </a:r>
            <a:r>
              <a:rPr lang="fa-IR" sz="1600" dirty="0">
                <a:solidFill>
                  <a:schemeClr val="bg1"/>
                </a:solidFill>
                <a:cs typeface="B Nazanin" panose="00000400000000000000" pitchFamily="2" charset="-78"/>
              </a:rPr>
              <a:t>:</a:t>
            </a:r>
          </a:p>
          <a:p>
            <a:pPr algn="just" rtl="1"/>
            <a:r>
              <a:rPr lang="fa-IR" sz="1600" dirty="0">
                <a:solidFill>
                  <a:schemeClr val="bg1"/>
                </a:solidFill>
                <a:cs typeface="B Nazanin" panose="00000400000000000000" pitchFamily="2" charset="-78"/>
              </a:rPr>
              <a:t>مثال: بستری، ترخیص شده، در انتظار ویزیت، مرخص موقت.</a:t>
            </a:r>
          </a:p>
          <a:p>
            <a:pPr algn="just" rtl="1"/>
            <a:endParaRPr lang="fa-IR" sz="1600" dirty="0">
              <a:solidFill>
                <a:schemeClr val="bg1"/>
              </a:solidFill>
              <a:cs typeface="B Nazanin" panose="00000400000000000000" pitchFamily="2" charset="-78"/>
            </a:endParaRPr>
          </a:p>
          <a:p>
            <a:pPr algn="just" rtl="1"/>
            <a:r>
              <a:rPr lang="fa-IR" sz="1600" b="1" dirty="0">
                <a:solidFill>
                  <a:schemeClr val="bg1"/>
                </a:solidFill>
                <a:cs typeface="2  Titr" panose="00000700000000000000" pitchFamily="2" charset="-78"/>
              </a:rPr>
              <a:t>گروه‌های خونی:</a:t>
            </a:r>
          </a:p>
          <a:p>
            <a:pPr algn="just" rtl="1"/>
            <a:r>
              <a:rPr lang="fa-IR" sz="1600" dirty="0">
                <a:solidFill>
                  <a:schemeClr val="bg1"/>
                </a:solidFill>
                <a:cs typeface="B Nazanin" panose="00000400000000000000" pitchFamily="2" charset="-78"/>
              </a:rPr>
              <a:t>مثال: A+ , O- , B+ , AB-.</a:t>
            </a:r>
          </a:p>
          <a:p>
            <a:pPr algn="just" rtl="1"/>
            <a:r>
              <a:rPr lang="fa-IR" sz="1600" dirty="0">
                <a:solidFill>
                  <a:schemeClr val="bg1"/>
                </a:solidFill>
                <a:cs typeface="B Nazanin" panose="00000400000000000000" pitchFamily="2" charset="-78"/>
              </a:rPr>
              <a:t>چرا داده مرجع؟ یک لیست استاندارد که در پرونده بیماران استفاده می‌شود</a:t>
            </a:r>
            <a:r>
              <a:rPr lang="fa-IR" sz="1600" dirty="0"/>
              <a:t>.</a:t>
            </a:r>
          </a:p>
        </p:txBody>
      </p:sp>
    </p:spTree>
    <p:extLst>
      <p:ext uri="{BB962C8B-B14F-4D97-AF65-F5344CB8AC3E}">
        <p14:creationId xmlns:p14="http://schemas.microsoft.com/office/powerpoint/2010/main" val="16678671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A4BDA0-C270-4764-9C18-A593BCE2C965}"/>
              </a:ext>
            </a:extLst>
          </p:cNvPr>
          <p:cNvSpPr txBox="1"/>
          <p:nvPr/>
        </p:nvSpPr>
        <p:spPr>
          <a:xfrm>
            <a:off x="850953" y="1602663"/>
            <a:ext cx="3441647" cy="1754326"/>
          </a:xfrm>
          <a:prstGeom prst="rect">
            <a:avLst/>
          </a:prstGeom>
          <a:noFill/>
        </p:spPr>
        <p:txBody>
          <a:bodyPr wrap="square" rtlCol="0" anchor="ctr">
            <a:spAutoFit/>
          </a:bodyPr>
          <a:lstStyle/>
          <a:p>
            <a:pPr algn="ctr">
              <a:lnSpc>
                <a:spcPct val="150000"/>
              </a:lnSpc>
            </a:pPr>
            <a:r>
              <a:rPr lang="fa-IR" altLang="ko-KR" sz="2400" b="1" dirty="0">
                <a:solidFill>
                  <a:schemeClr val="bg1"/>
                </a:solidFill>
                <a:cs typeface="2  Titr" panose="00000700000000000000" pitchFamily="2" charset="-78"/>
              </a:rPr>
              <a:t>برای بهره برداری موثر از داده ها، درک صحیح مفاهیم پایه ای این حوزه ضروری است</a:t>
            </a:r>
            <a:endParaRPr lang="ko-KR" altLang="en-US" sz="2400" b="1" dirty="0">
              <a:solidFill>
                <a:schemeClr val="bg1"/>
              </a:solidFill>
              <a:cs typeface="2  Titr" panose="00000700000000000000" pitchFamily="2" charset="-78"/>
            </a:endParaRPr>
          </a:p>
        </p:txBody>
      </p:sp>
      <p:grpSp>
        <p:nvGrpSpPr>
          <p:cNvPr id="3" name="Group 2">
            <a:extLst>
              <a:ext uri="{FF2B5EF4-FFF2-40B4-BE49-F238E27FC236}">
                <a16:creationId xmlns:a16="http://schemas.microsoft.com/office/drawing/2014/main" id="{71EEDD8F-21EE-4529-B34B-786FC45A4E84}"/>
              </a:ext>
            </a:extLst>
          </p:cNvPr>
          <p:cNvGrpSpPr/>
          <p:nvPr/>
        </p:nvGrpSpPr>
        <p:grpSpPr>
          <a:xfrm>
            <a:off x="5086350" y="107139"/>
            <a:ext cx="6460943" cy="6643721"/>
            <a:chOff x="3952875" y="2284730"/>
            <a:chExt cx="4591050" cy="2816544"/>
          </a:xfrm>
        </p:grpSpPr>
        <p:sp>
          <p:nvSpPr>
            <p:cNvPr id="5" name="Rectangle 4">
              <a:extLst>
                <a:ext uri="{FF2B5EF4-FFF2-40B4-BE49-F238E27FC236}">
                  <a16:creationId xmlns:a16="http://schemas.microsoft.com/office/drawing/2014/main" id="{98147EE4-3F48-4BF3-B9D8-DC86F6C4FB41}"/>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105DC372-B4FF-4D2B-A176-27A903C2DC1E}"/>
                </a:ext>
              </a:extLst>
            </p:cNvPr>
            <p:cNvSpPr/>
            <p:nvPr userDrawn="1"/>
          </p:nvSpPr>
          <p:spPr>
            <a:xfrm>
              <a:off x="4083157" y="2398836"/>
              <a:ext cx="4330485" cy="2588333"/>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Oval 6">
            <a:extLst>
              <a:ext uri="{FF2B5EF4-FFF2-40B4-BE49-F238E27FC236}">
                <a16:creationId xmlns:a16="http://schemas.microsoft.com/office/drawing/2014/main" id="{F9525E3F-1288-4E47-9DDD-6E6E868E8798}"/>
              </a:ext>
            </a:extLst>
          </p:cNvPr>
          <p:cNvSpPr/>
          <p:nvPr/>
        </p:nvSpPr>
        <p:spPr>
          <a:xfrm>
            <a:off x="5501121" y="534803"/>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Oval 7">
            <a:extLst>
              <a:ext uri="{FF2B5EF4-FFF2-40B4-BE49-F238E27FC236}">
                <a16:creationId xmlns:a16="http://schemas.microsoft.com/office/drawing/2014/main" id="{6ED7E00C-90F3-4172-9B12-D1E11DFB43D9}"/>
              </a:ext>
            </a:extLst>
          </p:cNvPr>
          <p:cNvSpPr/>
          <p:nvPr/>
        </p:nvSpPr>
        <p:spPr>
          <a:xfrm>
            <a:off x="5501121" y="3235802"/>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Oval 8">
            <a:extLst>
              <a:ext uri="{FF2B5EF4-FFF2-40B4-BE49-F238E27FC236}">
                <a16:creationId xmlns:a16="http://schemas.microsoft.com/office/drawing/2014/main" id="{82D24387-E5FF-480F-9206-3F39D9ACA0B6}"/>
              </a:ext>
            </a:extLst>
          </p:cNvPr>
          <p:cNvSpPr/>
          <p:nvPr/>
        </p:nvSpPr>
        <p:spPr>
          <a:xfrm>
            <a:off x="5454261" y="2317487"/>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Oval 9">
            <a:extLst>
              <a:ext uri="{FF2B5EF4-FFF2-40B4-BE49-F238E27FC236}">
                <a16:creationId xmlns:a16="http://schemas.microsoft.com/office/drawing/2014/main" id="{0121B5C0-EA29-4C42-8AD1-8236E7937277}"/>
              </a:ext>
            </a:extLst>
          </p:cNvPr>
          <p:cNvSpPr/>
          <p:nvPr/>
        </p:nvSpPr>
        <p:spPr>
          <a:xfrm>
            <a:off x="5492361" y="1438989"/>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TextBox 12">
            <a:extLst>
              <a:ext uri="{FF2B5EF4-FFF2-40B4-BE49-F238E27FC236}">
                <a16:creationId xmlns:a16="http://schemas.microsoft.com/office/drawing/2014/main" id="{E70691D3-6C9E-41D7-8BD4-95A5A370EDD5}"/>
              </a:ext>
            </a:extLst>
          </p:cNvPr>
          <p:cNvSpPr txBox="1"/>
          <p:nvPr/>
        </p:nvSpPr>
        <p:spPr>
          <a:xfrm>
            <a:off x="6357357" y="660457"/>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تعاریف و تفاوت میان داده، اطلاعات و دانش</a:t>
            </a:r>
            <a:endParaRPr lang="ko-KR" altLang="en-US" sz="2000" b="1" dirty="0">
              <a:solidFill>
                <a:schemeClr val="bg1"/>
              </a:solidFill>
              <a:cs typeface="2  Titr" panose="00000700000000000000" pitchFamily="2" charset="-78"/>
            </a:endParaRPr>
          </a:p>
        </p:txBody>
      </p:sp>
      <p:sp>
        <p:nvSpPr>
          <p:cNvPr id="14" name="TextBox 13">
            <a:extLst>
              <a:ext uri="{FF2B5EF4-FFF2-40B4-BE49-F238E27FC236}">
                <a16:creationId xmlns:a16="http://schemas.microsoft.com/office/drawing/2014/main" id="{FB85A20E-BC2F-4902-9E49-A6913CBDEC02}"/>
              </a:ext>
            </a:extLst>
          </p:cNvPr>
          <p:cNvSpPr txBox="1"/>
          <p:nvPr/>
        </p:nvSpPr>
        <p:spPr>
          <a:xfrm>
            <a:off x="5524635" y="567599"/>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17" name="TextBox 16">
            <a:extLst>
              <a:ext uri="{FF2B5EF4-FFF2-40B4-BE49-F238E27FC236}">
                <a16:creationId xmlns:a16="http://schemas.microsoft.com/office/drawing/2014/main" id="{09A82234-31CA-4D46-8E52-5DF953CE14D5}"/>
              </a:ext>
            </a:extLst>
          </p:cNvPr>
          <p:cNvSpPr txBox="1"/>
          <p:nvPr/>
        </p:nvSpPr>
        <p:spPr>
          <a:xfrm>
            <a:off x="6390172" y="1507225"/>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زنجیره ارزش داده</a:t>
            </a:r>
            <a:endParaRPr lang="ko-KR" altLang="en-US" sz="2000" b="1" dirty="0">
              <a:solidFill>
                <a:schemeClr val="bg1"/>
              </a:solidFill>
              <a:cs typeface="2  Titr" panose="00000700000000000000" pitchFamily="2" charset="-78"/>
            </a:endParaRPr>
          </a:p>
        </p:txBody>
      </p:sp>
      <p:sp>
        <p:nvSpPr>
          <p:cNvPr id="18" name="TextBox 17">
            <a:extLst>
              <a:ext uri="{FF2B5EF4-FFF2-40B4-BE49-F238E27FC236}">
                <a16:creationId xmlns:a16="http://schemas.microsoft.com/office/drawing/2014/main" id="{0B378013-482D-403B-865D-7B1B84976F15}"/>
              </a:ext>
            </a:extLst>
          </p:cNvPr>
          <p:cNvSpPr txBox="1"/>
          <p:nvPr/>
        </p:nvSpPr>
        <p:spPr>
          <a:xfrm>
            <a:off x="5524635" y="1597198"/>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21" name="TextBox 20">
            <a:extLst>
              <a:ext uri="{FF2B5EF4-FFF2-40B4-BE49-F238E27FC236}">
                <a16:creationId xmlns:a16="http://schemas.microsoft.com/office/drawing/2014/main" id="{C6196035-CF56-4FDB-B3EF-7A642E1E8CDA}"/>
              </a:ext>
            </a:extLst>
          </p:cNvPr>
          <p:cNvSpPr txBox="1"/>
          <p:nvPr/>
        </p:nvSpPr>
        <p:spPr>
          <a:xfrm>
            <a:off x="6278331" y="2443709"/>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سواد داده و شناخت انواع داده </a:t>
            </a:r>
            <a:endParaRPr lang="ko-KR" altLang="en-US" sz="2000" b="1" dirty="0">
              <a:solidFill>
                <a:schemeClr val="bg1"/>
              </a:solidFill>
              <a:cs typeface="2  Titr" panose="00000700000000000000" pitchFamily="2" charset="-78"/>
            </a:endParaRPr>
          </a:p>
        </p:txBody>
      </p:sp>
      <p:sp>
        <p:nvSpPr>
          <p:cNvPr id="22" name="TextBox 21">
            <a:extLst>
              <a:ext uri="{FF2B5EF4-FFF2-40B4-BE49-F238E27FC236}">
                <a16:creationId xmlns:a16="http://schemas.microsoft.com/office/drawing/2014/main" id="{BEFE2132-22FB-494E-9FDE-0D3987834F26}"/>
              </a:ext>
            </a:extLst>
          </p:cNvPr>
          <p:cNvSpPr txBox="1"/>
          <p:nvPr/>
        </p:nvSpPr>
        <p:spPr>
          <a:xfrm>
            <a:off x="5549279" y="2469440"/>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25" name="TextBox 24">
            <a:extLst>
              <a:ext uri="{FF2B5EF4-FFF2-40B4-BE49-F238E27FC236}">
                <a16:creationId xmlns:a16="http://schemas.microsoft.com/office/drawing/2014/main" id="{24B2D58D-3B6C-48C9-AA86-79C219B26919}"/>
              </a:ext>
            </a:extLst>
          </p:cNvPr>
          <p:cNvSpPr txBox="1"/>
          <p:nvPr/>
        </p:nvSpPr>
        <p:spPr>
          <a:xfrm>
            <a:off x="6357357" y="4306939"/>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مفهوم نظام حکمرانی داده مبنا</a:t>
            </a:r>
            <a:endParaRPr lang="ko-KR" altLang="en-US" sz="2000" b="1" dirty="0">
              <a:solidFill>
                <a:schemeClr val="bg1"/>
              </a:solidFill>
              <a:cs typeface="2  Titr" panose="00000700000000000000" pitchFamily="2" charset="-78"/>
            </a:endParaRPr>
          </a:p>
        </p:txBody>
      </p:sp>
      <p:sp>
        <p:nvSpPr>
          <p:cNvPr id="26" name="TextBox 25">
            <a:extLst>
              <a:ext uri="{FF2B5EF4-FFF2-40B4-BE49-F238E27FC236}">
                <a16:creationId xmlns:a16="http://schemas.microsoft.com/office/drawing/2014/main" id="{CFD6274E-E3E8-442C-9BD9-3B7FCB0E27E8}"/>
              </a:ext>
            </a:extLst>
          </p:cNvPr>
          <p:cNvSpPr txBox="1"/>
          <p:nvPr/>
        </p:nvSpPr>
        <p:spPr>
          <a:xfrm>
            <a:off x="5548630" y="3340573"/>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20" name="TextBox 19">
            <a:extLst>
              <a:ext uri="{FF2B5EF4-FFF2-40B4-BE49-F238E27FC236}">
                <a16:creationId xmlns:a16="http://schemas.microsoft.com/office/drawing/2014/main" id="{C6196035-CF56-4FDB-B3EF-7A642E1E8CDA}"/>
              </a:ext>
            </a:extLst>
          </p:cNvPr>
          <p:cNvSpPr txBox="1"/>
          <p:nvPr/>
        </p:nvSpPr>
        <p:spPr>
          <a:xfrm>
            <a:off x="6325840" y="3370455"/>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مفاهیم مرتبط با داده</a:t>
            </a:r>
            <a:endParaRPr lang="ko-KR" altLang="en-US" sz="2000" b="1" dirty="0">
              <a:solidFill>
                <a:schemeClr val="bg1"/>
              </a:solidFill>
              <a:cs typeface="2  Titr" panose="00000700000000000000" pitchFamily="2" charset="-78"/>
            </a:endParaRPr>
          </a:p>
        </p:txBody>
      </p:sp>
      <p:sp>
        <p:nvSpPr>
          <p:cNvPr id="23" name="Oval 22">
            <a:extLst>
              <a:ext uri="{FF2B5EF4-FFF2-40B4-BE49-F238E27FC236}">
                <a16:creationId xmlns:a16="http://schemas.microsoft.com/office/drawing/2014/main" id="{6ED7E00C-90F3-4172-9B12-D1E11DFB43D9}"/>
              </a:ext>
            </a:extLst>
          </p:cNvPr>
          <p:cNvSpPr/>
          <p:nvPr/>
        </p:nvSpPr>
        <p:spPr>
          <a:xfrm>
            <a:off x="5492654" y="4099398"/>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TextBox 23">
            <a:extLst>
              <a:ext uri="{FF2B5EF4-FFF2-40B4-BE49-F238E27FC236}">
                <a16:creationId xmlns:a16="http://schemas.microsoft.com/office/drawing/2014/main" id="{CFD6274E-E3E8-442C-9BD9-3B7FCB0E27E8}"/>
              </a:ext>
            </a:extLst>
          </p:cNvPr>
          <p:cNvSpPr txBox="1"/>
          <p:nvPr/>
        </p:nvSpPr>
        <p:spPr>
          <a:xfrm>
            <a:off x="5540163" y="4204169"/>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28" name="Oval 27">
            <a:extLst>
              <a:ext uri="{FF2B5EF4-FFF2-40B4-BE49-F238E27FC236}">
                <a16:creationId xmlns:a16="http://schemas.microsoft.com/office/drawing/2014/main" id="{6ED7E00C-90F3-4172-9B12-D1E11DFB43D9}"/>
              </a:ext>
            </a:extLst>
          </p:cNvPr>
          <p:cNvSpPr/>
          <p:nvPr/>
        </p:nvSpPr>
        <p:spPr>
          <a:xfrm>
            <a:off x="5502198" y="4933263"/>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0" name="TextBox 29">
            <a:extLst>
              <a:ext uri="{FF2B5EF4-FFF2-40B4-BE49-F238E27FC236}">
                <a16:creationId xmlns:a16="http://schemas.microsoft.com/office/drawing/2014/main" id="{CFD6274E-E3E8-442C-9BD9-3B7FCB0E27E8}"/>
              </a:ext>
            </a:extLst>
          </p:cNvPr>
          <p:cNvSpPr txBox="1"/>
          <p:nvPr/>
        </p:nvSpPr>
        <p:spPr>
          <a:xfrm>
            <a:off x="5596139" y="5060257"/>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06</a:t>
            </a:r>
            <a:endParaRPr lang="ko-KR" altLang="en-US" sz="2800" b="1" dirty="0">
              <a:solidFill>
                <a:schemeClr val="bg1"/>
              </a:solidFill>
              <a:cs typeface="Arial" pitchFamily="34" charset="0"/>
            </a:endParaRPr>
          </a:p>
        </p:txBody>
      </p:sp>
      <p:sp>
        <p:nvSpPr>
          <p:cNvPr id="31" name="TextBox 30">
            <a:extLst>
              <a:ext uri="{FF2B5EF4-FFF2-40B4-BE49-F238E27FC236}">
                <a16:creationId xmlns:a16="http://schemas.microsoft.com/office/drawing/2014/main" id="{24B2D58D-3B6C-48C9-AA86-79C219B26919}"/>
              </a:ext>
            </a:extLst>
          </p:cNvPr>
          <p:cNvSpPr txBox="1"/>
          <p:nvPr/>
        </p:nvSpPr>
        <p:spPr>
          <a:xfrm>
            <a:off x="6372272" y="5060257"/>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ناظر داده</a:t>
            </a:r>
            <a:endParaRPr lang="ko-KR" altLang="en-US" sz="2000" b="1" dirty="0">
              <a:solidFill>
                <a:schemeClr val="bg1"/>
              </a:solidFill>
              <a:cs typeface="2  Titr" panose="00000700000000000000" pitchFamily="2" charset="-78"/>
            </a:endParaRPr>
          </a:p>
        </p:txBody>
      </p:sp>
      <p:sp>
        <p:nvSpPr>
          <p:cNvPr id="32" name="Oval 31">
            <a:extLst>
              <a:ext uri="{FF2B5EF4-FFF2-40B4-BE49-F238E27FC236}">
                <a16:creationId xmlns:a16="http://schemas.microsoft.com/office/drawing/2014/main" id="{6ED7E00C-90F3-4172-9B12-D1E11DFB43D9}"/>
              </a:ext>
            </a:extLst>
          </p:cNvPr>
          <p:cNvSpPr/>
          <p:nvPr/>
        </p:nvSpPr>
        <p:spPr>
          <a:xfrm>
            <a:off x="5459864" y="5737596"/>
            <a:ext cx="777210" cy="777208"/>
          </a:xfrm>
          <a:prstGeom prst="ellipse">
            <a:avLst/>
          </a:prstGeom>
          <a:gradFill flip="none" rotWithShape="1">
            <a:gsLst>
              <a:gs pos="0">
                <a:schemeClr val="accent1">
                  <a:alpha val="40000"/>
                </a:schemeClr>
              </a:gs>
              <a:gs pos="100000">
                <a:schemeClr val="accent4">
                  <a:alpha val="40000"/>
                </a:schemeClr>
              </a:gs>
            </a:gsLst>
            <a:path path="circle">
              <a:fillToRect l="100000" t="100000"/>
            </a:path>
            <a:tileRect r="-100000" b="-100000"/>
          </a:gradFill>
          <a:ln>
            <a:noFill/>
          </a:ln>
          <a:effectLst>
            <a:outerShdw blurRad="1778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3" name="TextBox 32">
            <a:extLst>
              <a:ext uri="{FF2B5EF4-FFF2-40B4-BE49-F238E27FC236}">
                <a16:creationId xmlns:a16="http://schemas.microsoft.com/office/drawing/2014/main" id="{CFD6274E-E3E8-442C-9BD9-3B7FCB0E27E8}"/>
              </a:ext>
            </a:extLst>
          </p:cNvPr>
          <p:cNvSpPr txBox="1"/>
          <p:nvPr/>
        </p:nvSpPr>
        <p:spPr>
          <a:xfrm>
            <a:off x="5553805" y="5864590"/>
            <a:ext cx="68219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34" name="TextBox 33">
            <a:extLst>
              <a:ext uri="{FF2B5EF4-FFF2-40B4-BE49-F238E27FC236}">
                <a16:creationId xmlns:a16="http://schemas.microsoft.com/office/drawing/2014/main" id="{24B2D58D-3B6C-48C9-AA86-79C219B26919}"/>
              </a:ext>
            </a:extLst>
          </p:cNvPr>
          <p:cNvSpPr txBox="1"/>
          <p:nvPr/>
        </p:nvSpPr>
        <p:spPr>
          <a:xfrm>
            <a:off x="6390172" y="5772748"/>
            <a:ext cx="4507692" cy="400110"/>
          </a:xfrm>
          <a:prstGeom prst="rect">
            <a:avLst/>
          </a:prstGeom>
          <a:noFill/>
        </p:spPr>
        <p:txBody>
          <a:bodyPr wrap="square" lIns="108000" rIns="108000" rtlCol="0">
            <a:spAutoFit/>
          </a:bodyPr>
          <a:lstStyle/>
          <a:p>
            <a:r>
              <a:rPr lang="fa-IR" altLang="ko-KR" sz="2000" b="1" dirty="0">
                <a:solidFill>
                  <a:schemeClr val="bg1"/>
                </a:solidFill>
                <a:cs typeface="2  Titr" panose="00000700000000000000" pitchFamily="2" charset="-78"/>
              </a:rPr>
              <a:t>مشارکت الکترونیکی</a:t>
            </a:r>
            <a:endParaRPr lang="ko-KR" altLang="en-US" sz="2000" b="1" dirty="0">
              <a:solidFill>
                <a:schemeClr val="bg1"/>
              </a:solidFill>
              <a:cs typeface="2  Titr" panose="00000700000000000000" pitchFamily="2" charset="-78"/>
            </a:endParaRPr>
          </a:p>
        </p:txBody>
      </p:sp>
    </p:spTree>
    <p:extLst>
      <p:ext uri="{BB962C8B-B14F-4D97-AF65-F5344CB8AC3E}">
        <p14:creationId xmlns:p14="http://schemas.microsoft.com/office/powerpoint/2010/main" val="31488225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B98A8-BDCE-9C98-FBC4-90DA931A511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18D5F96-B17D-7710-9861-97AEFC709612}"/>
              </a:ext>
            </a:extLst>
          </p:cNvPr>
          <p:cNvSpPr>
            <a:spLocks noGrp="1"/>
          </p:cNvSpPr>
          <p:nvPr>
            <p:ph type="body" sz="quarter" idx="10"/>
          </p:nvPr>
        </p:nvSpPr>
        <p:spPr>
          <a:xfrm>
            <a:off x="1153584" y="677392"/>
            <a:ext cx="3481993" cy="724247"/>
          </a:xfrm>
        </p:spPr>
        <p:txBody>
          <a:bodyPr/>
          <a:lstStyle/>
          <a:p>
            <a:r>
              <a:rPr lang="fa-IR" sz="3600" dirty="0">
                <a:cs typeface="2  Titr" panose="00000700000000000000"/>
              </a:rPr>
              <a:t>استراتژی داده</a:t>
            </a:r>
          </a:p>
          <a:p>
            <a:r>
              <a:rPr lang="en-US" sz="3600" b="1" dirty="0">
                <a:solidFill>
                  <a:schemeClr val="tx1">
                    <a:lumMod val="75000"/>
                    <a:lumOff val="25000"/>
                  </a:schemeClr>
                </a:solidFill>
                <a:cs typeface="B Nazanin" panose="00000400000000000000" pitchFamily="2" charset="-78"/>
              </a:rPr>
              <a:t>Data Strategy</a:t>
            </a:r>
            <a:endParaRPr lang="en-US" sz="3600" dirty="0">
              <a:cs typeface="2  Titr" panose="00000700000000000000"/>
            </a:endParaRPr>
          </a:p>
        </p:txBody>
      </p:sp>
      <p:sp>
        <p:nvSpPr>
          <p:cNvPr id="10" name="Oval 8">
            <a:extLst>
              <a:ext uri="{FF2B5EF4-FFF2-40B4-BE49-F238E27FC236}">
                <a16:creationId xmlns:a16="http://schemas.microsoft.com/office/drawing/2014/main" id="{D5A3CB03-7FEF-9FFA-F676-6140BD750571}"/>
              </a:ext>
            </a:extLst>
          </p:cNvPr>
          <p:cNvSpPr/>
          <p:nvPr/>
        </p:nvSpPr>
        <p:spPr>
          <a:xfrm>
            <a:off x="6333003" y="4099617"/>
            <a:ext cx="470268" cy="470268"/>
          </a:xfrm>
          <a:prstGeom prst="ellipse">
            <a:avLst/>
          </a:prstGeom>
          <a:solidFill>
            <a:schemeClr val="accent2"/>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1" name="Oval 9">
            <a:extLst>
              <a:ext uri="{FF2B5EF4-FFF2-40B4-BE49-F238E27FC236}">
                <a16:creationId xmlns:a16="http://schemas.microsoft.com/office/drawing/2014/main" id="{2052DB94-512E-E14E-062F-18CA9761D603}"/>
              </a:ext>
            </a:extLst>
          </p:cNvPr>
          <p:cNvSpPr/>
          <p:nvPr/>
        </p:nvSpPr>
        <p:spPr>
          <a:xfrm>
            <a:off x="6333397" y="5230877"/>
            <a:ext cx="469874" cy="476184"/>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13" name="Group 32">
            <a:extLst>
              <a:ext uri="{FF2B5EF4-FFF2-40B4-BE49-F238E27FC236}">
                <a16:creationId xmlns:a16="http://schemas.microsoft.com/office/drawing/2014/main" id="{EC4FF9B7-4094-334F-3B97-2CADFBDE6A0F}"/>
              </a:ext>
            </a:extLst>
          </p:cNvPr>
          <p:cNvGrpSpPr/>
          <p:nvPr/>
        </p:nvGrpSpPr>
        <p:grpSpPr>
          <a:xfrm>
            <a:off x="6803271" y="4123614"/>
            <a:ext cx="4029293" cy="669457"/>
            <a:chOff x="4771238" y="4194536"/>
            <a:chExt cx="1414287" cy="669457"/>
          </a:xfrm>
        </p:grpSpPr>
        <p:sp>
          <p:nvSpPr>
            <p:cNvPr id="14" name="TextBox 13">
              <a:extLst>
                <a:ext uri="{FF2B5EF4-FFF2-40B4-BE49-F238E27FC236}">
                  <a16:creationId xmlns:a16="http://schemas.microsoft.com/office/drawing/2014/main" id="{31DDAA70-F8CB-2817-0084-EFC67D9BB482}"/>
                </a:ext>
              </a:extLst>
            </p:cNvPr>
            <p:cNvSpPr txBox="1"/>
            <p:nvPr/>
          </p:nvSpPr>
          <p:spPr>
            <a:xfrm>
              <a:off x="4771238" y="4475425"/>
              <a:ext cx="1414287"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میزان استفاده سازمان از داده،کیفیت داده </a:t>
              </a:r>
              <a:r>
                <a:rPr lang="fa-IR" altLang="ko-KR" sz="1400" b="1" dirty="0" smtClean="0">
                  <a:solidFill>
                    <a:schemeClr val="tx1">
                      <a:lumMod val="75000"/>
                      <a:lumOff val="25000"/>
                    </a:schemeClr>
                  </a:solidFill>
                  <a:cs typeface="B Nazanin" panose="00000400000000000000" pitchFamily="2" charset="-78"/>
                </a:rPr>
                <a:t>و مهارت </a:t>
              </a:r>
              <a:r>
                <a:rPr lang="fa-IR" altLang="ko-KR" sz="1400" b="1" dirty="0">
                  <a:solidFill>
                    <a:schemeClr val="tx1">
                      <a:lumMod val="75000"/>
                      <a:lumOff val="25000"/>
                    </a:schemeClr>
                  </a:solidFill>
                  <a:cs typeface="B Nazanin" panose="00000400000000000000" pitchFamily="2" charset="-78"/>
                </a:rPr>
                <a:t>های موجود</a:t>
              </a:r>
              <a:endParaRPr lang="ko-KR" altLang="en-US" sz="14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AAF419DF-3B50-355A-F824-EF4C2EA13B8F}"/>
                </a:ext>
              </a:extLst>
            </p:cNvPr>
            <p:cNvSpPr txBox="1"/>
            <p:nvPr/>
          </p:nvSpPr>
          <p:spPr>
            <a:xfrm>
              <a:off x="4871814" y="4194536"/>
              <a:ext cx="796274" cy="307777"/>
            </a:xfrm>
            <a:prstGeom prst="rect">
              <a:avLst/>
            </a:prstGeom>
            <a:noFill/>
          </p:spPr>
          <p:txBody>
            <a:bodyPr wrap="square" rtlCol="0" anchor="ctr">
              <a:spAutoFit/>
            </a:bodyPr>
            <a:lstStyle/>
            <a:p>
              <a:r>
                <a:rPr lang="fa-IR" altLang="ko-KR" sz="1400" b="1" dirty="0">
                  <a:solidFill>
                    <a:schemeClr val="tx1">
                      <a:lumMod val="75000"/>
                      <a:lumOff val="25000"/>
                    </a:schemeClr>
                  </a:solidFill>
                  <a:latin typeface="2  Titr"/>
                  <a:cs typeface="2  Titr" panose="00000700000000000000" pitchFamily="2" charset="-78"/>
                </a:rPr>
                <a:t>بلوغ داده</a:t>
              </a:r>
              <a:endParaRPr lang="en-US" altLang="ko-KR" sz="1400" b="1" dirty="0">
                <a:solidFill>
                  <a:schemeClr val="tx1">
                    <a:lumMod val="75000"/>
                    <a:lumOff val="25000"/>
                  </a:schemeClr>
                </a:solidFill>
                <a:latin typeface="2  Titr"/>
                <a:cs typeface="2  Titr" panose="00000700000000000000" pitchFamily="2" charset="-78"/>
              </a:endParaRPr>
            </a:p>
          </p:txBody>
        </p:sp>
      </p:grpSp>
      <p:sp>
        <p:nvSpPr>
          <p:cNvPr id="4" name="Picture Placeholder 3">
            <a:extLst>
              <a:ext uri="{FF2B5EF4-FFF2-40B4-BE49-F238E27FC236}">
                <a16:creationId xmlns:a16="http://schemas.microsoft.com/office/drawing/2014/main" id="{48DC2625-5499-B613-E46E-CB41C2F681BC}"/>
              </a:ext>
            </a:extLst>
          </p:cNvPr>
          <p:cNvSpPr>
            <a:spLocks noGrp="1"/>
          </p:cNvSpPr>
          <p:nvPr>
            <p:ph type="pic" sz="quarter" idx="14"/>
          </p:nvPr>
        </p:nvSpPr>
        <p:spPr/>
      </p:sp>
      <p:grpSp>
        <p:nvGrpSpPr>
          <p:cNvPr id="3" name="Group 32">
            <a:extLst>
              <a:ext uri="{FF2B5EF4-FFF2-40B4-BE49-F238E27FC236}">
                <a16:creationId xmlns:a16="http://schemas.microsoft.com/office/drawing/2014/main" id="{F7815761-96D5-978D-6B30-F3E07D8EA5FB}"/>
              </a:ext>
            </a:extLst>
          </p:cNvPr>
          <p:cNvGrpSpPr/>
          <p:nvPr/>
        </p:nvGrpSpPr>
        <p:grpSpPr>
          <a:xfrm>
            <a:off x="6607538" y="5246265"/>
            <a:ext cx="4029293" cy="1337085"/>
            <a:chOff x="4771238" y="4173239"/>
            <a:chExt cx="1414287" cy="1337085"/>
          </a:xfrm>
        </p:grpSpPr>
        <p:sp>
          <p:nvSpPr>
            <p:cNvPr id="5" name="TextBox 4">
              <a:extLst>
                <a:ext uri="{FF2B5EF4-FFF2-40B4-BE49-F238E27FC236}">
                  <a16:creationId xmlns:a16="http://schemas.microsoft.com/office/drawing/2014/main" id="{99AAEB5E-18BB-6B53-FA48-82081B089223}"/>
                </a:ext>
              </a:extLst>
            </p:cNvPr>
            <p:cNvSpPr txBox="1"/>
            <p:nvPr/>
          </p:nvSpPr>
          <p:spPr>
            <a:xfrm>
              <a:off x="4771238" y="4475425"/>
              <a:ext cx="1414287" cy="1034899"/>
            </a:xfrm>
            <a:prstGeom prst="rect">
              <a:avLst/>
            </a:prstGeom>
            <a:noFill/>
          </p:spPr>
          <p:txBody>
            <a:bodyPr wrap="square" rtlCol="0">
              <a:spAutoFit/>
            </a:bodyPr>
            <a:lstStyle/>
            <a:p>
              <a:pPr algn="just" rtl="1">
                <a:lnSpc>
                  <a:spcPct val="150000"/>
                </a:lnSpc>
              </a:pPr>
              <a:r>
                <a:rPr lang="fa-IR" altLang="ko-KR" sz="1400" b="1" dirty="0">
                  <a:solidFill>
                    <a:schemeClr val="tx1">
                      <a:lumMod val="75000"/>
                      <a:lumOff val="25000"/>
                    </a:schemeClr>
                  </a:solidFill>
                  <a:cs typeface="B Nazanin" panose="00000400000000000000" pitchFamily="2" charset="-78"/>
                </a:rPr>
                <a:t>صنایع پر ریسک مثل سلامت معمولاً روی امنیت داده تمرکز دارند. </a:t>
              </a:r>
              <a:r>
                <a:rPr lang="fa-IR" altLang="ko-KR" sz="1400" b="1" dirty="0" smtClean="0">
                  <a:solidFill>
                    <a:schemeClr val="tx1">
                      <a:lumMod val="75000"/>
                      <a:lumOff val="25000"/>
                    </a:schemeClr>
                  </a:solidFill>
                  <a:cs typeface="B Nazanin" panose="00000400000000000000" pitchFamily="2" charset="-78"/>
                </a:rPr>
                <a:t>صنایع </a:t>
              </a:r>
              <a:r>
                <a:rPr lang="fa-IR" altLang="ko-KR" sz="1400" b="1" dirty="0">
                  <a:solidFill>
                    <a:schemeClr val="tx1">
                      <a:lumMod val="75000"/>
                      <a:lumOff val="25000"/>
                    </a:schemeClr>
                  </a:solidFill>
                  <a:cs typeface="B Nazanin" panose="00000400000000000000" pitchFamily="2" charset="-78"/>
                </a:rPr>
                <a:t>رقابتی ممکن است روی تحلیل بازار و فرصت های رشد تمرکز کنند.</a:t>
              </a:r>
              <a:endParaRPr lang="ko-KR" altLang="en-US" sz="1400" b="1"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BFD68D32-6AE6-86BA-13FA-D3B5611FA496}"/>
                </a:ext>
              </a:extLst>
            </p:cNvPr>
            <p:cNvSpPr txBox="1"/>
            <p:nvPr/>
          </p:nvSpPr>
          <p:spPr>
            <a:xfrm>
              <a:off x="4888435" y="4173239"/>
              <a:ext cx="1133697" cy="307777"/>
            </a:xfrm>
            <a:prstGeom prst="rect">
              <a:avLst/>
            </a:prstGeom>
            <a:noFill/>
          </p:spPr>
          <p:txBody>
            <a:bodyPr wrap="square" rtlCol="0" anchor="ctr">
              <a:spAutoFit/>
            </a:bodyPr>
            <a:lstStyle/>
            <a:p>
              <a:r>
                <a:rPr lang="fa-IR" altLang="ko-KR" sz="1400" b="1" dirty="0">
                  <a:solidFill>
                    <a:schemeClr val="tx1">
                      <a:lumMod val="75000"/>
                      <a:lumOff val="25000"/>
                    </a:schemeClr>
                  </a:solidFill>
                  <a:latin typeface="2  Titr"/>
                  <a:cs typeface="2  Titr" panose="00000700000000000000" pitchFamily="2" charset="-78"/>
                </a:rPr>
                <a:t>صنعت و اندازه سازمان</a:t>
              </a:r>
              <a:endParaRPr lang="en-US" altLang="ko-KR" sz="1400" b="1" dirty="0">
                <a:solidFill>
                  <a:schemeClr val="tx1">
                    <a:lumMod val="75000"/>
                    <a:lumOff val="25000"/>
                  </a:schemeClr>
                </a:solidFill>
                <a:latin typeface="2  Titr"/>
                <a:cs typeface="2  Titr" panose="00000700000000000000" pitchFamily="2" charset="-78"/>
              </a:endParaRPr>
            </a:p>
          </p:txBody>
        </p:sp>
      </p:grpSp>
      <p:sp>
        <p:nvSpPr>
          <p:cNvPr id="16" name="Text Placeholder 1">
            <a:extLst>
              <a:ext uri="{FF2B5EF4-FFF2-40B4-BE49-F238E27FC236}">
                <a16:creationId xmlns:a16="http://schemas.microsoft.com/office/drawing/2014/main" id="{118D5F96-B17D-7710-9861-97AEFC709612}"/>
              </a:ext>
            </a:extLst>
          </p:cNvPr>
          <p:cNvSpPr txBox="1">
            <a:spLocks/>
          </p:cNvSpPr>
          <p:nvPr/>
        </p:nvSpPr>
        <p:spPr>
          <a:xfrm>
            <a:off x="5665011" y="838200"/>
            <a:ext cx="5782733" cy="1944753"/>
          </a:xfrm>
          <a:prstGeom prst="rect">
            <a:avLst/>
          </a:prstGeom>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5400" b="0" kern="1200" baseline="0">
                <a:solidFill>
                  <a:schemeClr val="tx1">
                    <a:lumMod val="85000"/>
                    <a:lumOff val="15000"/>
                  </a:schemeClr>
                </a:solidFill>
                <a:latin typeface="+mj-lt"/>
                <a:ea typeface="+mn-ea"/>
                <a:cs typeface="Arial"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lnSpc>
                <a:spcPct val="150000"/>
              </a:lnSpc>
            </a:pPr>
            <a:endParaRPr lang="fa-IR" sz="1800" b="1" dirty="0">
              <a:solidFill>
                <a:schemeClr val="tx1">
                  <a:lumMod val="75000"/>
                  <a:lumOff val="25000"/>
                </a:schemeClr>
              </a:solidFill>
              <a:latin typeface="+mn-lt"/>
              <a:cs typeface="B Nazanin" panose="00000400000000000000" pitchFamily="2" charset="-78"/>
            </a:endParaRPr>
          </a:p>
          <a:p>
            <a:pPr algn="just" rtl="1">
              <a:lnSpc>
                <a:spcPct val="150000"/>
              </a:lnSpc>
            </a:pPr>
            <a:r>
              <a:rPr lang="fa-IR" sz="1800" b="1" dirty="0">
                <a:solidFill>
                  <a:srgbClr val="00B050"/>
                </a:solidFill>
                <a:latin typeface="+mn-lt"/>
                <a:cs typeface="2  Titr" panose="00000700000000000000" pitchFamily="2" charset="-78"/>
              </a:rPr>
              <a:t>استراتژی داده یعنی داشتن یک نقشه راه مشخص که توضیح می‌دهد سازمان چگونه از داده‌ها برای رسیدن به اهداف تجاری یا عملیاتی خود استفاده می‌کند</a:t>
            </a:r>
            <a:r>
              <a:rPr lang="fa-IR" sz="1800" b="1" dirty="0">
                <a:solidFill>
                  <a:srgbClr val="00B050"/>
                </a:solidFill>
                <a:latin typeface="+mn-lt"/>
                <a:cs typeface="B Nazanin" panose="00000400000000000000" pitchFamily="2" charset="-78"/>
              </a:rPr>
              <a:t>.</a:t>
            </a:r>
          </a:p>
          <a:p>
            <a:pPr algn="just" rtl="1">
              <a:lnSpc>
                <a:spcPct val="100000"/>
              </a:lnSpc>
            </a:pPr>
            <a:r>
              <a:rPr lang="fa-IR" sz="1400" b="1" dirty="0">
                <a:solidFill>
                  <a:schemeClr val="tx1"/>
                </a:solidFill>
                <a:latin typeface="+mn-lt"/>
                <a:cs typeface="B Nazanin" panose="00000400000000000000" pitchFamily="2" charset="-78"/>
              </a:rPr>
              <a:t> </a:t>
            </a:r>
            <a:r>
              <a:rPr lang="fa-IR" sz="1400" b="1" dirty="0">
                <a:solidFill>
                  <a:schemeClr val="tx1"/>
                </a:solidFill>
                <a:cs typeface="B Nazanin" panose="00000400000000000000" pitchFamily="2" charset="-78"/>
              </a:rPr>
              <a:t>در دنیای امروز، داده‌ها مثل «نفت» هستند؛ اما نفت خام به تنهایی کاربردی ندارد. شما به پالایشگاه، لوله‌کشی، موتور و سوخت نیاز دارید تا بتوانید از آن استفاده کنید. استراتژی داده، همان طرحِ ساختِ این پالایشگاه و موتور است. </a:t>
            </a:r>
          </a:p>
          <a:p>
            <a:pPr algn="just" rtl="1">
              <a:lnSpc>
                <a:spcPct val="100000"/>
              </a:lnSpc>
            </a:pPr>
            <a:r>
              <a:rPr lang="fa-IR" sz="1400" b="1" dirty="0">
                <a:solidFill>
                  <a:schemeClr val="tx1"/>
                </a:solidFill>
                <a:cs typeface="B Nazanin" panose="00000400000000000000" pitchFamily="2" charset="-78"/>
              </a:rPr>
              <a:t>بدون استراتژی، سازمان شما دچار «آشوب داده‌ای» می‌شود: داده‌های پراکنده، گزارش‌های </a:t>
            </a:r>
            <a:r>
              <a:rPr lang="fa-IR" sz="1400" b="1" dirty="0" smtClean="0">
                <a:solidFill>
                  <a:schemeClr val="tx1"/>
                </a:solidFill>
                <a:cs typeface="B Nazanin" panose="00000400000000000000" pitchFamily="2" charset="-78"/>
              </a:rPr>
              <a:t>متناقض، </a:t>
            </a:r>
            <a:r>
              <a:rPr lang="fa-IR" sz="1400" b="1" dirty="0">
                <a:solidFill>
                  <a:schemeClr val="tx1"/>
                </a:solidFill>
                <a:cs typeface="B Nazanin" panose="00000400000000000000" pitchFamily="2" charset="-78"/>
              </a:rPr>
              <a:t>امنیت پایین و عدم توانایی در تصمیم‌گیری درست.</a:t>
            </a:r>
          </a:p>
          <a:p>
            <a:pPr algn="just" rtl="1">
              <a:lnSpc>
                <a:spcPct val="100000"/>
              </a:lnSpc>
            </a:pPr>
            <a:r>
              <a:rPr lang="fa-IR" sz="1400" b="1" dirty="0">
                <a:solidFill>
                  <a:schemeClr val="tx1"/>
                </a:solidFill>
                <a:cs typeface="B Nazanin" panose="00000400000000000000" pitchFamily="2" charset="-78"/>
              </a:rPr>
              <a:t> </a:t>
            </a:r>
            <a:r>
              <a:rPr lang="fa-IR" sz="1400" b="1" dirty="0" smtClean="0">
                <a:solidFill>
                  <a:schemeClr val="tx1"/>
                </a:solidFill>
                <a:cs typeface="B Nazanin" panose="00000400000000000000" pitchFamily="2" charset="-78"/>
              </a:rPr>
              <a:t> </a:t>
            </a:r>
            <a:endParaRPr lang="en-US" sz="1400" b="1" dirty="0">
              <a:solidFill>
                <a:schemeClr val="tx1"/>
              </a:solidFill>
              <a:cs typeface="B Nazanin" panose="00000400000000000000" pitchFamily="2" charset="-78"/>
            </a:endParaRPr>
          </a:p>
        </p:txBody>
      </p:sp>
      <p:sp>
        <p:nvSpPr>
          <p:cNvPr id="17" name="Text Placeholder 1">
            <a:extLst>
              <a:ext uri="{FF2B5EF4-FFF2-40B4-BE49-F238E27FC236}">
                <a16:creationId xmlns:a16="http://schemas.microsoft.com/office/drawing/2014/main" id="{118D5F96-B17D-7710-9861-97AEFC709612}"/>
              </a:ext>
            </a:extLst>
          </p:cNvPr>
          <p:cNvSpPr txBox="1">
            <a:spLocks/>
          </p:cNvSpPr>
          <p:nvPr/>
        </p:nvSpPr>
        <p:spPr>
          <a:xfrm>
            <a:off x="6260016" y="3492710"/>
            <a:ext cx="5115802" cy="724247"/>
          </a:xfrm>
          <a:prstGeom prst="rect">
            <a:avLst/>
          </a:prstGeom>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5400" b="0" kern="1200" baseline="0">
                <a:solidFill>
                  <a:schemeClr val="tx1">
                    <a:lumMod val="85000"/>
                    <a:lumOff val="15000"/>
                  </a:schemeClr>
                </a:solidFill>
                <a:latin typeface="+mj-lt"/>
                <a:ea typeface="+mn-ea"/>
                <a:cs typeface="Arial"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fa-IR" sz="1400" dirty="0">
                <a:cs typeface="2  Titr" panose="00000700000000000000"/>
              </a:rPr>
              <a:t>ویژگی های یک استراتژی داده اثر بخش و کاربردی:</a:t>
            </a:r>
            <a:endParaRPr lang="en-US" sz="1400" dirty="0">
              <a:cs typeface="2  Titr" panose="00000700000000000000"/>
            </a:endParaRPr>
          </a:p>
        </p:txBody>
      </p:sp>
      <p:pic>
        <p:nvPicPr>
          <p:cNvPr id="18" name="Picture 17"/>
          <p:cNvPicPr/>
          <p:nvPr/>
        </p:nvPicPr>
        <p:blipFill rotWithShape="1">
          <a:blip r:embed="rId2"/>
          <a:srcRect l="45060" t="28136" r="22899" b="25101"/>
          <a:stretch/>
        </p:blipFill>
        <p:spPr bwMode="auto">
          <a:xfrm>
            <a:off x="1454331" y="1976847"/>
            <a:ext cx="3849189" cy="23164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951519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sz="3600" dirty="0">
                <a:solidFill>
                  <a:schemeClr val="tx2"/>
                </a:solidFill>
                <a:cs typeface="2  Titr" panose="00000700000000000000" pitchFamily="2" charset="-78"/>
              </a:rPr>
              <a:t>چهار مولفه کلیدی استراتژی داده</a:t>
            </a:r>
          </a:p>
        </p:txBody>
      </p:sp>
      <p:grpSp>
        <p:nvGrpSpPr>
          <p:cNvPr id="3" name="Group 2">
            <a:extLst>
              <a:ext uri="{FF2B5EF4-FFF2-40B4-BE49-F238E27FC236}">
                <a16:creationId xmlns:a16="http://schemas.microsoft.com/office/drawing/2014/main" id="{FD66B3AA-088F-4FC3-9213-4225BEC33EB0}"/>
              </a:ext>
            </a:extLst>
          </p:cNvPr>
          <p:cNvGrpSpPr/>
          <p:nvPr/>
        </p:nvGrpSpPr>
        <p:grpSpPr>
          <a:xfrm>
            <a:off x="1040407" y="2501689"/>
            <a:ext cx="2394101" cy="2088232"/>
            <a:chOff x="5248647" y="1608813"/>
            <a:chExt cx="970807" cy="846777"/>
          </a:xfrm>
        </p:grpSpPr>
        <p:sp>
          <p:nvSpPr>
            <p:cNvPr id="4" name="Oval 3">
              <a:extLst>
                <a:ext uri="{FF2B5EF4-FFF2-40B4-BE49-F238E27FC236}">
                  <a16:creationId xmlns:a16="http://schemas.microsoft.com/office/drawing/2014/main" id="{69A5CC44-F604-44ED-ABB6-AF0EBDCDE104}"/>
                </a:ext>
              </a:extLst>
            </p:cNvPr>
            <p:cNvSpPr/>
            <p:nvPr/>
          </p:nvSpPr>
          <p:spPr>
            <a:xfrm>
              <a:off x="5248647" y="1608813"/>
              <a:ext cx="846777" cy="846777"/>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 name="Oval 4">
              <a:extLst>
                <a:ext uri="{FF2B5EF4-FFF2-40B4-BE49-F238E27FC236}">
                  <a16:creationId xmlns:a16="http://schemas.microsoft.com/office/drawing/2014/main" id="{156EB4E0-DE89-4765-917E-2D13950189D8}"/>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8" name="TextBox 7">
            <a:extLst>
              <a:ext uri="{FF2B5EF4-FFF2-40B4-BE49-F238E27FC236}">
                <a16:creationId xmlns:a16="http://schemas.microsoft.com/office/drawing/2014/main" id="{5CC76C62-D667-4851-968E-80AEB5B2B8D9}"/>
              </a:ext>
            </a:extLst>
          </p:cNvPr>
          <p:cNvSpPr txBox="1"/>
          <p:nvPr/>
        </p:nvSpPr>
        <p:spPr>
          <a:xfrm>
            <a:off x="1541859" y="3468158"/>
            <a:ext cx="1591542" cy="711733"/>
          </a:xfrm>
          <a:prstGeom prst="rect">
            <a:avLst/>
          </a:prstGeom>
          <a:noFill/>
        </p:spPr>
        <p:txBody>
          <a:bodyPr wrap="square" rtlCol="0">
            <a:spAutoFit/>
          </a:bodyPr>
          <a:lstStyle/>
          <a:p>
            <a:pPr algn="ctr">
              <a:lnSpc>
                <a:spcPct val="150000"/>
              </a:lnSpc>
            </a:pPr>
            <a:r>
              <a:rPr lang="fa-IR" altLang="ko-KR" sz="1400" dirty="0">
                <a:solidFill>
                  <a:schemeClr val="tx1">
                    <a:lumMod val="65000"/>
                    <a:lumOff val="35000"/>
                  </a:schemeClr>
                </a:solidFill>
                <a:cs typeface="2  Titr" panose="00000700000000000000" pitchFamily="2" charset="-78"/>
              </a:rPr>
              <a:t>همسویی با استراتژی کسب و کار</a:t>
            </a:r>
            <a:endParaRPr lang="ko-KR" altLang="en-US" sz="1400" dirty="0">
              <a:solidFill>
                <a:schemeClr val="tx1">
                  <a:lumMod val="65000"/>
                  <a:lumOff val="35000"/>
                </a:schemeClr>
              </a:solidFill>
              <a:cs typeface="2  Titr" panose="00000700000000000000" pitchFamily="2" charset="-78"/>
            </a:endParaRPr>
          </a:p>
        </p:txBody>
      </p:sp>
      <p:sp>
        <p:nvSpPr>
          <p:cNvPr id="9" name="TextBox 8">
            <a:extLst>
              <a:ext uri="{FF2B5EF4-FFF2-40B4-BE49-F238E27FC236}">
                <a16:creationId xmlns:a16="http://schemas.microsoft.com/office/drawing/2014/main" id="{58A3F45C-A393-40ED-90E7-CD64913A5AFA}"/>
              </a:ext>
            </a:extLst>
          </p:cNvPr>
          <p:cNvSpPr txBox="1"/>
          <p:nvPr/>
        </p:nvSpPr>
        <p:spPr>
          <a:xfrm>
            <a:off x="1556252" y="2837921"/>
            <a:ext cx="920113" cy="646331"/>
          </a:xfrm>
          <a:prstGeom prst="rect">
            <a:avLst/>
          </a:prstGeom>
          <a:noFill/>
        </p:spPr>
        <p:txBody>
          <a:bodyPr wrap="square" rtlCol="0">
            <a:spAutoFit/>
          </a:bodyPr>
          <a:lstStyle/>
          <a:p>
            <a:pPr algn="ctr"/>
            <a:r>
              <a:rPr lang="en-US" altLang="ko-KR" sz="3600" b="1" dirty="0">
                <a:solidFill>
                  <a:schemeClr val="accent2"/>
                </a:solidFill>
                <a:cs typeface="Arial" pitchFamily="34" charset="0"/>
              </a:rPr>
              <a:t>01</a:t>
            </a:r>
            <a:endParaRPr lang="ko-KR" altLang="en-US" sz="3600" b="1" dirty="0">
              <a:solidFill>
                <a:schemeClr val="accent2"/>
              </a:solidFill>
              <a:cs typeface="Arial" pitchFamily="34" charset="0"/>
            </a:endParaRPr>
          </a:p>
        </p:txBody>
      </p:sp>
      <p:sp>
        <p:nvSpPr>
          <p:cNvPr id="11" name="TextBox 10">
            <a:extLst>
              <a:ext uri="{FF2B5EF4-FFF2-40B4-BE49-F238E27FC236}">
                <a16:creationId xmlns:a16="http://schemas.microsoft.com/office/drawing/2014/main" id="{BDD13167-A832-4218-BF18-0808D39551AB}"/>
              </a:ext>
            </a:extLst>
          </p:cNvPr>
          <p:cNvSpPr txBox="1"/>
          <p:nvPr/>
        </p:nvSpPr>
        <p:spPr>
          <a:xfrm>
            <a:off x="9392840" y="3933802"/>
            <a:ext cx="2357002" cy="954107"/>
          </a:xfrm>
          <a:prstGeom prst="rect">
            <a:avLst/>
          </a:prstGeom>
          <a:noFill/>
        </p:spPr>
        <p:txBody>
          <a:bodyPr wrap="square" rtlCol="0">
            <a:spAutoFit/>
          </a:bodyPr>
          <a:lstStyle/>
          <a:p>
            <a:pPr algn="just" rtl="1"/>
            <a:r>
              <a:rPr lang="fa-IR" altLang="ko-KR" sz="1400" b="1" dirty="0">
                <a:solidFill>
                  <a:schemeClr val="tx1">
                    <a:lumMod val="65000"/>
                    <a:lumOff val="35000"/>
                  </a:schemeClr>
                </a:solidFill>
                <a:cs typeface="B Nazanin" panose="00000400000000000000" pitchFamily="2" charset="-78"/>
              </a:rPr>
              <a:t>شامل </a:t>
            </a:r>
            <a:r>
              <a:rPr lang="fa-IR" altLang="ko-KR" sz="1400" b="1" dirty="0" smtClean="0">
                <a:solidFill>
                  <a:schemeClr val="tx1">
                    <a:lumMod val="65000"/>
                    <a:lumOff val="35000"/>
                  </a:schemeClr>
                </a:solidFill>
                <a:cs typeface="B Nazanin" panose="00000400000000000000" pitchFamily="2" charset="-78"/>
              </a:rPr>
              <a:t>امنیت، </a:t>
            </a:r>
            <a:r>
              <a:rPr lang="fa-IR" altLang="ko-KR" sz="1400" b="1" dirty="0">
                <a:solidFill>
                  <a:schemeClr val="tx1">
                    <a:lumMod val="65000"/>
                    <a:lumOff val="35000"/>
                  </a:schemeClr>
                </a:solidFill>
                <a:cs typeface="B Nazanin" panose="00000400000000000000" pitchFamily="2" charset="-78"/>
              </a:rPr>
              <a:t>کیفیت، متا دیتا، یکپارچگی و تحلیل </a:t>
            </a:r>
            <a:r>
              <a:rPr lang="fa-IR" altLang="ko-KR" sz="1400" b="1" dirty="0" smtClean="0">
                <a:solidFill>
                  <a:schemeClr val="tx1">
                    <a:lumMod val="65000"/>
                    <a:lumOff val="35000"/>
                  </a:schemeClr>
                </a:solidFill>
                <a:cs typeface="B Nazanin" panose="00000400000000000000" pitchFamily="2" charset="-78"/>
              </a:rPr>
              <a:t>داده. </a:t>
            </a:r>
            <a:r>
              <a:rPr lang="fa-IR" altLang="ko-KR" sz="1400" b="1" dirty="0">
                <a:solidFill>
                  <a:schemeClr val="tx1">
                    <a:lumMod val="65000"/>
                    <a:lumOff val="35000"/>
                  </a:schemeClr>
                </a:solidFill>
                <a:cs typeface="B Nazanin" panose="00000400000000000000" pitchFamily="2" charset="-78"/>
              </a:rPr>
              <a:t>مدیریت داده تضمین می کند قوانین حکمرانی داده رعایت شود.</a:t>
            </a:r>
            <a:endParaRPr lang="ko-KR" altLang="en-US" sz="1400" b="1" dirty="0">
              <a:solidFill>
                <a:schemeClr val="tx1">
                  <a:lumMod val="65000"/>
                  <a:lumOff val="35000"/>
                </a:schemeClr>
              </a:solidFill>
              <a:cs typeface="B Nazanin" panose="00000400000000000000" pitchFamily="2" charset="-78"/>
            </a:endParaRPr>
          </a:p>
        </p:txBody>
      </p:sp>
      <p:grpSp>
        <p:nvGrpSpPr>
          <p:cNvPr id="13" name="Group 12">
            <a:extLst>
              <a:ext uri="{FF2B5EF4-FFF2-40B4-BE49-F238E27FC236}">
                <a16:creationId xmlns:a16="http://schemas.microsoft.com/office/drawing/2014/main" id="{DCD38E89-7EEF-4BCE-9B55-C6E38AA2B9FE}"/>
              </a:ext>
            </a:extLst>
          </p:cNvPr>
          <p:cNvGrpSpPr/>
          <p:nvPr/>
        </p:nvGrpSpPr>
        <p:grpSpPr>
          <a:xfrm>
            <a:off x="3772406" y="2199954"/>
            <a:ext cx="2394101" cy="2088232"/>
            <a:chOff x="5248647" y="1608813"/>
            <a:chExt cx="970807" cy="846777"/>
          </a:xfrm>
        </p:grpSpPr>
        <p:sp>
          <p:nvSpPr>
            <p:cNvPr id="14" name="Oval 13">
              <a:extLst>
                <a:ext uri="{FF2B5EF4-FFF2-40B4-BE49-F238E27FC236}">
                  <a16:creationId xmlns:a16="http://schemas.microsoft.com/office/drawing/2014/main" id="{14913362-69EF-4124-AC59-17A21D847E0E}"/>
                </a:ext>
              </a:extLst>
            </p:cNvPr>
            <p:cNvSpPr/>
            <p:nvPr/>
          </p:nvSpPr>
          <p:spPr>
            <a:xfrm>
              <a:off x="5248647" y="1608813"/>
              <a:ext cx="846777" cy="846777"/>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 name="Oval 14">
              <a:extLst>
                <a:ext uri="{FF2B5EF4-FFF2-40B4-BE49-F238E27FC236}">
                  <a16:creationId xmlns:a16="http://schemas.microsoft.com/office/drawing/2014/main" id="{042832D2-7812-4263-BC3D-96508774D2CE}"/>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19" name="TextBox 18">
            <a:extLst>
              <a:ext uri="{FF2B5EF4-FFF2-40B4-BE49-F238E27FC236}">
                <a16:creationId xmlns:a16="http://schemas.microsoft.com/office/drawing/2014/main" id="{0286BF44-778E-473F-B2EA-400CF5043A76}"/>
              </a:ext>
            </a:extLst>
          </p:cNvPr>
          <p:cNvSpPr txBox="1"/>
          <p:nvPr/>
        </p:nvSpPr>
        <p:spPr>
          <a:xfrm>
            <a:off x="4305934" y="2413073"/>
            <a:ext cx="920113" cy="646331"/>
          </a:xfrm>
          <a:prstGeom prst="rect">
            <a:avLst/>
          </a:prstGeom>
          <a:noFill/>
        </p:spPr>
        <p:txBody>
          <a:bodyPr wrap="square" rtlCol="0">
            <a:spAutoFit/>
          </a:bodyPr>
          <a:lstStyle/>
          <a:p>
            <a:pPr algn="ctr"/>
            <a:r>
              <a:rPr lang="en-US" altLang="ko-KR" sz="3600" b="1" dirty="0">
                <a:solidFill>
                  <a:schemeClr val="accent4"/>
                </a:solidFill>
                <a:cs typeface="Arial" pitchFamily="34" charset="0"/>
              </a:rPr>
              <a:t>02</a:t>
            </a:r>
            <a:endParaRPr lang="ko-KR" altLang="en-US" sz="3600" b="1" dirty="0">
              <a:solidFill>
                <a:schemeClr val="accent4"/>
              </a:solidFill>
              <a:cs typeface="Arial" pitchFamily="34" charset="0"/>
            </a:endParaRPr>
          </a:p>
        </p:txBody>
      </p:sp>
      <p:grpSp>
        <p:nvGrpSpPr>
          <p:cNvPr id="23" name="Group 22">
            <a:extLst>
              <a:ext uri="{FF2B5EF4-FFF2-40B4-BE49-F238E27FC236}">
                <a16:creationId xmlns:a16="http://schemas.microsoft.com/office/drawing/2014/main" id="{787D54A8-8D83-46C6-93DF-F3FEBA5CDFAD}"/>
              </a:ext>
            </a:extLst>
          </p:cNvPr>
          <p:cNvGrpSpPr/>
          <p:nvPr/>
        </p:nvGrpSpPr>
        <p:grpSpPr>
          <a:xfrm>
            <a:off x="9037683" y="1558625"/>
            <a:ext cx="2394101" cy="2088232"/>
            <a:chOff x="5248647" y="1608813"/>
            <a:chExt cx="970807" cy="846777"/>
          </a:xfrm>
        </p:grpSpPr>
        <p:sp>
          <p:nvSpPr>
            <p:cNvPr id="24" name="Oval 23">
              <a:extLst>
                <a:ext uri="{FF2B5EF4-FFF2-40B4-BE49-F238E27FC236}">
                  <a16:creationId xmlns:a16="http://schemas.microsoft.com/office/drawing/2014/main" id="{FE5BC088-34FC-4B94-AF84-914A4543B3CF}"/>
                </a:ext>
              </a:extLst>
            </p:cNvPr>
            <p:cNvSpPr/>
            <p:nvPr/>
          </p:nvSpPr>
          <p:spPr>
            <a:xfrm>
              <a:off x="5248647" y="1608813"/>
              <a:ext cx="846777" cy="846777"/>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 name="Oval 24">
              <a:extLst>
                <a:ext uri="{FF2B5EF4-FFF2-40B4-BE49-F238E27FC236}">
                  <a16:creationId xmlns:a16="http://schemas.microsoft.com/office/drawing/2014/main" id="{ECD66BF3-B8B6-4F18-8086-C0AA27D21AF9}"/>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29" name="TextBox 28">
            <a:extLst>
              <a:ext uri="{FF2B5EF4-FFF2-40B4-BE49-F238E27FC236}">
                <a16:creationId xmlns:a16="http://schemas.microsoft.com/office/drawing/2014/main" id="{6606E4DD-5279-4079-BC56-DBEC582320F5}"/>
              </a:ext>
            </a:extLst>
          </p:cNvPr>
          <p:cNvSpPr txBox="1"/>
          <p:nvPr/>
        </p:nvSpPr>
        <p:spPr>
          <a:xfrm>
            <a:off x="9553528" y="1894857"/>
            <a:ext cx="920113" cy="646331"/>
          </a:xfrm>
          <a:prstGeom prst="rect">
            <a:avLst/>
          </a:prstGeom>
          <a:noFill/>
        </p:spPr>
        <p:txBody>
          <a:bodyPr wrap="square" rtlCol="0">
            <a:spAutoFit/>
          </a:bodyPr>
          <a:lstStyle/>
          <a:p>
            <a:pPr algn="ctr"/>
            <a:r>
              <a:rPr lang="en-US" altLang="ko-KR" sz="3600" b="1" dirty="0">
                <a:solidFill>
                  <a:schemeClr val="accent3"/>
                </a:solidFill>
                <a:cs typeface="Arial" pitchFamily="34" charset="0"/>
              </a:rPr>
              <a:t>04</a:t>
            </a:r>
            <a:endParaRPr lang="ko-KR" altLang="en-US" sz="3600" b="1" dirty="0">
              <a:solidFill>
                <a:schemeClr val="accent3"/>
              </a:solidFill>
              <a:cs typeface="Arial" pitchFamily="34" charset="0"/>
            </a:endParaRPr>
          </a:p>
        </p:txBody>
      </p:sp>
      <p:sp>
        <p:nvSpPr>
          <p:cNvPr id="36" name="TextBox 35">
            <a:extLst>
              <a:ext uri="{FF2B5EF4-FFF2-40B4-BE49-F238E27FC236}">
                <a16:creationId xmlns:a16="http://schemas.microsoft.com/office/drawing/2014/main" id="{5CC76C62-D667-4851-968E-80AEB5B2B8D9}"/>
              </a:ext>
            </a:extLst>
          </p:cNvPr>
          <p:cNvSpPr txBox="1"/>
          <p:nvPr/>
        </p:nvSpPr>
        <p:spPr>
          <a:xfrm>
            <a:off x="4348707" y="2953211"/>
            <a:ext cx="1591542" cy="646331"/>
          </a:xfrm>
          <a:prstGeom prst="rect">
            <a:avLst/>
          </a:prstGeom>
          <a:noFill/>
        </p:spPr>
        <p:txBody>
          <a:bodyPr wrap="square" rtlCol="0">
            <a:spAutoFit/>
          </a:bodyPr>
          <a:lstStyle/>
          <a:p>
            <a:pPr algn="ctr"/>
            <a:r>
              <a:rPr lang="fa-IR" altLang="ko-KR" dirty="0">
                <a:solidFill>
                  <a:schemeClr val="tx1">
                    <a:lumMod val="65000"/>
                    <a:lumOff val="35000"/>
                  </a:schemeClr>
                </a:solidFill>
                <a:cs typeface="2  Titr" panose="00000700000000000000" pitchFamily="2" charset="-78"/>
              </a:rPr>
              <a:t>نقش ها و مسئولیت ها</a:t>
            </a:r>
            <a:endParaRPr lang="ko-KR" altLang="en-US" dirty="0">
              <a:solidFill>
                <a:schemeClr val="tx1">
                  <a:lumMod val="65000"/>
                  <a:lumOff val="35000"/>
                </a:schemeClr>
              </a:solidFill>
              <a:cs typeface="2  Titr" panose="00000700000000000000" pitchFamily="2" charset="-78"/>
            </a:endParaRPr>
          </a:p>
        </p:txBody>
      </p:sp>
      <p:sp>
        <p:nvSpPr>
          <p:cNvPr id="37" name="TextBox 36">
            <a:extLst>
              <a:ext uri="{FF2B5EF4-FFF2-40B4-BE49-F238E27FC236}">
                <a16:creationId xmlns:a16="http://schemas.microsoft.com/office/drawing/2014/main" id="{BDD13167-A832-4218-BF18-0808D39551AB}"/>
              </a:ext>
            </a:extLst>
          </p:cNvPr>
          <p:cNvSpPr txBox="1"/>
          <p:nvPr/>
        </p:nvSpPr>
        <p:spPr>
          <a:xfrm>
            <a:off x="4312771" y="4521925"/>
            <a:ext cx="2053474" cy="954107"/>
          </a:xfrm>
          <a:prstGeom prst="rect">
            <a:avLst/>
          </a:prstGeom>
          <a:noFill/>
        </p:spPr>
        <p:txBody>
          <a:bodyPr wrap="square" rtlCol="0">
            <a:spAutoFit/>
          </a:bodyPr>
          <a:lstStyle/>
          <a:p>
            <a:pPr algn="just" rtl="1"/>
            <a:r>
              <a:rPr lang="fa-IR" altLang="ko-KR" sz="1400" b="1" dirty="0">
                <a:solidFill>
                  <a:schemeClr val="tx1">
                    <a:lumMod val="65000"/>
                    <a:lumOff val="35000"/>
                  </a:schemeClr>
                </a:solidFill>
                <a:cs typeface="B Nazanin" panose="00000400000000000000" pitchFamily="2" charset="-78"/>
              </a:rPr>
              <a:t>از مصرف کنندگان داده تا تیم های </a:t>
            </a:r>
            <a:r>
              <a:rPr lang="en-US" altLang="ko-KR" sz="1400" b="1" dirty="0">
                <a:solidFill>
                  <a:schemeClr val="tx1">
                    <a:lumMod val="65000"/>
                    <a:lumOff val="35000"/>
                  </a:schemeClr>
                </a:solidFill>
                <a:cs typeface="B Nazanin" panose="00000400000000000000" pitchFamily="2" charset="-78"/>
              </a:rPr>
              <a:t>IT</a:t>
            </a:r>
            <a:r>
              <a:rPr lang="fa-IR" altLang="ko-KR" sz="1400" b="1" dirty="0">
                <a:solidFill>
                  <a:schemeClr val="tx1">
                    <a:lumMod val="65000"/>
                    <a:lumOff val="35000"/>
                  </a:schemeClr>
                </a:solidFill>
                <a:cs typeface="B Nazanin" panose="00000400000000000000" pitchFamily="2" charset="-78"/>
              </a:rPr>
              <a:t> و </a:t>
            </a:r>
            <a:r>
              <a:rPr lang="fa-IR" altLang="ko-KR" sz="1400" b="1" dirty="0" smtClean="0">
                <a:solidFill>
                  <a:schemeClr val="tx1">
                    <a:lumMod val="65000"/>
                    <a:lumOff val="35000"/>
                  </a:schemeClr>
                </a:solidFill>
                <a:cs typeface="B Nazanin" panose="00000400000000000000" pitchFamily="2" charset="-78"/>
              </a:rPr>
              <a:t>مدیران، </a:t>
            </a:r>
            <a:r>
              <a:rPr lang="fa-IR" altLang="ko-KR" sz="1400" b="1" dirty="0">
                <a:solidFill>
                  <a:schemeClr val="tx1">
                    <a:lumMod val="65000"/>
                    <a:lumOff val="35000"/>
                  </a:schemeClr>
                </a:solidFill>
                <a:cs typeface="B Nazanin" panose="00000400000000000000" pitchFamily="2" charset="-78"/>
              </a:rPr>
              <a:t>هر کدام باید نقش مشخصی در چرخه داده داشته باشند.</a:t>
            </a:r>
            <a:endParaRPr lang="ko-KR" altLang="en-US" sz="1400" b="1" dirty="0">
              <a:solidFill>
                <a:schemeClr val="tx1">
                  <a:lumMod val="65000"/>
                  <a:lumOff val="3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5CC76C62-D667-4851-968E-80AEB5B2B8D9}"/>
              </a:ext>
            </a:extLst>
          </p:cNvPr>
          <p:cNvSpPr txBox="1"/>
          <p:nvPr/>
        </p:nvSpPr>
        <p:spPr>
          <a:xfrm>
            <a:off x="9534372" y="2612275"/>
            <a:ext cx="1591542" cy="369332"/>
          </a:xfrm>
          <a:prstGeom prst="rect">
            <a:avLst/>
          </a:prstGeom>
          <a:noFill/>
        </p:spPr>
        <p:txBody>
          <a:bodyPr wrap="square" rtlCol="0">
            <a:spAutoFit/>
          </a:bodyPr>
          <a:lstStyle/>
          <a:p>
            <a:pPr algn="ctr"/>
            <a:r>
              <a:rPr lang="fa-IR" altLang="ko-KR" dirty="0">
                <a:solidFill>
                  <a:schemeClr val="tx1">
                    <a:lumMod val="65000"/>
                    <a:lumOff val="35000"/>
                  </a:schemeClr>
                </a:solidFill>
                <a:cs typeface="2  Titr" panose="00000700000000000000" pitchFamily="2" charset="-78"/>
              </a:rPr>
              <a:t>مدیریت داده </a:t>
            </a:r>
            <a:endParaRPr lang="ko-KR" altLang="en-US" dirty="0">
              <a:solidFill>
                <a:schemeClr val="tx1">
                  <a:lumMod val="65000"/>
                  <a:lumOff val="35000"/>
                </a:schemeClr>
              </a:solidFill>
              <a:cs typeface="2  Titr" panose="00000700000000000000" pitchFamily="2" charset="-78"/>
            </a:endParaRPr>
          </a:p>
        </p:txBody>
      </p:sp>
      <p:sp>
        <p:nvSpPr>
          <p:cNvPr id="39" name="TextBox 38">
            <a:extLst>
              <a:ext uri="{FF2B5EF4-FFF2-40B4-BE49-F238E27FC236}">
                <a16:creationId xmlns:a16="http://schemas.microsoft.com/office/drawing/2014/main" id="{BDD13167-A832-4218-BF18-0808D39551AB}"/>
              </a:ext>
            </a:extLst>
          </p:cNvPr>
          <p:cNvSpPr txBox="1"/>
          <p:nvPr/>
        </p:nvSpPr>
        <p:spPr>
          <a:xfrm>
            <a:off x="1040407" y="4858303"/>
            <a:ext cx="2357002" cy="523220"/>
          </a:xfrm>
          <a:prstGeom prst="rect">
            <a:avLst/>
          </a:prstGeom>
          <a:noFill/>
        </p:spPr>
        <p:txBody>
          <a:bodyPr wrap="square" rtlCol="0">
            <a:spAutoFit/>
          </a:bodyPr>
          <a:lstStyle/>
          <a:p>
            <a:pPr algn="just" rtl="1"/>
            <a:r>
              <a:rPr lang="fa-IR" altLang="ko-KR" sz="1400" b="1" dirty="0">
                <a:solidFill>
                  <a:schemeClr val="tx1">
                    <a:lumMod val="65000"/>
                    <a:lumOff val="35000"/>
                  </a:schemeClr>
                </a:solidFill>
                <a:cs typeface="B Nazanin" panose="00000400000000000000" pitchFamily="2" charset="-78"/>
              </a:rPr>
              <a:t>داده باید مستقیماً در خدمت ارزش آفرینی و اهداف سازمان باشد </a:t>
            </a:r>
            <a:endParaRPr lang="ko-KR" altLang="en-US" sz="1400" b="1" dirty="0">
              <a:solidFill>
                <a:schemeClr val="tx1">
                  <a:lumMod val="65000"/>
                  <a:lumOff val="35000"/>
                </a:schemeClr>
              </a:solidFill>
              <a:cs typeface="B Nazanin" panose="00000400000000000000" pitchFamily="2" charset="-78"/>
            </a:endParaRPr>
          </a:p>
        </p:txBody>
      </p:sp>
      <p:grpSp>
        <p:nvGrpSpPr>
          <p:cNvPr id="22" name="Group 21">
            <a:extLst>
              <a:ext uri="{FF2B5EF4-FFF2-40B4-BE49-F238E27FC236}">
                <a16:creationId xmlns:a16="http://schemas.microsoft.com/office/drawing/2014/main" id="{DCD38E89-7EEF-4BCE-9B55-C6E38AA2B9FE}"/>
              </a:ext>
            </a:extLst>
          </p:cNvPr>
          <p:cNvGrpSpPr/>
          <p:nvPr/>
        </p:nvGrpSpPr>
        <p:grpSpPr>
          <a:xfrm>
            <a:off x="6405550" y="1878224"/>
            <a:ext cx="2394101" cy="2088232"/>
            <a:chOff x="5248647" y="1608813"/>
            <a:chExt cx="970807" cy="846777"/>
          </a:xfrm>
        </p:grpSpPr>
        <p:sp>
          <p:nvSpPr>
            <p:cNvPr id="26" name="Oval 25">
              <a:extLst>
                <a:ext uri="{FF2B5EF4-FFF2-40B4-BE49-F238E27FC236}">
                  <a16:creationId xmlns:a16="http://schemas.microsoft.com/office/drawing/2014/main" id="{14913362-69EF-4124-AC59-17A21D847E0E}"/>
                </a:ext>
              </a:extLst>
            </p:cNvPr>
            <p:cNvSpPr/>
            <p:nvPr/>
          </p:nvSpPr>
          <p:spPr>
            <a:xfrm>
              <a:off x="5248647" y="1608813"/>
              <a:ext cx="846777" cy="846777"/>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b="1"/>
            </a:p>
          </p:txBody>
        </p:sp>
        <p:sp>
          <p:nvSpPr>
            <p:cNvPr id="27" name="Oval 26">
              <a:extLst>
                <a:ext uri="{FF2B5EF4-FFF2-40B4-BE49-F238E27FC236}">
                  <a16:creationId xmlns:a16="http://schemas.microsoft.com/office/drawing/2014/main" id="{042832D2-7812-4263-BC3D-96508774D2CE}"/>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b="1" dirty="0">
                <a:solidFill>
                  <a:schemeClr val="tx1">
                    <a:lumMod val="65000"/>
                    <a:lumOff val="35000"/>
                  </a:schemeClr>
                </a:solidFill>
              </a:endParaRPr>
            </a:p>
          </p:txBody>
        </p:sp>
      </p:grpSp>
      <p:sp>
        <p:nvSpPr>
          <p:cNvPr id="28" name="TextBox 27">
            <a:extLst>
              <a:ext uri="{FF2B5EF4-FFF2-40B4-BE49-F238E27FC236}">
                <a16:creationId xmlns:a16="http://schemas.microsoft.com/office/drawing/2014/main" id="{0286BF44-778E-473F-B2EA-400CF5043A76}"/>
              </a:ext>
            </a:extLst>
          </p:cNvPr>
          <p:cNvSpPr txBox="1"/>
          <p:nvPr/>
        </p:nvSpPr>
        <p:spPr>
          <a:xfrm>
            <a:off x="6939078" y="2091343"/>
            <a:ext cx="920113" cy="646331"/>
          </a:xfrm>
          <a:prstGeom prst="rect">
            <a:avLst/>
          </a:prstGeom>
          <a:noFill/>
        </p:spPr>
        <p:txBody>
          <a:bodyPr wrap="square" rtlCol="0">
            <a:spAutoFit/>
          </a:bodyPr>
          <a:lstStyle/>
          <a:p>
            <a:pPr algn="ctr"/>
            <a:r>
              <a:rPr lang="en-US" altLang="ko-KR" sz="3600" b="1" dirty="0">
                <a:solidFill>
                  <a:schemeClr val="accent4"/>
                </a:solidFill>
                <a:cs typeface="Arial" pitchFamily="34" charset="0"/>
              </a:rPr>
              <a:t>03</a:t>
            </a:r>
            <a:endParaRPr lang="ko-KR" altLang="en-US" sz="3600" b="1" dirty="0">
              <a:solidFill>
                <a:schemeClr val="accent4"/>
              </a:solidFill>
              <a:cs typeface="Arial" pitchFamily="34" charset="0"/>
            </a:endParaRPr>
          </a:p>
        </p:txBody>
      </p:sp>
      <p:sp>
        <p:nvSpPr>
          <p:cNvPr id="30" name="TextBox 29">
            <a:extLst>
              <a:ext uri="{FF2B5EF4-FFF2-40B4-BE49-F238E27FC236}">
                <a16:creationId xmlns:a16="http://schemas.microsoft.com/office/drawing/2014/main" id="{5CC76C62-D667-4851-968E-80AEB5B2B8D9}"/>
              </a:ext>
            </a:extLst>
          </p:cNvPr>
          <p:cNvSpPr txBox="1"/>
          <p:nvPr/>
        </p:nvSpPr>
        <p:spPr>
          <a:xfrm>
            <a:off x="6981851" y="2631481"/>
            <a:ext cx="1591542" cy="369332"/>
          </a:xfrm>
          <a:prstGeom prst="rect">
            <a:avLst/>
          </a:prstGeom>
          <a:noFill/>
        </p:spPr>
        <p:txBody>
          <a:bodyPr wrap="square" rtlCol="0">
            <a:spAutoFit/>
          </a:bodyPr>
          <a:lstStyle/>
          <a:p>
            <a:pPr algn="ctr"/>
            <a:r>
              <a:rPr lang="fa-IR" altLang="ko-KR" b="1" dirty="0">
                <a:solidFill>
                  <a:schemeClr val="tx1">
                    <a:lumMod val="65000"/>
                    <a:lumOff val="35000"/>
                  </a:schemeClr>
                </a:solidFill>
                <a:cs typeface="2  Titr" panose="00000700000000000000" pitchFamily="2" charset="-78"/>
              </a:rPr>
              <a:t>معماری داده </a:t>
            </a:r>
            <a:endParaRPr lang="ko-KR" altLang="en-US" b="1" dirty="0">
              <a:solidFill>
                <a:schemeClr val="tx1">
                  <a:lumMod val="65000"/>
                  <a:lumOff val="35000"/>
                </a:schemeClr>
              </a:solidFill>
              <a:cs typeface="2  Titr" panose="00000700000000000000" pitchFamily="2" charset="-78"/>
            </a:endParaRPr>
          </a:p>
        </p:txBody>
      </p:sp>
      <p:sp>
        <p:nvSpPr>
          <p:cNvPr id="31" name="TextBox 30">
            <a:extLst>
              <a:ext uri="{FF2B5EF4-FFF2-40B4-BE49-F238E27FC236}">
                <a16:creationId xmlns:a16="http://schemas.microsoft.com/office/drawing/2014/main" id="{BDD13167-A832-4218-BF18-0808D39551AB}"/>
              </a:ext>
            </a:extLst>
          </p:cNvPr>
          <p:cNvSpPr txBox="1"/>
          <p:nvPr/>
        </p:nvSpPr>
        <p:spPr>
          <a:xfrm>
            <a:off x="6738899" y="4273077"/>
            <a:ext cx="2053474" cy="954107"/>
          </a:xfrm>
          <a:prstGeom prst="rect">
            <a:avLst/>
          </a:prstGeom>
          <a:noFill/>
        </p:spPr>
        <p:txBody>
          <a:bodyPr wrap="square" rtlCol="0">
            <a:spAutoFit/>
          </a:bodyPr>
          <a:lstStyle/>
          <a:p>
            <a:pPr algn="just" rtl="1"/>
            <a:r>
              <a:rPr lang="fa-IR" altLang="ko-KR" sz="1400" b="1" dirty="0">
                <a:solidFill>
                  <a:schemeClr val="tx1">
                    <a:lumMod val="65000"/>
                    <a:lumOff val="35000"/>
                  </a:schemeClr>
                </a:solidFill>
                <a:cs typeface="B Nazanin" panose="00000400000000000000" pitchFamily="2" charset="-78"/>
              </a:rPr>
              <a:t>نقشه و ساختار منسجم داده ها در سازمان که امکان رشد، اتصال سیستم ها و تغییرات آینده را فراهم می کند.</a:t>
            </a:r>
            <a:endParaRPr lang="ko-KR" altLang="en-US" sz="1400" b="1" dirty="0">
              <a:solidFill>
                <a:schemeClr val="tx1">
                  <a:lumMod val="65000"/>
                  <a:lumOff val="35000"/>
                </a:schemeClr>
              </a:solidFill>
              <a:cs typeface="B Nazanin" panose="00000400000000000000" pitchFamily="2" charset="-78"/>
            </a:endParaRPr>
          </a:p>
        </p:txBody>
      </p:sp>
    </p:spTree>
    <p:extLst>
      <p:ext uri="{BB962C8B-B14F-4D97-AF65-F5344CB8AC3E}">
        <p14:creationId xmlns:p14="http://schemas.microsoft.com/office/powerpoint/2010/main" val="7106344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C8F4293-E803-4D62-884B-F3A0C4302F6B}"/>
              </a:ext>
            </a:extLst>
          </p:cNvPr>
          <p:cNvGrpSpPr/>
          <p:nvPr/>
        </p:nvGrpSpPr>
        <p:grpSpPr>
          <a:xfrm>
            <a:off x="958612" y="1879835"/>
            <a:ext cx="2207512" cy="4142728"/>
            <a:chOff x="539552" y="1772816"/>
            <a:chExt cx="2088232" cy="3960440"/>
          </a:xfrm>
        </p:grpSpPr>
        <p:sp>
          <p:nvSpPr>
            <p:cNvPr id="4" name="Rounded Rectangle 3">
              <a:extLst>
                <a:ext uri="{FF2B5EF4-FFF2-40B4-BE49-F238E27FC236}">
                  <a16:creationId xmlns:a16="http://schemas.microsoft.com/office/drawing/2014/main" id="{13F1B093-90FE-4E9C-934D-7E5C3F4022ED}"/>
                </a:ext>
              </a:extLst>
            </p:cNvPr>
            <p:cNvSpPr/>
            <p:nvPr/>
          </p:nvSpPr>
          <p:spPr>
            <a:xfrm>
              <a:off x="539552" y="1772816"/>
              <a:ext cx="2088232" cy="3960440"/>
            </a:xfrm>
            <a:prstGeom prst="roundRect">
              <a:avLst>
                <a:gd name="adj" fmla="val 3866"/>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5" name="Rounded Rectangle 4">
              <a:extLst>
                <a:ext uri="{FF2B5EF4-FFF2-40B4-BE49-F238E27FC236}">
                  <a16:creationId xmlns:a16="http://schemas.microsoft.com/office/drawing/2014/main" id="{6F7011E0-EE4E-419A-B65A-F39D37C40697}"/>
                </a:ext>
              </a:extLst>
            </p:cNvPr>
            <p:cNvSpPr/>
            <p:nvPr/>
          </p:nvSpPr>
          <p:spPr>
            <a:xfrm>
              <a:off x="539552" y="1772816"/>
              <a:ext cx="2088232" cy="956295"/>
            </a:xfrm>
            <a:custGeom>
              <a:avLst/>
              <a:gdLst/>
              <a:ahLst/>
              <a:cxnLst/>
              <a:rect l="l" t="t" r="r" b="b"/>
              <a:pathLst>
                <a:path w="2232248" h="956295">
                  <a:moveTo>
                    <a:pt x="86299" y="0"/>
                  </a:moveTo>
                  <a:lnTo>
                    <a:pt x="2145949" y="0"/>
                  </a:lnTo>
                  <a:cubicBezTo>
                    <a:pt x="2193611" y="0"/>
                    <a:pt x="2232248" y="38637"/>
                    <a:pt x="2232248" y="86299"/>
                  </a:cubicBezTo>
                  <a:lnTo>
                    <a:pt x="2232248" y="956295"/>
                  </a:lnTo>
                  <a:lnTo>
                    <a:pt x="0" y="956295"/>
                  </a:lnTo>
                  <a:lnTo>
                    <a:pt x="0" y="86299"/>
                  </a:lnTo>
                  <a:cubicBezTo>
                    <a:pt x="0" y="38637"/>
                    <a:pt x="38637" y="0"/>
                    <a:pt x="86299"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grpSp>
        <p:nvGrpSpPr>
          <p:cNvPr id="11" name="Group 10">
            <a:extLst>
              <a:ext uri="{FF2B5EF4-FFF2-40B4-BE49-F238E27FC236}">
                <a16:creationId xmlns:a16="http://schemas.microsoft.com/office/drawing/2014/main" id="{83386AC2-7AEA-4C95-9038-1BE3937278AB}"/>
              </a:ext>
            </a:extLst>
          </p:cNvPr>
          <p:cNvGrpSpPr/>
          <p:nvPr/>
        </p:nvGrpSpPr>
        <p:grpSpPr>
          <a:xfrm>
            <a:off x="3627628" y="1879835"/>
            <a:ext cx="2207512" cy="4142728"/>
            <a:chOff x="539552" y="1772816"/>
            <a:chExt cx="2088232" cy="3960440"/>
          </a:xfrm>
        </p:grpSpPr>
        <p:sp>
          <p:nvSpPr>
            <p:cNvPr id="12" name="Rounded Rectangle 55">
              <a:extLst>
                <a:ext uri="{FF2B5EF4-FFF2-40B4-BE49-F238E27FC236}">
                  <a16:creationId xmlns:a16="http://schemas.microsoft.com/office/drawing/2014/main" id="{9D63B5A0-EE9A-408B-B2B4-7F1B95D0EAC3}"/>
                </a:ext>
              </a:extLst>
            </p:cNvPr>
            <p:cNvSpPr/>
            <p:nvPr/>
          </p:nvSpPr>
          <p:spPr>
            <a:xfrm>
              <a:off x="539552" y="1772816"/>
              <a:ext cx="2088232" cy="3960440"/>
            </a:xfrm>
            <a:prstGeom prst="roundRect">
              <a:avLst>
                <a:gd name="adj" fmla="val 3866"/>
              </a:avLst>
            </a:prstGeom>
            <a:solidFill>
              <a:schemeClr val="bg1"/>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3" name="Rounded Rectangle 4">
              <a:extLst>
                <a:ext uri="{FF2B5EF4-FFF2-40B4-BE49-F238E27FC236}">
                  <a16:creationId xmlns:a16="http://schemas.microsoft.com/office/drawing/2014/main" id="{2AF570B4-24D8-40A9-828B-A3BE55A2F848}"/>
                </a:ext>
              </a:extLst>
            </p:cNvPr>
            <p:cNvSpPr/>
            <p:nvPr/>
          </p:nvSpPr>
          <p:spPr>
            <a:xfrm>
              <a:off x="539552" y="1772816"/>
              <a:ext cx="2088232" cy="956295"/>
            </a:xfrm>
            <a:custGeom>
              <a:avLst/>
              <a:gdLst/>
              <a:ahLst/>
              <a:cxnLst/>
              <a:rect l="l" t="t" r="r" b="b"/>
              <a:pathLst>
                <a:path w="2232248" h="956295">
                  <a:moveTo>
                    <a:pt x="86299" y="0"/>
                  </a:moveTo>
                  <a:lnTo>
                    <a:pt x="2145949" y="0"/>
                  </a:lnTo>
                  <a:cubicBezTo>
                    <a:pt x="2193611" y="0"/>
                    <a:pt x="2232248" y="38637"/>
                    <a:pt x="2232248" y="86299"/>
                  </a:cubicBezTo>
                  <a:lnTo>
                    <a:pt x="2232248" y="956295"/>
                  </a:lnTo>
                  <a:lnTo>
                    <a:pt x="0" y="956295"/>
                  </a:lnTo>
                  <a:lnTo>
                    <a:pt x="0" y="86299"/>
                  </a:lnTo>
                  <a:cubicBezTo>
                    <a:pt x="0" y="38637"/>
                    <a:pt x="38637" y="0"/>
                    <a:pt x="86299"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grpSp>
        <p:nvGrpSpPr>
          <p:cNvPr id="16" name="Group 15">
            <a:extLst>
              <a:ext uri="{FF2B5EF4-FFF2-40B4-BE49-F238E27FC236}">
                <a16:creationId xmlns:a16="http://schemas.microsoft.com/office/drawing/2014/main" id="{6ADB8A5F-01A7-4059-A9B7-D16EDC687B13}"/>
              </a:ext>
            </a:extLst>
          </p:cNvPr>
          <p:cNvGrpSpPr/>
          <p:nvPr/>
        </p:nvGrpSpPr>
        <p:grpSpPr>
          <a:xfrm>
            <a:off x="6271561" y="1811582"/>
            <a:ext cx="2207512" cy="4142728"/>
            <a:chOff x="539552" y="1772816"/>
            <a:chExt cx="2088232" cy="3960440"/>
          </a:xfrm>
        </p:grpSpPr>
        <p:sp>
          <p:nvSpPr>
            <p:cNvPr id="17" name="Rounded Rectangle 64">
              <a:extLst>
                <a:ext uri="{FF2B5EF4-FFF2-40B4-BE49-F238E27FC236}">
                  <a16:creationId xmlns:a16="http://schemas.microsoft.com/office/drawing/2014/main" id="{98387F7A-F58F-4F5A-8069-076F486F6D37}"/>
                </a:ext>
              </a:extLst>
            </p:cNvPr>
            <p:cNvSpPr/>
            <p:nvPr/>
          </p:nvSpPr>
          <p:spPr>
            <a:xfrm>
              <a:off x="539552" y="1772816"/>
              <a:ext cx="2088232" cy="3960440"/>
            </a:xfrm>
            <a:prstGeom prst="roundRect">
              <a:avLst>
                <a:gd name="adj" fmla="val 3866"/>
              </a:avLst>
            </a:prstGeom>
            <a:solidFill>
              <a:schemeClr val="bg1"/>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8" name="Rounded Rectangle 4">
              <a:extLst>
                <a:ext uri="{FF2B5EF4-FFF2-40B4-BE49-F238E27FC236}">
                  <a16:creationId xmlns:a16="http://schemas.microsoft.com/office/drawing/2014/main" id="{20C26BC8-6649-4FE9-AF41-767FA9183BB5}"/>
                </a:ext>
              </a:extLst>
            </p:cNvPr>
            <p:cNvSpPr/>
            <p:nvPr/>
          </p:nvSpPr>
          <p:spPr>
            <a:xfrm>
              <a:off x="539552" y="1772816"/>
              <a:ext cx="2088232" cy="956295"/>
            </a:xfrm>
            <a:custGeom>
              <a:avLst/>
              <a:gdLst/>
              <a:ahLst/>
              <a:cxnLst/>
              <a:rect l="l" t="t" r="r" b="b"/>
              <a:pathLst>
                <a:path w="2232248" h="956295">
                  <a:moveTo>
                    <a:pt x="86299" y="0"/>
                  </a:moveTo>
                  <a:lnTo>
                    <a:pt x="2145949" y="0"/>
                  </a:lnTo>
                  <a:cubicBezTo>
                    <a:pt x="2193611" y="0"/>
                    <a:pt x="2232248" y="38637"/>
                    <a:pt x="2232248" y="86299"/>
                  </a:cubicBezTo>
                  <a:lnTo>
                    <a:pt x="2232248" y="956295"/>
                  </a:lnTo>
                  <a:lnTo>
                    <a:pt x="0" y="956295"/>
                  </a:lnTo>
                  <a:lnTo>
                    <a:pt x="0" y="86299"/>
                  </a:lnTo>
                  <a:cubicBezTo>
                    <a:pt x="0" y="38637"/>
                    <a:pt x="38637" y="0"/>
                    <a:pt x="86299"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315062" y="72510"/>
            <a:ext cx="11573197" cy="724247"/>
          </a:xfrm>
        </p:spPr>
        <p:txBody>
          <a:bodyPr/>
          <a:lstStyle/>
          <a:p>
            <a:pPr rtl="1"/>
            <a:r>
              <a:rPr lang="fa-IR" altLang="ko-KR" sz="2400" b="1" dirty="0">
                <a:solidFill>
                  <a:schemeClr val="tx2"/>
                </a:solidFill>
                <a:cs typeface="2  Titr" panose="00000700000000000000" pitchFamily="2" charset="-78"/>
              </a:rPr>
              <a:t>دسته های اصلی تحلیل داده ها</a:t>
            </a:r>
            <a:endParaRPr lang="en-US" altLang="ko-KR" sz="2400" b="1" dirty="0">
              <a:solidFill>
                <a:schemeClr val="tx2"/>
              </a:solidFill>
              <a:cs typeface="2  Titr" panose="00000700000000000000" pitchFamily="2" charset="-78"/>
            </a:endParaRPr>
          </a:p>
        </p:txBody>
      </p:sp>
      <p:sp>
        <p:nvSpPr>
          <p:cNvPr id="6" name="Oval 5">
            <a:extLst>
              <a:ext uri="{FF2B5EF4-FFF2-40B4-BE49-F238E27FC236}">
                <a16:creationId xmlns:a16="http://schemas.microsoft.com/office/drawing/2014/main" id="{BE40A417-E2DC-4888-8853-EA0CA6A82911}"/>
              </a:ext>
            </a:extLst>
          </p:cNvPr>
          <p:cNvSpPr/>
          <p:nvPr/>
        </p:nvSpPr>
        <p:spPr>
          <a:xfrm>
            <a:off x="1576314" y="2383788"/>
            <a:ext cx="972108" cy="972108"/>
          </a:xfrm>
          <a:prstGeom prst="ellipse">
            <a:avLst/>
          </a:prstGeom>
          <a:solidFill>
            <a:schemeClr val="accent1"/>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Oval 13">
            <a:extLst>
              <a:ext uri="{FF2B5EF4-FFF2-40B4-BE49-F238E27FC236}">
                <a16:creationId xmlns:a16="http://schemas.microsoft.com/office/drawing/2014/main" id="{D7234320-BDF5-4E34-AE51-860D4492890B}"/>
              </a:ext>
            </a:extLst>
          </p:cNvPr>
          <p:cNvSpPr/>
          <p:nvPr/>
        </p:nvSpPr>
        <p:spPr>
          <a:xfrm>
            <a:off x="4245330" y="2383788"/>
            <a:ext cx="972108" cy="972108"/>
          </a:xfrm>
          <a:prstGeom prst="ellipse">
            <a:avLst/>
          </a:prstGeom>
          <a:solidFill>
            <a:schemeClr val="accent2"/>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Oval 18">
            <a:extLst>
              <a:ext uri="{FF2B5EF4-FFF2-40B4-BE49-F238E27FC236}">
                <a16:creationId xmlns:a16="http://schemas.microsoft.com/office/drawing/2014/main" id="{AE2B95AC-A1F1-4F3D-B78D-32C35954749F}"/>
              </a:ext>
            </a:extLst>
          </p:cNvPr>
          <p:cNvSpPr/>
          <p:nvPr/>
        </p:nvSpPr>
        <p:spPr>
          <a:xfrm>
            <a:off x="6914346" y="2383788"/>
            <a:ext cx="972108" cy="972108"/>
          </a:xfrm>
          <a:prstGeom prst="ellipse">
            <a:avLst/>
          </a:prstGeom>
          <a:solidFill>
            <a:schemeClr val="accent3"/>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21" name="Group 20">
            <a:extLst>
              <a:ext uri="{FF2B5EF4-FFF2-40B4-BE49-F238E27FC236}">
                <a16:creationId xmlns:a16="http://schemas.microsoft.com/office/drawing/2014/main" id="{3C02F938-40E1-4810-9E28-15634129E4D6}"/>
              </a:ext>
            </a:extLst>
          </p:cNvPr>
          <p:cNvGrpSpPr/>
          <p:nvPr/>
        </p:nvGrpSpPr>
        <p:grpSpPr>
          <a:xfrm>
            <a:off x="8965660" y="1879835"/>
            <a:ext cx="2207512" cy="4142728"/>
            <a:chOff x="539552" y="1772816"/>
            <a:chExt cx="2088232" cy="3960440"/>
          </a:xfrm>
          <a:effectLst/>
        </p:grpSpPr>
        <p:sp>
          <p:nvSpPr>
            <p:cNvPr id="22" name="Rounded Rectangle 73">
              <a:extLst>
                <a:ext uri="{FF2B5EF4-FFF2-40B4-BE49-F238E27FC236}">
                  <a16:creationId xmlns:a16="http://schemas.microsoft.com/office/drawing/2014/main" id="{BF23042B-E3DD-4E7C-A059-9ADFED4AA0D6}"/>
                </a:ext>
              </a:extLst>
            </p:cNvPr>
            <p:cNvSpPr/>
            <p:nvPr/>
          </p:nvSpPr>
          <p:spPr>
            <a:xfrm>
              <a:off x="539552" y="1772816"/>
              <a:ext cx="2088232" cy="3960440"/>
            </a:xfrm>
            <a:prstGeom prst="roundRect">
              <a:avLst>
                <a:gd name="adj" fmla="val 3866"/>
              </a:avLst>
            </a:prstGeom>
            <a:solidFill>
              <a:schemeClr val="bg1"/>
            </a:solidFill>
            <a:ln w="254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3" name="Rounded Rectangle 4">
              <a:extLst>
                <a:ext uri="{FF2B5EF4-FFF2-40B4-BE49-F238E27FC236}">
                  <a16:creationId xmlns:a16="http://schemas.microsoft.com/office/drawing/2014/main" id="{188FFAB6-5A13-44FC-8718-987EAEBD63C0}"/>
                </a:ext>
              </a:extLst>
            </p:cNvPr>
            <p:cNvSpPr/>
            <p:nvPr/>
          </p:nvSpPr>
          <p:spPr>
            <a:xfrm>
              <a:off x="539552" y="1772816"/>
              <a:ext cx="2088232" cy="956295"/>
            </a:xfrm>
            <a:custGeom>
              <a:avLst/>
              <a:gdLst/>
              <a:ahLst/>
              <a:cxnLst/>
              <a:rect l="l" t="t" r="r" b="b"/>
              <a:pathLst>
                <a:path w="2232248" h="956295">
                  <a:moveTo>
                    <a:pt x="86299" y="0"/>
                  </a:moveTo>
                  <a:lnTo>
                    <a:pt x="2145949" y="0"/>
                  </a:lnTo>
                  <a:cubicBezTo>
                    <a:pt x="2193611" y="0"/>
                    <a:pt x="2232248" y="38637"/>
                    <a:pt x="2232248" y="86299"/>
                  </a:cubicBezTo>
                  <a:lnTo>
                    <a:pt x="2232248" y="956295"/>
                  </a:lnTo>
                  <a:lnTo>
                    <a:pt x="0" y="956295"/>
                  </a:lnTo>
                  <a:lnTo>
                    <a:pt x="0" y="86299"/>
                  </a:lnTo>
                  <a:cubicBezTo>
                    <a:pt x="0" y="38637"/>
                    <a:pt x="38637" y="0"/>
                    <a:pt x="86299"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sp>
        <p:nvSpPr>
          <p:cNvPr id="24" name="Oval 23">
            <a:extLst>
              <a:ext uri="{FF2B5EF4-FFF2-40B4-BE49-F238E27FC236}">
                <a16:creationId xmlns:a16="http://schemas.microsoft.com/office/drawing/2014/main" id="{4BB832DA-712C-4142-A2F0-9FF9AEF37A9C}"/>
              </a:ext>
            </a:extLst>
          </p:cNvPr>
          <p:cNvSpPr/>
          <p:nvPr/>
        </p:nvSpPr>
        <p:spPr>
          <a:xfrm>
            <a:off x="9583362" y="2383788"/>
            <a:ext cx="972108" cy="972108"/>
          </a:xfrm>
          <a:prstGeom prst="ellipse">
            <a:avLst/>
          </a:prstGeom>
          <a:solidFill>
            <a:schemeClr val="accent4"/>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5" name="TextBox 24">
            <a:extLst>
              <a:ext uri="{FF2B5EF4-FFF2-40B4-BE49-F238E27FC236}">
                <a16:creationId xmlns:a16="http://schemas.microsoft.com/office/drawing/2014/main" id="{18E0A52D-9903-4BA6-9CF4-F5EBC02E8739}"/>
              </a:ext>
            </a:extLst>
          </p:cNvPr>
          <p:cNvSpPr txBox="1"/>
          <p:nvPr/>
        </p:nvSpPr>
        <p:spPr>
          <a:xfrm>
            <a:off x="9235060" y="1918779"/>
            <a:ext cx="1801101" cy="338554"/>
          </a:xfrm>
          <a:prstGeom prst="rect">
            <a:avLst/>
          </a:prstGeom>
          <a:noFill/>
        </p:spPr>
        <p:txBody>
          <a:bodyPr wrap="square" lIns="108000" rIns="108000" rtlCol="0">
            <a:spAutoFit/>
          </a:bodyPr>
          <a:lstStyle/>
          <a:p>
            <a:pPr algn="ctr"/>
            <a:r>
              <a:rPr lang="fa-IR" altLang="ko-KR" sz="1600" b="1" dirty="0">
                <a:solidFill>
                  <a:schemeClr val="bg1"/>
                </a:solidFill>
                <a:cs typeface="2  Titr" panose="00000700000000000000" pitchFamily="2" charset="-78"/>
              </a:rPr>
              <a:t>تحلیل توصیفی</a:t>
            </a:r>
            <a:endParaRPr lang="ko-KR" altLang="en-US" sz="1600" b="1" dirty="0">
              <a:solidFill>
                <a:schemeClr val="bg1"/>
              </a:solidFill>
              <a:cs typeface="2  Titr" panose="00000700000000000000" pitchFamily="2" charset="-78"/>
            </a:endParaRPr>
          </a:p>
        </p:txBody>
      </p:sp>
      <p:grpSp>
        <p:nvGrpSpPr>
          <p:cNvPr id="32" name="그룹 85">
            <a:extLst>
              <a:ext uri="{FF2B5EF4-FFF2-40B4-BE49-F238E27FC236}">
                <a16:creationId xmlns:a16="http://schemas.microsoft.com/office/drawing/2014/main" id="{F21C1510-51E1-4582-98D6-8053FA69E9C6}"/>
              </a:ext>
            </a:extLst>
          </p:cNvPr>
          <p:cNvGrpSpPr/>
          <p:nvPr/>
        </p:nvGrpSpPr>
        <p:grpSpPr>
          <a:xfrm>
            <a:off x="6474766" y="3446284"/>
            <a:ext cx="1801102" cy="1181635"/>
            <a:chOff x="1196284" y="3418546"/>
            <a:chExt cx="1801102" cy="1181635"/>
          </a:xfrm>
        </p:grpSpPr>
        <p:sp>
          <p:nvSpPr>
            <p:cNvPr id="33" name="TextBox 32">
              <a:extLst>
                <a:ext uri="{FF2B5EF4-FFF2-40B4-BE49-F238E27FC236}">
                  <a16:creationId xmlns:a16="http://schemas.microsoft.com/office/drawing/2014/main" id="{AEAE101F-C23B-4781-8DDA-0345C64B1772}"/>
                </a:ext>
              </a:extLst>
            </p:cNvPr>
            <p:cNvSpPr txBox="1"/>
            <p:nvPr/>
          </p:nvSpPr>
          <p:spPr>
            <a:xfrm>
              <a:off x="1196284" y="3699935"/>
              <a:ext cx="1801101" cy="900246"/>
            </a:xfrm>
            <a:prstGeom prst="rect">
              <a:avLst/>
            </a:prstGeom>
            <a:noFill/>
          </p:spPr>
          <p:txBody>
            <a:bodyPr wrap="square" rtlCol="0">
              <a:spAutoFit/>
            </a:bodyPr>
            <a:lstStyle/>
            <a:p>
              <a:pPr algn="just" rtl="1">
                <a:lnSpc>
                  <a:spcPct val="150000"/>
                </a:lnSpc>
              </a:pPr>
              <a:r>
                <a:rPr lang="fa-IR" altLang="ko-KR" sz="1200" dirty="0">
                  <a:solidFill>
                    <a:schemeClr val="tx2"/>
                  </a:solidFill>
                  <a:cs typeface="2  Titr" panose="00000700000000000000" pitchFamily="2" charset="-78"/>
                </a:rPr>
                <a:t>بررسی عمیق تر داده ها برای شناسایی علل ریشه ای و روند های ساختاری پنهان</a:t>
              </a:r>
              <a:endParaRPr lang="en-US" altLang="ko-KR" sz="1200" dirty="0">
                <a:solidFill>
                  <a:schemeClr val="tx2"/>
                </a:solidFill>
                <a:cs typeface="2  Titr" panose="00000700000000000000" pitchFamily="2" charset="-78"/>
              </a:endParaRPr>
            </a:p>
          </p:txBody>
        </p:sp>
        <p:sp>
          <p:nvSpPr>
            <p:cNvPr id="34" name="TextBox 33">
              <a:extLst>
                <a:ext uri="{FF2B5EF4-FFF2-40B4-BE49-F238E27FC236}">
                  <a16:creationId xmlns:a16="http://schemas.microsoft.com/office/drawing/2014/main" id="{1B8E7C2E-E73C-48C4-8633-18ED42D610FF}"/>
                </a:ext>
              </a:extLst>
            </p:cNvPr>
            <p:cNvSpPr txBox="1"/>
            <p:nvPr/>
          </p:nvSpPr>
          <p:spPr>
            <a:xfrm>
              <a:off x="1196285" y="3418546"/>
              <a:ext cx="1801101" cy="276999"/>
            </a:xfrm>
            <a:prstGeom prst="rect">
              <a:avLst/>
            </a:prstGeom>
            <a:noFill/>
          </p:spPr>
          <p:txBody>
            <a:bodyPr wrap="square" lIns="108000" rIns="108000" rtlCol="0">
              <a:spAutoFit/>
            </a:bodyPr>
            <a:lstStyle/>
            <a:p>
              <a:pPr algn="ctr"/>
              <a:endParaRPr lang="ko-KR" altLang="en-US" sz="1200" b="1" dirty="0">
                <a:solidFill>
                  <a:schemeClr val="tx1">
                    <a:lumMod val="65000"/>
                    <a:lumOff val="35000"/>
                  </a:schemeClr>
                </a:solidFill>
              </a:endParaRPr>
            </a:p>
          </p:txBody>
        </p:sp>
      </p:grpSp>
      <p:grpSp>
        <p:nvGrpSpPr>
          <p:cNvPr id="40" name="Group 39">
            <a:extLst>
              <a:ext uri="{FF2B5EF4-FFF2-40B4-BE49-F238E27FC236}">
                <a16:creationId xmlns:a16="http://schemas.microsoft.com/office/drawing/2014/main" id="{1D112637-4DCA-F05B-0467-DC081C972110}"/>
              </a:ext>
            </a:extLst>
          </p:cNvPr>
          <p:cNvGrpSpPr/>
          <p:nvPr/>
        </p:nvGrpSpPr>
        <p:grpSpPr>
          <a:xfrm>
            <a:off x="1583205" y="742429"/>
            <a:ext cx="8666849" cy="1010951"/>
            <a:chOff x="3952875" y="2284730"/>
            <a:chExt cx="4591050" cy="2816544"/>
          </a:xfrm>
        </p:grpSpPr>
        <p:sp>
          <p:nvSpPr>
            <p:cNvPr id="41" name="Rectangle 40">
              <a:extLst>
                <a:ext uri="{FF2B5EF4-FFF2-40B4-BE49-F238E27FC236}">
                  <a16:creationId xmlns:a16="http://schemas.microsoft.com/office/drawing/2014/main" id="{BFD16459-0997-CFC9-E5E2-A154D4C44B47}"/>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C8A3BA86-AEFB-AB6F-32DD-52A2D8905437}"/>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a:extLst>
              <a:ext uri="{FF2B5EF4-FFF2-40B4-BE49-F238E27FC236}">
                <a16:creationId xmlns:a16="http://schemas.microsoft.com/office/drawing/2014/main" id="{3687B52B-2C0A-9BAB-6A8B-E72FDC854DAE}"/>
              </a:ext>
            </a:extLst>
          </p:cNvPr>
          <p:cNvSpPr txBox="1"/>
          <p:nvPr/>
        </p:nvSpPr>
        <p:spPr>
          <a:xfrm>
            <a:off x="2144238" y="645952"/>
            <a:ext cx="7381803" cy="1477328"/>
          </a:xfrm>
          <a:prstGeom prst="rect">
            <a:avLst/>
          </a:prstGeom>
          <a:noFill/>
        </p:spPr>
        <p:txBody>
          <a:bodyPr wrap="square" rtlCol="0">
            <a:spAutoFit/>
          </a:bodyPr>
          <a:lstStyle/>
          <a:p>
            <a:pPr algn="ctr" rtl="1">
              <a:lnSpc>
                <a:spcPct val="150000"/>
              </a:lnSpc>
            </a:pPr>
            <a:r>
              <a:rPr lang="fa-IR" sz="2400" dirty="0">
                <a:solidFill>
                  <a:schemeClr val="bg1"/>
                </a:solidFill>
                <a:latin typeface="2  Titr"/>
              </a:rPr>
              <a:t> </a:t>
            </a:r>
            <a:r>
              <a:rPr lang="fa-IR" sz="2000" b="1" dirty="0">
                <a:solidFill>
                  <a:schemeClr val="bg1"/>
                </a:solidFill>
                <a:latin typeface="2  Titr"/>
                <a:cs typeface="B Nazanin" panose="00000400000000000000" pitchFamily="2" charset="-78"/>
              </a:rPr>
              <a:t>تحلیل داده ها به فرایند استفاده از داده ها برای کشف روابط، ایجاد وابستگی ها و پیش بینی نتایج و رفتارها گفته می شود</a:t>
            </a:r>
          </a:p>
          <a:p>
            <a:pPr algn="just" rtl="1"/>
            <a:endParaRPr lang="en-US" sz="2400" dirty="0">
              <a:solidFill>
                <a:schemeClr val="bg1"/>
              </a:solidFill>
              <a:latin typeface="2  Titr"/>
            </a:endParaRPr>
          </a:p>
        </p:txBody>
      </p:sp>
      <p:sp>
        <p:nvSpPr>
          <p:cNvPr id="44" name="TextBox 43">
            <a:extLst>
              <a:ext uri="{FF2B5EF4-FFF2-40B4-BE49-F238E27FC236}">
                <a16:creationId xmlns:a16="http://schemas.microsoft.com/office/drawing/2014/main" id="{18E0A52D-9903-4BA6-9CF4-F5EBC02E8739}"/>
              </a:ext>
            </a:extLst>
          </p:cNvPr>
          <p:cNvSpPr txBox="1"/>
          <p:nvPr/>
        </p:nvSpPr>
        <p:spPr>
          <a:xfrm>
            <a:off x="6453178" y="1969676"/>
            <a:ext cx="1801101" cy="338554"/>
          </a:xfrm>
          <a:prstGeom prst="rect">
            <a:avLst/>
          </a:prstGeom>
          <a:noFill/>
        </p:spPr>
        <p:txBody>
          <a:bodyPr wrap="square" lIns="108000" rIns="108000" rtlCol="0">
            <a:spAutoFit/>
          </a:bodyPr>
          <a:lstStyle/>
          <a:p>
            <a:pPr algn="ctr"/>
            <a:r>
              <a:rPr lang="fa-IR" altLang="ko-KR" sz="1600" b="1" dirty="0">
                <a:solidFill>
                  <a:schemeClr val="bg1"/>
                </a:solidFill>
                <a:cs typeface="2  Titr" panose="00000700000000000000" pitchFamily="2" charset="-78"/>
              </a:rPr>
              <a:t>تحلیل تشخیصی</a:t>
            </a:r>
            <a:endParaRPr lang="ko-KR" altLang="en-US" sz="1600" b="1" dirty="0">
              <a:solidFill>
                <a:schemeClr val="bg1"/>
              </a:solidFill>
              <a:cs typeface="2  Titr" panose="00000700000000000000" pitchFamily="2" charset="-78"/>
            </a:endParaRPr>
          </a:p>
        </p:txBody>
      </p:sp>
      <p:sp>
        <p:nvSpPr>
          <p:cNvPr id="45" name="TextBox 44">
            <a:extLst>
              <a:ext uri="{FF2B5EF4-FFF2-40B4-BE49-F238E27FC236}">
                <a16:creationId xmlns:a16="http://schemas.microsoft.com/office/drawing/2014/main" id="{18E0A52D-9903-4BA6-9CF4-F5EBC02E8739}"/>
              </a:ext>
            </a:extLst>
          </p:cNvPr>
          <p:cNvSpPr txBox="1"/>
          <p:nvPr/>
        </p:nvSpPr>
        <p:spPr>
          <a:xfrm>
            <a:off x="3748962" y="1946022"/>
            <a:ext cx="1801101" cy="338554"/>
          </a:xfrm>
          <a:prstGeom prst="rect">
            <a:avLst/>
          </a:prstGeom>
          <a:noFill/>
        </p:spPr>
        <p:txBody>
          <a:bodyPr wrap="square" lIns="108000" rIns="108000" rtlCol="0">
            <a:spAutoFit/>
          </a:bodyPr>
          <a:lstStyle/>
          <a:p>
            <a:pPr algn="ctr"/>
            <a:r>
              <a:rPr lang="fa-IR" altLang="ko-KR" sz="1600" b="1" dirty="0">
                <a:solidFill>
                  <a:schemeClr val="bg1"/>
                </a:solidFill>
                <a:cs typeface="2  Titr" panose="00000700000000000000" pitchFamily="2" charset="-78"/>
              </a:rPr>
              <a:t>تحلیل پیش بینی کننده</a:t>
            </a:r>
            <a:endParaRPr lang="ko-KR" altLang="en-US" sz="1600" b="1" dirty="0">
              <a:solidFill>
                <a:schemeClr val="bg1"/>
              </a:solidFill>
              <a:cs typeface="2  Titr" panose="00000700000000000000" pitchFamily="2" charset="-78"/>
            </a:endParaRPr>
          </a:p>
        </p:txBody>
      </p:sp>
      <p:sp>
        <p:nvSpPr>
          <p:cNvPr id="46" name="TextBox 45">
            <a:extLst>
              <a:ext uri="{FF2B5EF4-FFF2-40B4-BE49-F238E27FC236}">
                <a16:creationId xmlns:a16="http://schemas.microsoft.com/office/drawing/2014/main" id="{18E0A52D-9903-4BA6-9CF4-F5EBC02E8739}"/>
              </a:ext>
            </a:extLst>
          </p:cNvPr>
          <p:cNvSpPr txBox="1"/>
          <p:nvPr/>
        </p:nvSpPr>
        <p:spPr>
          <a:xfrm>
            <a:off x="1171063" y="1938513"/>
            <a:ext cx="1801101" cy="338554"/>
          </a:xfrm>
          <a:prstGeom prst="rect">
            <a:avLst/>
          </a:prstGeom>
          <a:noFill/>
        </p:spPr>
        <p:txBody>
          <a:bodyPr wrap="square" lIns="108000" rIns="108000" rtlCol="0">
            <a:spAutoFit/>
          </a:bodyPr>
          <a:lstStyle/>
          <a:p>
            <a:pPr algn="ctr"/>
            <a:r>
              <a:rPr lang="fa-IR" altLang="ko-KR" sz="1600" b="1" dirty="0">
                <a:solidFill>
                  <a:schemeClr val="bg1"/>
                </a:solidFill>
                <a:cs typeface="2  Titr" panose="00000700000000000000" pitchFamily="2" charset="-78"/>
              </a:rPr>
              <a:t>تحلیل  تجویزی</a:t>
            </a:r>
            <a:endParaRPr lang="ko-KR" altLang="en-US" sz="1600" b="1" dirty="0">
              <a:solidFill>
                <a:schemeClr val="bg1"/>
              </a:solidFill>
              <a:cs typeface="2  Titr" panose="00000700000000000000" pitchFamily="2" charset="-78"/>
            </a:endParaRPr>
          </a:p>
        </p:txBody>
      </p:sp>
      <p:grpSp>
        <p:nvGrpSpPr>
          <p:cNvPr id="47" name="그룹 85">
            <a:extLst>
              <a:ext uri="{FF2B5EF4-FFF2-40B4-BE49-F238E27FC236}">
                <a16:creationId xmlns:a16="http://schemas.microsoft.com/office/drawing/2014/main" id="{F21C1510-51E1-4582-98D6-8053FA69E9C6}"/>
              </a:ext>
            </a:extLst>
          </p:cNvPr>
          <p:cNvGrpSpPr/>
          <p:nvPr/>
        </p:nvGrpSpPr>
        <p:grpSpPr>
          <a:xfrm>
            <a:off x="9245066" y="3446284"/>
            <a:ext cx="1801102" cy="1181635"/>
            <a:chOff x="1196284" y="3418546"/>
            <a:chExt cx="1801102" cy="1181635"/>
          </a:xfrm>
        </p:grpSpPr>
        <p:sp>
          <p:nvSpPr>
            <p:cNvPr id="48" name="TextBox 47">
              <a:extLst>
                <a:ext uri="{FF2B5EF4-FFF2-40B4-BE49-F238E27FC236}">
                  <a16:creationId xmlns:a16="http://schemas.microsoft.com/office/drawing/2014/main" id="{AEAE101F-C23B-4781-8DDA-0345C64B1772}"/>
                </a:ext>
              </a:extLst>
            </p:cNvPr>
            <p:cNvSpPr txBox="1"/>
            <p:nvPr/>
          </p:nvSpPr>
          <p:spPr>
            <a:xfrm>
              <a:off x="1196284" y="3699935"/>
              <a:ext cx="1801101" cy="900246"/>
            </a:xfrm>
            <a:prstGeom prst="rect">
              <a:avLst/>
            </a:prstGeom>
            <a:noFill/>
          </p:spPr>
          <p:txBody>
            <a:bodyPr wrap="square" rtlCol="0">
              <a:spAutoFit/>
            </a:bodyPr>
            <a:lstStyle/>
            <a:p>
              <a:pPr algn="just" rtl="1">
                <a:lnSpc>
                  <a:spcPct val="150000"/>
                </a:lnSpc>
              </a:pPr>
              <a:r>
                <a:rPr lang="fa-IR" altLang="ko-KR" sz="1200" dirty="0">
                  <a:solidFill>
                    <a:schemeClr val="tx2"/>
                  </a:solidFill>
                  <a:cs typeface="2  Titr" panose="00000700000000000000" pitchFamily="2" charset="-78"/>
                </a:rPr>
                <a:t>توصیف آنچه در گذشته رخ داده، متناسب برای درک مسائل پیچیده سیاسی </a:t>
              </a:r>
              <a:endParaRPr lang="en-US" altLang="ko-KR" sz="1200" dirty="0">
                <a:solidFill>
                  <a:schemeClr val="tx2"/>
                </a:solidFill>
                <a:cs typeface="2  Titr" panose="00000700000000000000" pitchFamily="2" charset="-78"/>
              </a:endParaRPr>
            </a:p>
          </p:txBody>
        </p:sp>
        <p:sp>
          <p:nvSpPr>
            <p:cNvPr id="49" name="TextBox 48">
              <a:extLst>
                <a:ext uri="{FF2B5EF4-FFF2-40B4-BE49-F238E27FC236}">
                  <a16:creationId xmlns:a16="http://schemas.microsoft.com/office/drawing/2014/main" id="{1B8E7C2E-E73C-48C4-8633-18ED42D610FF}"/>
                </a:ext>
              </a:extLst>
            </p:cNvPr>
            <p:cNvSpPr txBox="1"/>
            <p:nvPr/>
          </p:nvSpPr>
          <p:spPr>
            <a:xfrm>
              <a:off x="1196285" y="3418546"/>
              <a:ext cx="1801101" cy="276999"/>
            </a:xfrm>
            <a:prstGeom prst="rect">
              <a:avLst/>
            </a:prstGeom>
            <a:noFill/>
          </p:spPr>
          <p:txBody>
            <a:bodyPr wrap="square" lIns="108000" rIns="108000" rtlCol="0">
              <a:spAutoFit/>
            </a:bodyPr>
            <a:lstStyle/>
            <a:p>
              <a:pPr algn="ctr"/>
              <a:endParaRPr lang="ko-KR" altLang="en-US" sz="1200" b="1" dirty="0">
                <a:solidFill>
                  <a:schemeClr val="tx1">
                    <a:lumMod val="65000"/>
                    <a:lumOff val="35000"/>
                  </a:schemeClr>
                </a:solidFill>
              </a:endParaRPr>
            </a:p>
          </p:txBody>
        </p:sp>
      </p:grpSp>
      <p:grpSp>
        <p:nvGrpSpPr>
          <p:cNvPr id="50" name="그룹 85">
            <a:extLst>
              <a:ext uri="{FF2B5EF4-FFF2-40B4-BE49-F238E27FC236}">
                <a16:creationId xmlns:a16="http://schemas.microsoft.com/office/drawing/2014/main" id="{F21C1510-51E1-4582-98D6-8053FA69E9C6}"/>
              </a:ext>
            </a:extLst>
          </p:cNvPr>
          <p:cNvGrpSpPr/>
          <p:nvPr/>
        </p:nvGrpSpPr>
        <p:grpSpPr>
          <a:xfrm>
            <a:off x="3755584" y="3482104"/>
            <a:ext cx="2029390" cy="1458634"/>
            <a:chOff x="1196284" y="3418546"/>
            <a:chExt cx="1801102" cy="1458634"/>
          </a:xfrm>
        </p:grpSpPr>
        <p:sp>
          <p:nvSpPr>
            <p:cNvPr id="51" name="TextBox 50">
              <a:extLst>
                <a:ext uri="{FF2B5EF4-FFF2-40B4-BE49-F238E27FC236}">
                  <a16:creationId xmlns:a16="http://schemas.microsoft.com/office/drawing/2014/main" id="{AEAE101F-C23B-4781-8DDA-0345C64B1772}"/>
                </a:ext>
              </a:extLst>
            </p:cNvPr>
            <p:cNvSpPr txBox="1"/>
            <p:nvPr/>
          </p:nvSpPr>
          <p:spPr>
            <a:xfrm>
              <a:off x="1196284" y="3699935"/>
              <a:ext cx="1801101" cy="1177245"/>
            </a:xfrm>
            <a:prstGeom prst="rect">
              <a:avLst/>
            </a:prstGeom>
            <a:noFill/>
          </p:spPr>
          <p:txBody>
            <a:bodyPr wrap="square" rtlCol="0">
              <a:spAutoFit/>
            </a:bodyPr>
            <a:lstStyle/>
            <a:p>
              <a:pPr algn="just" rtl="1">
                <a:lnSpc>
                  <a:spcPct val="150000"/>
                </a:lnSpc>
              </a:pPr>
              <a:r>
                <a:rPr lang="fa-IR" altLang="ko-KR" sz="1200" dirty="0">
                  <a:solidFill>
                    <a:schemeClr val="tx2"/>
                  </a:solidFill>
                  <a:cs typeface="2  Titr" panose="00000700000000000000" pitchFamily="2" charset="-78"/>
                </a:rPr>
                <a:t>پیش بینی رخداد های احتمالی آینده ، اغلب با استفاده از الگوریتم ها و یادگیری ماشین</a:t>
              </a:r>
              <a:endParaRPr lang="en-US" altLang="ko-KR" sz="1200" dirty="0">
                <a:solidFill>
                  <a:schemeClr val="tx2"/>
                </a:solidFill>
                <a:cs typeface="2  Titr" panose="00000700000000000000" pitchFamily="2" charset="-78"/>
              </a:endParaRPr>
            </a:p>
          </p:txBody>
        </p:sp>
        <p:sp>
          <p:nvSpPr>
            <p:cNvPr id="52" name="TextBox 51">
              <a:extLst>
                <a:ext uri="{FF2B5EF4-FFF2-40B4-BE49-F238E27FC236}">
                  <a16:creationId xmlns:a16="http://schemas.microsoft.com/office/drawing/2014/main" id="{1B8E7C2E-E73C-48C4-8633-18ED42D610FF}"/>
                </a:ext>
              </a:extLst>
            </p:cNvPr>
            <p:cNvSpPr txBox="1"/>
            <p:nvPr/>
          </p:nvSpPr>
          <p:spPr>
            <a:xfrm>
              <a:off x="1196285" y="3418546"/>
              <a:ext cx="1801101" cy="276999"/>
            </a:xfrm>
            <a:prstGeom prst="rect">
              <a:avLst/>
            </a:prstGeom>
            <a:noFill/>
          </p:spPr>
          <p:txBody>
            <a:bodyPr wrap="square" lIns="108000" rIns="108000" rtlCol="0">
              <a:spAutoFit/>
            </a:bodyPr>
            <a:lstStyle/>
            <a:p>
              <a:pPr algn="ctr"/>
              <a:endParaRPr lang="ko-KR" altLang="en-US" sz="1200" b="1" dirty="0">
                <a:solidFill>
                  <a:schemeClr val="tx1">
                    <a:lumMod val="65000"/>
                    <a:lumOff val="35000"/>
                  </a:schemeClr>
                </a:solidFill>
              </a:endParaRPr>
            </a:p>
          </p:txBody>
        </p:sp>
      </p:grpSp>
      <p:grpSp>
        <p:nvGrpSpPr>
          <p:cNvPr id="56" name="그룹 85">
            <a:extLst>
              <a:ext uri="{FF2B5EF4-FFF2-40B4-BE49-F238E27FC236}">
                <a16:creationId xmlns:a16="http://schemas.microsoft.com/office/drawing/2014/main" id="{F21C1510-51E1-4582-98D6-8053FA69E9C6}"/>
              </a:ext>
            </a:extLst>
          </p:cNvPr>
          <p:cNvGrpSpPr/>
          <p:nvPr/>
        </p:nvGrpSpPr>
        <p:grpSpPr>
          <a:xfrm>
            <a:off x="1161818" y="3600888"/>
            <a:ext cx="1828506" cy="1454243"/>
            <a:chOff x="1196285" y="3400001"/>
            <a:chExt cx="1828506" cy="1368248"/>
          </a:xfrm>
        </p:grpSpPr>
        <p:sp>
          <p:nvSpPr>
            <p:cNvPr id="57" name="TextBox 56">
              <a:extLst>
                <a:ext uri="{FF2B5EF4-FFF2-40B4-BE49-F238E27FC236}">
                  <a16:creationId xmlns:a16="http://schemas.microsoft.com/office/drawing/2014/main" id="{AEAE101F-C23B-4781-8DDA-0345C64B1772}"/>
                </a:ext>
              </a:extLst>
            </p:cNvPr>
            <p:cNvSpPr txBox="1"/>
            <p:nvPr/>
          </p:nvSpPr>
          <p:spPr>
            <a:xfrm>
              <a:off x="1223690" y="3400001"/>
              <a:ext cx="1801101" cy="1368248"/>
            </a:xfrm>
            <a:prstGeom prst="rect">
              <a:avLst/>
            </a:prstGeom>
            <a:noFill/>
          </p:spPr>
          <p:txBody>
            <a:bodyPr wrap="square" rtlCol="0">
              <a:spAutoFit/>
            </a:bodyPr>
            <a:lstStyle/>
            <a:p>
              <a:pPr algn="just" rtl="1">
                <a:lnSpc>
                  <a:spcPct val="150000"/>
                </a:lnSpc>
              </a:pPr>
              <a:r>
                <a:rPr lang="fa-IR" altLang="ko-KR" sz="1200" dirty="0">
                  <a:solidFill>
                    <a:schemeClr val="tx2"/>
                  </a:solidFill>
                  <a:cs typeface="2  Titr" panose="00000700000000000000" pitchFamily="2" charset="-78"/>
                </a:rPr>
                <a:t>ارائه توصیه ها درباره اقداماتی که باید انجام شود، تا نتیجه مطلوب حاصل یا از رویدادی نامطلوب جلوگیری شود</a:t>
              </a:r>
              <a:endParaRPr lang="en-US" altLang="ko-KR" sz="1200" dirty="0">
                <a:solidFill>
                  <a:schemeClr val="tx2"/>
                </a:solidFill>
                <a:cs typeface="2  Titr" panose="00000700000000000000" pitchFamily="2" charset="-78"/>
              </a:endParaRPr>
            </a:p>
          </p:txBody>
        </p:sp>
        <p:sp>
          <p:nvSpPr>
            <p:cNvPr id="58" name="TextBox 57">
              <a:extLst>
                <a:ext uri="{FF2B5EF4-FFF2-40B4-BE49-F238E27FC236}">
                  <a16:creationId xmlns:a16="http://schemas.microsoft.com/office/drawing/2014/main" id="{1B8E7C2E-E73C-48C4-8633-18ED42D610FF}"/>
                </a:ext>
              </a:extLst>
            </p:cNvPr>
            <p:cNvSpPr txBox="1"/>
            <p:nvPr/>
          </p:nvSpPr>
          <p:spPr>
            <a:xfrm>
              <a:off x="1196285" y="3418546"/>
              <a:ext cx="1801101" cy="276999"/>
            </a:xfrm>
            <a:prstGeom prst="rect">
              <a:avLst/>
            </a:prstGeom>
            <a:noFill/>
          </p:spPr>
          <p:txBody>
            <a:bodyPr wrap="square" lIns="108000" rIns="108000" rtlCol="0">
              <a:spAutoFit/>
            </a:bodyPr>
            <a:lstStyle/>
            <a:p>
              <a:pPr algn="ctr"/>
              <a:endParaRPr lang="ko-KR" altLang="en-US" sz="1200" b="1" dirty="0">
                <a:solidFill>
                  <a:schemeClr val="tx1">
                    <a:lumMod val="65000"/>
                    <a:lumOff val="35000"/>
                  </a:schemeClr>
                </a:solidFill>
              </a:endParaRPr>
            </a:p>
          </p:txBody>
        </p:sp>
      </p:grpSp>
    </p:spTree>
    <p:extLst>
      <p:ext uri="{BB962C8B-B14F-4D97-AF65-F5344CB8AC3E}">
        <p14:creationId xmlns:p14="http://schemas.microsoft.com/office/powerpoint/2010/main" val="293495707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318842" y="118968"/>
            <a:ext cx="11573197" cy="724247"/>
          </a:xfrm>
        </p:spPr>
        <p:txBody>
          <a:bodyPr/>
          <a:lstStyle/>
          <a:p>
            <a:r>
              <a:rPr lang="fa-IR" sz="2400" dirty="0">
                <a:solidFill>
                  <a:srgbClr val="FF0000"/>
                </a:solidFill>
                <a:cs typeface="2  Titr" panose="00000700000000000000" pitchFamily="2" charset="-78"/>
              </a:rPr>
              <a:t>منابع سازمان و انواع داده های مرتبط</a:t>
            </a:r>
            <a:endParaRPr lang="en-US" sz="2400" dirty="0">
              <a:solidFill>
                <a:srgbClr val="FF0000"/>
              </a:solidFill>
              <a:cs typeface="2  Titr" panose="00000700000000000000" pitchFamily="2" charset="-78"/>
            </a:endParaRPr>
          </a:p>
        </p:txBody>
      </p:sp>
      <p:sp>
        <p:nvSpPr>
          <p:cNvPr id="3" name="Oval 2">
            <a:extLst>
              <a:ext uri="{FF2B5EF4-FFF2-40B4-BE49-F238E27FC236}">
                <a16:creationId xmlns:a16="http://schemas.microsoft.com/office/drawing/2014/main" id="{62C7C143-3766-4034-A545-0DB040B5E674}"/>
              </a:ext>
            </a:extLst>
          </p:cNvPr>
          <p:cNvSpPr/>
          <p:nvPr/>
        </p:nvSpPr>
        <p:spPr>
          <a:xfrm>
            <a:off x="5239554" y="3051318"/>
            <a:ext cx="1695716" cy="1695717"/>
          </a:xfrm>
          <a:prstGeom prst="ellipse">
            <a:avLst/>
          </a:prstGeom>
          <a:gradFill>
            <a:gsLst>
              <a:gs pos="0">
                <a:schemeClr val="bg1"/>
              </a:gs>
              <a:gs pos="100000">
                <a:schemeClr val="bg1">
                  <a:lumMod val="89000"/>
                </a:schemeClr>
              </a:gs>
            </a:gsLst>
            <a:lin ang="16800000" scaled="0"/>
          </a:gradFill>
          <a:ln w="19050">
            <a:gradFill>
              <a:gsLst>
                <a:gs pos="0">
                  <a:schemeClr val="bg1"/>
                </a:gs>
                <a:gs pos="50000">
                  <a:schemeClr val="bg1">
                    <a:alpha val="65000"/>
                  </a:schemeClr>
                </a:gs>
                <a:gs pos="100000">
                  <a:schemeClr val="bg1">
                    <a:alpha val="0"/>
                  </a:schemeClr>
                </a:gs>
              </a:gsLst>
              <a:lin ang="7200000" scaled="0"/>
            </a:gradFill>
          </a:ln>
          <a:effectLst>
            <a:outerShdw blurRad="25400" dist="12700" dir="81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nvGrpSpPr>
          <p:cNvPr id="4" name="Group 3">
            <a:extLst>
              <a:ext uri="{FF2B5EF4-FFF2-40B4-BE49-F238E27FC236}">
                <a16:creationId xmlns:a16="http://schemas.microsoft.com/office/drawing/2014/main" id="{3A98B36C-A944-481A-B3E2-F9AC9EE92D34}"/>
              </a:ext>
            </a:extLst>
          </p:cNvPr>
          <p:cNvGrpSpPr/>
          <p:nvPr/>
        </p:nvGrpSpPr>
        <p:grpSpPr>
          <a:xfrm>
            <a:off x="4718220" y="2514233"/>
            <a:ext cx="1369195" cy="1239483"/>
            <a:chOff x="2827731" y="1829193"/>
            <a:chExt cx="1744272" cy="1630399"/>
          </a:xfrm>
        </p:grpSpPr>
        <p:sp>
          <p:nvSpPr>
            <p:cNvPr id="5" name="Rectangle 15">
              <a:extLst>
                <a:ext uri="{FF2B5EF4-FFF2-40B4-BE49-F238E27FC236}">
                  <a16:creationId xmlns:a16="http://schemas.microsoft.com/office/drawing/2014/main" id="{E56AAC49-F91C-4814-B5BC-43EF90BB1ADC}"/>
                </a:ext>
              </a:extLst>
            </p:cNvPr>
            <p:cNvSpPr/>
            <p:nvPr/>
          </p:nvSpPr>
          <p:spPr>
            <a:xfrm rot="16200000">
              <a:off x="3658606" y="1845368"/>
              <a:ext cx="929571" cy="897222"/>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 name="Rectangle 15">
              <a:extLst>
                <a:ext uri="{FF2B5EF4-FFF2-40B4-BE49-F238E27FC236}">
                  <a16:creationId xmlns:a16="http://schemas.microsoft.com/office/drawing/2014/main" id="{D593D531-7CAE-465B-891E-B66FDE3611B8}"/>
                </a:ext>
              </a:extLst>
            </p:cNvPr>
            <p:cNvSpPr/>
            <p:nvPr/>
          </p:nvSpPr>
          <p:spPr>
            <a:xfrm rot="13433242">
              <a:off x="2827731" y="2562370"/>
              <a:ext cx="929571" cy="897222"/>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7" name="Group 6">
            <a:extLst>
              <a:ext uri="{FF2B5EF4-FFF2-40B4-BE49-F238E27FC236}">
                <a16:creationId xmlns:a16="http://schemas.microsoft.com/office/drawing/2014/main" id="{CEBA6DC1-F4BC-456E-A9AB-4AD43EF031C0}"/>
              </a:ext>
            </a:extLst>
          </p:cNvPr>
          <p:cNvGrpSpPr/>
          <p:nvPr/>
        </p:nvGrpSpPr>
        <p:grpSpPr>
          <a:xfrm>
            <a:off x="4671062" y="3895890"/>
            <a:ext cx="1279809" cy="1369195"/>
            <a:chOff x="4671062" y="3895890"/>
            <a:chExt cx="1279809" cy="1369195"/>
          </a:xfrm>
        </p:grpSpPr>
        <p:sp>
          <p:nvSpPr>
            <p:cNvPr id="8" name="Rectangle 15">
              <a:extLst>
                <a:ext uri="{FF2B5EF4-FFF2-40B4-BE49-F238E27FC236}">
                  <a16:creationId xmlns:a16="http://schemas.microsoft.com/office/drawing/2014/main" id="{412CE0F2-90F4-4C0E-973C-FA2A81B9E604}"/>
                </a:ext>
              </a:extLst>
            </p:cNvPr>
            <p:cNvSpPr/>
            <p:nvPr/>
          </p:nvSpPr>
          <p:spPr>
            <a:xfrm rot="10800000">
              <a:off x="4671062" y="3895890"/>
              <a:ext cx="729682" cy="704290"/>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 name="Rectangle 15">
              <a:extLst>
                <a:ext uri="{FF2B5EF4-FFF2-40B4-BE49-F238E27FC236}">
                  <a16:creationId xmlns:a16="http://schemas.microsoft.com/office/drawing/2014/main" id="{137E8BCC-288D-4709-A17C-F0FF834E303F}"/>
                </a:ext>
              </a:extLst>
            </p:cNvPr>
            <p:cNvSpPr/>
            <p:nvPr/>
          </p:nvSpPr>
          <p:spPr>
            <a:xfrm rot="8033242">
              <a:off x="5233885" y="4548099"/>
              <a:ext cx="729683" cy="704289"/>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0" name="Group 9">
            <a:extLst>
              <a:ext uri="{FF2B5EF4-FFF2-40B4-BE49-F238E27FC236}">
                <a16:creationId xmlns:a16="http://schemas.microsoft.com/office/drawing/2014/main" id="{4A87819F-1D62-4B7E-8061-53696D12A6B0}"/>
              </a:ext>
            </a:extLst>
          </p:cNvPr>
          <p:cNvGrpSpPr/>
          <p:nvPr/>
        </p:nvGrpSpPr>
        <p:grpSpPr>
          <a:xfrm rot="10800000">
            <a:off x="6092300" y="4052735"/>
            <a:ext cx="1369195" cy="1279809"/>
            <a:chOff x="2827731" y="1829193"/>
            <a:chExt cx="1744272" cy="1630399"/>
          </a:xfrm>
        </p:grpSpPr>
        <p:sp>
          <p:nvSpPr>
            <p:cNvPr id="11" name="Rectangle 15">
              <a:extLst>
                <a:ext uri="{FF2B5EF4-FFF2-40B4-BE49-F238E27FC236}">
                  <a16:creationId xmlns:a16="http://schemas.microsoft.com/office/drawing/2014/main" id="{5393D105-633D-4248-B115-D4AF69335AC9}"/>
                </a:ext>
              </a:extLst>
            </p:cNvPr>
            <p:cNvSpPr/>
            <p:nvPr/>
          </p:nvSpPr>
          <p:spPr>
            <a:xfrm rot="16200000">
              <a:off x="3658606" y="1845368"/>
              <a:ext cx="929571" cy="897222"/>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 name="Rectangle 15">
              <a:extLst>
                <a:ext uri="{FF2B5EF4-FFF2-40B4-BE49-F238E27FC236}">
                  <a16:creationId xmlns:a16="http://schemas.microsoft.com/office/drawing/2014/main" id="{FBFF32AB-A634-4793-90AB-C205CE2A6D8E}"/>
                </a:ext>
              </a:extLst>
            </p:cNvPr>
            <p:cNvSpPr/>
            <p:nvPr/>
          </p:nvSpPr>
          <p:spPr>
            <a:xfrm rot="13433242">
              <a:off x="2827731" y="2562370"/>
              <a:ext cx="929571" cy="897222"/>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3" name="Group 12">
            <a:extLst>
              <a:ext uri="{FF2B5EF4-FFF2-40B4-BE49-F238E27FC236}">
                <a16:creationId xmlns:a16="http://schemas.microsoft.com/office/drawing/2014/main" id="{9335E7C9-AD55-4722-86F9-360D3F95AA07}"/>
              </a:ext>
            </a:extLst>
          </p:cNvPr>
          <p:cNvGrpSpPr/>
          <p:nvPr/>
        </p:nvGrpSpPr>
        <p:grpSpPr>
          <a:xfrm rot="5400000">
            <a:off x="6194099" y="2571388"/>
            <a:ext cx="1369196" cy="1279809"/>
            <a:chOff x="2827731" y="1829193"/>
            <a:chExt cx="1744272" cy="1630399"/>
          </a:xfrm>
        </p:grpSpPr>
        <p:sp>
          <p:nvSpPr>
            <p:cNvPr id="14" name="Rectangle 15">
              <a:extLst>
                <a:ext uri="{FF2B5EF4-FFF2-40B4-BE49-F238E27FC236}">
                  <a16:creationId xmlns:a16="http://schemas.microsoft.com/office/drawing/2014/main" id="{3074947A-1A20-4E42-8F89-3F033A2CB960}"/>
                </a:ext>
              </a:extLst>
            </p:cNvPr>
            <p:cNvSpPr/>
            <p:nvPr/>
          </p:nvSpPr>
          <p:spPr>
            <a:xfrm rot="16200000">
              <a:off x="3658606" y="1845368"/>
              <a:ext cx="929571" cy="897222"/>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 name="Rectangle 15">
              <a:extLst>
                <a:ext uri="{FF2B5EF4-FFF2-40B4-BE49-F238E27FC236}">
                  <a16:creationId xmlns:a16="http://schemas.microsoft.com/office/drawing/2014/main" id="{36567BFF-29A4-4A84-934B-E2132BD204E4}"/>
                </a:ext>
              </a:extLst>
            </p:cNvPr>
            <p:cNvSpPr/>
            <p:nvPr/>
          </p:nvSpPr>
          <p:spPr>
            <a:xfrm rot="13433242">
              <a:off x="2827731" y="2562370"/>
              <a:ext cx="929571" cy="897222"/>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7" name="Oval 16">
            <a:extLst>
              <a:ext uri="{FF2B5EF4-FFF2-40B4-BE49-F238E27FC236}">
                <a16:creationId xmlns:a16="http://schemas.microsoft.com/office/drawing/2014/main" id="{D4BCAF3D-B79A-485E-8F63-EC488ED4D8AE}"/>
              </a:ext>
            </a:extLst>
          </p:cNvPr>
          <p:cNvSpPr/>
          <p:nvPr/>
        </p:nvSpPr>
        <p:spPr>
          <a:xfrm>
            <a:off x="4503719" y="2403150"/>
            <a:ext cx="563019" cy="5630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 name="Oval 17">
            <a:extLst>
              <a:ext uri="{FF2B5EF4-FFF2-40B4-BE49-F238E27FC236}">
                <a16:creationId xmlns:a16="http://schemas.microsoft.com/office/drawing/2014/main" id="{AF874D9F-544D-4252-8BE0-C44C41408B91}"/>
              </a:ext>
            </a:extLst>
          </p:cNvPr>
          <p:cNvSpPr/>
          <p:nvPr/>
        </p:nvSpPr>
        <p:spPr>
          <a:xfrm>
            <a:off x="4012977" y="3685015"/>
            <a:ext cx="563019" cy="5630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 name="Oval 18">
            <a:extLst>
              <a:ext uri="{FF2B5EF4-FFF2-40B4-BE49-F238E27FC236}">
                <a16:creationId xmlns:a16="http://schemas.microsoft.com/office/drawing/2014/main" id="{73EC096F-EB90-4F41-B6E2-AB68FF8F60A0}"/>
              </a:ext>
            </a:extLst>
          </p:cNvPr>
          <p:cNvSpPr/>
          <p:nvPr/>
        </p:nvSpPr>
        <p:spPr>
          <a:xfrm>
            <a:off x="4615743" y="4920240"/>
            <a:ext cx="563019" cy="5630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 name="Oval 20">
            <a:extLst>
              <a:ext uri="{FF2B5EF4-FFF2-40B4-BE49-F238E27FC236}">
                <a16:creationId xmlns:a16="http://schemas.microsoft.com/office/drawing/2014/main" id="{77BCD338-4D93-483D-83E1-AC7C1D046D99}"/>
              </a:ext>
            </a:extLst>
          </p:cNvPr>
          <p:cNvSpPr/>
          <p:nvPr/>
        </p:nvSpPr>
        <p:spPr>
          <a:xfrm>
            <a:off x="7113715" y="4844290"/>
            <a:ext cx="563019" cy="5630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 name="Oval 21">
            <a:extLst>
              <a:ext uri="{FF2B5EF4-FFF2-40B4-BE49-F238E27FC236}">
                <a16:creationId xmlns:a16="http://schemas.microsoft.com/office/drawing/2014/main" id="{2EE33006-C265-452B-A541-7B79E33998CE}"/>
              </a:ext>
            </a:extLst>
          </p:cNvPr>
          <p:cNvSpPr/>
          <p:nvPr/>
        </p:nvSpPr>
        <p:spPr>
          <a:xfrm>
            <a:off x="7616006" y="3543746"/>
            <a:ext cx="563019" cy="5630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 name="Oval 22">
            <a:extLst>
              <a:ext uri="{FF2B5EF4-FFF2-40B4-BE49-F238E27FC236}">
                <a16:creationId xmlns:a16="http://schemas.microsoft.com/office/drawing/2014/main" id="{2077AA59-BFA0-4B46-9BBE-CE51682F21D7}"/>
              </a:ext>
            </a:extLst>
          </p:cNvPr>
          <p:cNvSpPr/>
          <p:nvPr/>
        </p:nvSpPr>
        <p:spPr>
          <a:xfrm>
            <a:off x="7014768" y="2302584"/>
            <a:ext cx="563019" cy="5630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7" name="Group 26">
            <a:extLst>
              <a:ext uri="{FF2B5EF4-FFF2-40B4-BE49-F238E27FC236}">
                <a16:creationId xmlns:a16="http://schemas.microsoft.com/office/drawing/2014/main" id="{2B13F4A7-E37F-499A-A4E8-1D6051FBAE19}"/>
              </a:ext>
            </a:extLst>
          </p:cNvPr>
          <p:cNvGrpSpPr/>
          <p:nvPr/>
        </p:nvGrpSpPr>
        <p:grpSpPr>
          <a:xfrm>
            <a:off x="1328611" y="3640178"/>
            <a:ext cx="3779839" cy="750188"/>
            <a:chOff x="4989438" y="1783849"/>
            <a:chExt cx="2268704" cy="750188"/>
          </a:xfrm>
        </p:grpSpPr>
        <p:sp>
          <p:nvSpPr>
            <p:cNvPr id="28" name="TextBox 27">
              <a:extLst>
                <a:ext uri="{FF2B5EF4-FFF2-40B4-BE49-F238E27FC236}">
                  <a16:creationId xmlns:a16="http://schemas.microsoft.com/office/drawing/2014/main" id="{75699D1E-7923-4709-A06E-9C20E8DB3114}"/>
                </a:ext>
              </a:extLst>
            </p:cNvPr>
            <p:cNvSpPr txBox="1"/>
            <p:nvPr/>
          </p:nvSpPr>
          <p:spPr>
            <a:xfrm>
              <a:off x="4989438" y="2164705"/>
              <a:ext cx="1780587" cy="369332"/>
            </a:xfrm>
            <a:prstGeom prst="rect">
              <a:avLst/>
            </a:prstGeom>
            <a:noFill/>
          </p:spPr>
          <p:txBody>
            <a:bodyPr wrap="square" rtlCol="0">
              <a:spAutoFit/>
            </a:bodyPr>
            <a:lstStyle/>
            <a:p>
              <a:r>
                <a:rPr lang="fa-IR" altLang="ko-KR" b="1" dirty="0">
                  <a:solidFill>
                    <a:schemeClr val="tx2"/>
                  </a:solidFill>
                  <a:cs typeface="B Nazanin" panose="00000400000000000000" pitchFamily="2" charset="-78"/>
                </a:rPr>
                <a:t>دستورالعمل ها و قرارداد ها</a:t>
              </a:r>
              <a:endParaRPr lang="ko-KR" altLang="en-US" b="1" dirty="0">
                <a:solidFill>
                  <a:schemeClr val="tx2"/>
                </a:solidFill>
                <a:cs typeface="B Nazanin" panose="00000400000000000000" pitchFamily="2" charset="-78"/>
              </a:endParaRPr>
            </a:p>
          </p:txBody>
        </p:sp>
        <p:sp>
          <p:nvSpPr>
            <p:cNvPr id="29" name="TextBox 28">
              <a:extLst>
                <a:ext uri="{FF2B5EF4-FFF2-40B4-BE49-F238E27FC236}">
                  <a16:creationId xmlns:a16="http://schemas.microsoft.com/office/drawing/2014/main" id="{A9BBF6A0-E1BC-4854-80A5-5FDA2651CFCC}"/>
                </a:ext>
              </a:extLst>
            </p:cNvPr>
            <p:cNvSpPr txBox="1"/>
            <p:nvPr/>
          </p:nvSpPr>
          <p:spPr>
            <a:xfrm>
              <a:off x="5477555" y="1783849"/>
              <a:ext cx="1780587" cy="369332"/>
            </a:xfrm>
            <a:prstGeom prst="rect">
              <a:avLst/>
            </a:prstGeom>
            <a:noFill/>
          </p:spPr>
          <p:txBody>
            <a:bodyPr wrap="square" rtlCol="0">
              <a:spAutoFit/>
            </a:bodyPr>
            <a:lstStyle/>
            <a:p>
              <a:r>
                <a:rPr lang="fa-IR" altLang="ko-KR" b="1" dirty="0">
                  <a:solidFill>
                    <a:schemeClr val="tx2"/>
                  </a:solidFill>
                  <a:cs typeface="2  Titr" panose="00000700000000000000" pitchFamily="2" charset="-78"/>
                </a:rPr>
                <a:t>مستندات</a:t>
              </a:r>
              <a:endParaRPr lang="ko-KR" altLang="en-US" b="1" dirty="0">
                <a:solidFill>
                  <a:schemeClr val="tx2"/>
                </a:solidFill>
                <a:cs typeface="2  Titr" panose="00000700000000000000" pitchFamily="2" charset="-78"/>
              </a:endParaRPr>
            </a:p>
          </p:txBody>
        </p:sp>
      </p:grpSp>
      <p:sp>
        <p:nvSpPr>
          <p:cNvPr id="37" name="TextBox 36">
            <a:extLst>
              <a:ext uri="{FF2B5EF4-FFF2-40B4-BE49-F238E27FC236}">
                <a16:creationId xmlns:a16="http://schemas.microsoft.com/office/drawing/2014/main" id="{82FEFDDB-B31F-48CD-9351-6A29309EC9BE}"/>
              </a:ext>
            </a:extLst>
          </p:cNvPr>
          <p:cNvSpPr txBox="1"/>
          <p:nvPr/>
        </p:nvSpPr>
        <p:spPr>
          <a:xfrm>
            <a:off x="2229642" y="954624"/>
            <a:ext cx="7751599" cy="977191"/>
          </a:xfrm>
          <a:prstGeom prst="rect">
            <a:avLst/>
          </a:prstGeom>
          <a:noFill/>
        </p:spPr>
        <p:txBody>
          <a:bodyPr wrap="square" rtlCol="0">
            <a:spAutoFit/>
          </a:bodyPr>
          <a:lstStyle/>
          <a:p>
            <a:pPr algn="ctr">
              <a:lnSpc>
                <a:spcPct val="150000"/>
              </a:lnSpc>
            </a:pPr>
            <a:r>
              <a:rPr lang="fa-IR" altLang="ko-KR" sz="2000" dirty="0">
                <a:solidFill>
                  <a:schemeClr val="tx2"/>
                </a:solidFill>
                <a:cs typeface="2  Titr" panose="00000700000000000000" pitchFamily="2" charset="-78"/>
              </a:rPr>
              <a:t>منابع سازمان تمام دارایی ها و عوامل موثری هستند که یک سازمان برای اجرای فرایندها، تصمیم گیری و تولید محصولات و خدمات به آنها نیاز دارد</a:t>
            </a:r>
            <a:r>
              <a:rPr lang="en-US" altLang="ko-KR" sz="1200" dirty="0">
                <a:solidFill>
                  <a:schemeClr val="tx1">
                    <a:lumMod val="75000"/>
                    <a:lumOff val="25000"/>
                  </a:schemeClr>
                </a:solidFill>
                <a:cs typeface="Arial" pitchFamily="34" charset="0"/>
              </a:rPr>
              <a:t>. </a:t>
            </a:r>
            <a:endParaRPr lang="ko-KR" altLang="en-US" sz="1200" dirty="0">
              <a:solidFill>
                <a:schemeClr val="tx1">
                  <a:lumMod val="75000"/>
                  <a:lumOff val="25000"/>
                </a:schemeClr>
              </a:solidFill>
              <a:cs typeface="Arial" pitchFamily="34" charset="0"/>
            </a:endParaRPr>
          </a:p>
        </p:txBody>
      </p:sp>
      <p:sp>
        <p:nvSpPr>
          <p:cNvPr id="56" name="Rounded Rectangle 27">
            <a:extLst>
              <a:ext uri="{FF2B5EF4-FFF2-40B4-BE49-F238E27FC236}">
                <a16:creationId xmlns:a16="http://schemas.microsoft.com/office/drawing/2014/main" id="{024D0415-ECB4-4C3B-B818-65AC154AB779}"/>
              </a:ext>
            </a:extLst>
          </p:cNvPr>
          <p:cNvSpPr/>
          <p:nvPr/>
        </p:nvSpPr>
        <p:spPr>
          <a:xfrm>
            <a:off x="5887135" y="2014888"/>
            <a:ext cx="269704" cy="20716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7" name="Donut 24">
            <a:extLst>
              <a:ext uri="{FF2B5EF4-FFF2-40B4-BE49-F238E27FC236}">
                <a16:creationId xmlns:a16="http://schemas.microsoft.com/office/drawing/2014/main" id="{A8E096E8-2167-4360-9BBD-132182A081CD}"/>
              </a:ext>
            </a:extLst>
          </p:cNvPr>
          <p:cNvSpPr/>
          <p:nvPr/>
        </p:nvSpPr>
        <p:spPr>
          <a:xfrm>
            <a:off x="6015036" y="5513576"/>
            <a:ext cx="307715" cy="310220"/>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grpSp>
        <p:nvGrpSpPr>
          <p:cNvPr id="60" name="Group 59">
            <a:extLst>
              <a:ext uri="{FF2B5EF4-FFF2-40B4-BE49-F238E27FC236}">
                <a16:creationId xmlns:a16="http://schemas.microsoft.com/office/drawing/2014/main" id="{2B13F4A7-E37F-499A-A4E8-1D6051FBAE19}"/>
              </a:ext>
            </a:extLst>
          </p:cNvPr>
          <p:cNvGrpSpPr/>
          <p:nvPr/>
        </p:nvGrpSpPr>
        <p:grpSpPr>
          <a:xfrm>
            <a:off x="8305223" y="3509592"/>
            <a:ext cx="3006395" cy="750188"/>
            <a:chOff x="4965551" y="1783849"/>
            <a:chExt cx="1804474" cy="750188"/>
          </a:xfrm>
        </p:grpSpPr>
        <p:sp>
          <p:nvSpPr>
            <p:cNvPr id="61" name="TextBox 60">
              <a:extLst>
                <a:ext uri="{FF2B5EF4-FFF2-40B4-BE49-F238E27FC236}">
                  <a16:creationId xmlns:a16="http://schemas.microsoft.com/office/drawing/2014/main" id="{75699D1E-7923-4709-A06E-9C20E8DB3114}"/>
                </a:ext>
              </a:extLst>
            </p:cNvPr>
            <p:cNvSpPr txBox="1"/>
            <p:nvPr/>
          </p:nvSpPr>
          <p:spPr>
            <a:xfrm>
              <a:off x="4989438" y="2164705"/>
              <a:ext cx="1780587" cy="369332"/>
            </a:xfrm>
            <a:prstGeom prst="rect">
              <a:avLst/>
            </a:prstGeom>
            <a:noFill/>
          </p:spPr>
          <p:txBody>
            <a:bodyPr wrap="square" rtlCol="0">
              <a:spAutoFit/>
            </a:bodyPr>
            <a:lstStyle/>
            <a:p>
              <a:r>
                <a:rPr lang="fa-IR" altLang="ko-KR" b="1" dirty="0">
                  <a:solidFill>
                    <a:schemeClr val="tx2"/>
                  </a:solidFill>
                  <a:cs typeface="B Nazanin" panose="00000400000000000000" pitchFamily="2" charset="-78"/>
                </a:rPr>
                <a:t>خطوط تولید، نرم افزارها</a:t>
              </a:r>
              <a:endParaRPr lang="ko-KR" altLang="en-US" b="1" dirty="0">
                <a:solidFill>
                  <a:schemeClr val="tx2"/>
                </a:solidFill>
                <a:cs typeface="B Nazanin" panose="00000400000000000000" pitchFamily="2" charset="-78"/>
              </a:endParaRPr>
            </a:p>
          </p:txBody>
        </p:sp>
        <p:sp>
          <p:nvSpPr>
            <p:cNvPr id="62" name="TextBox 61">
              <a:extLst>
                <a:ext uri="{FF2B5EF4-FFF2-40B4-BE49-F238E27FC236}">
                  <a16:creationId xmlns:a16="http://schemas.microsoft.com/office/drawing/2014/main" id="{A9BBF6A0-E1BC-4854-80A5-5FDA2651CFCC}"/>
                </a:ext>
              </a:extLst>
            </p:cNvPr>
            <p:cNvSpPr txBox="1"/>
            <p:nvPr/>
          </p:nvSpPr>
          <p:spPr>
            <a:xfrm>
              <a:off x="4965551" y="1783849"/>
              <a:ext cx="1780587" cy="369332"/>
            </a:xfrm>
            <a:prstGeom prst="rect">
              <a:avLst/>
            </a:prstGeom>
            <a:noFill/>
          </p:spPr>
          <p:txBody>
            <a:bodyPr wrap="square" rtlCol="0">
              <a:spAutoFit/>
            </a:bodyPr>
            <a:lstStyle/>
            <a:p>
              <a:r>
                <a:rPr lang="fa-IR" altLang="ko-KR" b="1" dirty="0">
                  <a:solidFill>
                    <a:schemeClr val="tx2"/>
                  </a:solidFill>
                  <a:cs typeface="2  Titr" panose="00000700000000000000" pitchFamily="2" charset="-78"/>
                </a:rPr>
                <a:t>تجهیزات و ماشین آلات</a:t>
              </a:r>
              <a:endParaRPr lang="ko-KR" altLang="en-US" b="1" dirty="0">
                <a:solidFill>
                  <a:schemeClr val="tx2"/>
                </a:solidFill>
                <a:cs typeface="2  Titr" panose="00000700000000000000" pitchFamily="2" charset="-78"/>
              </a:endParaRPr>
            </a:p>
          </p:txBody>
        </p:sp>
      </p:grpSp>
      <p:grpSp>
        <p:nvGrpSpPr>
          <p:cNvPr id="63" name="Group 62">
            <a:extLst>
              <a:ext uri="{FF2B5EF4-FFF2-40B4-BE49-F238E27FC236}">
                <a16:creationId xmlns:a16="http://schemas.microsoft.com/office/drawing/2014/main" id="{2B13F4A7-E37F-499A-A4E8-1D6051FBAE19}"/>
              </a:ext>
            </a:extLst>
          </p:cNvPr>
          <p:cNvGrpSpPr/>
          <p:nvPr/>
        </p:nvGrpSpPr>
        <p:grpSpPr>
          <a:xfrm>
            <a:off x="7758953" y="4941360"/>
            <a:ext cx="3006395" cy="750188"/>
            <a:chOff x="4965551" y="1783849"/>
            <a:chExt cx="1804474" cy="750188"/>
          </a:xfrm>
        </p:grpSpPr>
        <p:sp>
          <p:nvSpPr>
            <p:cNvPr id="64" name="TextBox 63">
              <a:extLst>
                <a:ext uri="{FF2B5EF4-FFF2-40B4-BE49-F238E27FC236}">
                  <a16:creationId xmlns:a16="http://schemas.microsoft.com/office/drawing/2014/main" id="{75699D1E-7923-4709-A06E-9C20E8DB3114}"/>
                </a:ext>
              </a:extLst>
            </p:cNvPr>
            <p:cNvSpPr txBox="1"/>
            <p:nvPr/>
          </p:nvSpPr>
          <p:spPr>
            <a:xfrm>
              <a:off x="4989438" y="2164705"/>
              <a:ext cx="1780587" cy="369332"/>
            </a:xfrm>
            <a:prstGeom prst="rect">
              <a:avLst/>
            </a:prstGeom>
            <a:noFill/>
          </p:spPr>
          <p:txBody>
            <a:bodyPr wrap="square" rtlCol="0">
              <a:spAutoFit/>
            </a:bodyPr>
            <a:lstStyle/>
            <a:p>
              <a:r>
                <a:rPr lang="fa-IR" altLang="ko-KR" b="1" dirty="0">
                  <a:solidFill>
                    <a:schemeClr val="tx2"/>
                  </a:solidFill>
                  <a:cs typeface="B Nazanin" panose="00000400000000000000" pitchFamily="2" charset="-78"/>
                </a:rPr>
                <a:t>خام ، نیمه ساخته</a:t>
              </a:r>
              <a:endParaRPr lang="ko-KR" altLang="en-US" b="1" dirty="0">
                <a:solidFill>
                  <a:schemeClr val="tx2"/>
                </a:solidFill>
                <a:cs typeface="B Nazanin" panose="00000400000000000000" pitchFamily="2" charset="-78"/>
              </a:endParaRPr>
            </a:p>
          </p:txBody>
        </p:sp>
        <p:sp>
          <p:nvSpPr>
            <p:cNvPr id="65" name="TextBox 64">
              <a:extLst>
                <a:ext uri="{FF2B5EF4-FFF2-40B4-BE49-F238E27FC236}">
                  <a16:creationId xmlns:a16="http://schemas.microsoft.com/office/drawing/2014/main" id="{A9BBF6A0-E1BC-4854-80A5-5FDA2651CFCC}"/>
                </a:ext>
              </a:extLst>
            </p:cNvPr>
            <p:cNvSpPr txBox="1"/>
            <p:nvPr/>
          </p:nvSpPr>
          <p:spPr>
            <a:xfrm>
              <a:off x="4965551" y="1783849"/>
              <a:ext cx="1780587" cy="369332"/>
            </a:xfrm>
            <a:prstGeom prst="rect">
              <a:avLst/>
            </a:prstGeom>
            <a:noFill/>
          </p:spPr>
          <p:txBody>
            <a:bodyPr wrap="square" rtlCol="0">
              <a:spAutoFit/>
            </a:bodyPr>
            <a:lstStyle/>
            <a:p>
              <a:r>
                <a:rPr lang="fa-IR" altLang="ko-KR" b="1" dirty="0">
                  <a:solidFill>
                    <a:schemeClr val="tx2"/>
                  </a:solidFill>
                  <a:cs typeface="2  Titr" panose="00000700000000000000" pitchFamily="2" charset="-78"/>
                </a:rPr>
                <a:t>مواد اولیه و کالاهای تدارکاتی</a:t>
              </a:r>
              <a:endParaRPr lang="ko-KR" altLang="en-US" b="1" dirty="0">
                <a:solidFill>
                  <a:schemeClr val="tx2"/>
                </a:solidFill>
                <a:cs typeface="2  Titr" panose="00000700000000000000" pitchFamily="2" charset="-78"/>
              </a:endParaRPr>
            </a:p>
          </p:txBody>
        </p:sp>
      </p:grpSp>
      <p:grpSp>
        <p:nvGrpSpPr>
          <p:cNvPr id="66" name="Group 65">
            <a:extLst>
              <a:ext uri="{FF2B5EF4-FFF2-40B4-BE49-F238E27FC236}">
                <a16:creationId xmlns:a16="http://schemas.microsoft.com/office/drawing/2014/main" id="{2B13F4A7-E37F-499A-A4E8-1D6051FBAE19}"/>
              </a:ext>
            </a:extLst>
          </p:cNvPr>
          <p:cNvGrpSpPr/>
          <p:nvPr/>
        </p:nvGrpSpPr>
        <p:grpSpPr>
          <a:xfrm>
            <a:off x="7911353" y="2374458"/>
            <a:ext cx="3006395" cy="750188"/>
            <a:chOff x="4965551" y="1783849"/>
            <a:chExt cx="1804474" cy="750188"/>
          </a:xfrm>
        </p:grpSpPr>
        <p:sp>
          <p:nvSpPr>
            <p:cNvPr id="67" name="TextBox 66">
              <a:extLst>
                <a:ext uri="{FF2B5EF4-FFF2-40B4-BE49-F238E27FC236}">
                  <a16:creationId xmlns:a16="http://schemas.microsoft.com/office/drawing/2014/main" id="{75699D1E-7923-4709-A06E-9C20E8DB3114}"/>
                </a:ext>
              </a:extLst>
            </p:cNvPr>
            <p:cNvSpPr txBox="1"/>
            <p:nvPr/>
          </p:nvSpPr>
          <p:spPr>
            <a:xfrm>
              <a:off x="4989438" y="2164705"/>
              <a:ext cx="1780587" cy="369332"/>
            </a:xfrm>
            <a:prstGeom prst="rect">
              <a:avLst/>
            </a:prstGeom>
            <a:noFill/>
          </p:spPr>
          <p:txBody>
            <a:bodyPr wrap="square" rtlCol="0">
              <a:spAutoFit/>
            </a:bodyPr>
            <a:lstStyle/>
            <a:p>
              <a:r>
                <a:rPr lang="fa-IR" altLang="ko-KR" b="1" dirty="0">
                  <a:solidFill>
                    <a:schemeClr val="tx2"/>
                  </a:solidFill>
                  <a:cs typeface="B Nazanin" panose="00000400000000000000" pitchFamily="2" charset="-78"/>
                </a:rPr>
                <a:t>کارکنان و مدیران</a:t>
              </a:r>
              <a:endParaRPr lang="ko-KR" altLang="en-US" b="1" dirty="0">
                <a:solidFill>
                  <a:schemeClr val="tx2"/>
                </a:solidFill>
                <a:cs typeface="B Nazanin" panose="00000400000000000000" pitchFamily="2" charset="-78"/>
              </a:endParaRPr>
            </a:p>
          </p:txBody>
        </p:sp>
        <p:sp>
          <p:nvSpPr>
            <p:cNvPr id="68" name="TextBox 67">
              <a:extLst>
                <a:ext uri="{FF2B5EF4-FFF2-40B4-BE49-F238E27FC236}">
                  <a16:creationId xmlns:a16="http://schemas.microsoft.com/office/drawing/2014/main" id="{A9BBF6A0-E1BC-4854-80A5-5FDA2651CFCC}"/>
                </a:ext>
              </a:extLst>
            </p:cNvPr>
            <p:cNvSpPr txBox="1"/>
            <p:nvPr/>
          </p:nvSpPr>
          <p:spPr>
            <a:xfrm>
              <a:off x="4965551" y="1783849"/>
              <a:ext cx="1780587" cy="369332"/>
            </a:xfrm>
            <a:prstGeom prst="rect">
              <a:avLst/>
            </a:prstGeom>
            <a:noFill/>
          </p:spPr>
          <p:txBody>
            <a:bodyPr wrap="square" rtlCol="0">
              <a:spAutoFit/>
            </a:bodyPr>
            <a:lstStyle/>
            <a:p>
              <a:r>
                <a:rPr lang="fa-IR" altLang="ko-KR" b="1" dirty="0">
                  <a:solidFill>
                    <a:schemeClr val="tx2"/>
                  </a:solidFill>
                  <a:cs typeface="2  Titr" panose="00000700000000000000" pitchFamily="2" charset="-78"/>
                </a:rPr>
                <a:t>نیروی انسانی</a:t>
              </a:r>
              <a:endParaRPr lang="ko-KR" altLang="en-US" b="1" dirty="0">
                <a:solidFill>
                  <a:schemeClr val="tx2"/>
                </a:solidFill>
                <a:cs typeface="2  Titr" panose="00000700000000000000" pitchFamily="2" charset="-78"/>
              </a:endParaRPr>
            </a:p>
          </p:txBody>
        </p:sp>
      </p:grpSp>
      <p:grpSp>
        <p:nvGrpSpPr>
          <p:cNvPr id="69" name="Group 68">
            <a:extLst>
              <a:ext uri="{FF2B5EF4-FFF2-40B4-BE49-F238E27FC236}">
                <a16:creationId xmlns:a16="http://schemas.microsoft.com/office/drawing/2014/main" id="{2B13F4A7-E37F-499A-A4E8-1D6051FBAE19}"/>
              </a:ext>
            </a:extLst>
          </p:cNvPr>
          <p:cNvGrpSpPr/>
          <p:nvPr/>
        </p:nvGrpSpPr>
        <p:grpSpPr>
          <a:xfrm>
            <a:off x="1512797" y="2365612"/>
            <a:ext cx="3168824" cy="759033"/>
            <a:chOff x="4989438" y="1775004"/>
            <a:chExt cx="1901966" cy="759033"/>
          </a:xfrm>
        </p:grpSpPr>
        <p:sp>
          <p:nvSpPr>
            <p:cNvPr id="70" name="TextBox 69">
              <a:extLst>
                <a:ext uri="{FF2B5EF4-FFF2-40B4-BE49-F238E27FC236}">
                  <a16:creationId xmlns:a16="http://schemas.microsoft.com/office/drawing/2014/main" id="{75699D1E-7923-4709-A06E-9C20E8DB3114}"/>
                </a:ext>
              </a:extLst>
            </p:cNvPr>
            <p:cNvSpPr txBox="1"/>
            <p:nvPr/>
          </p:nvSpPr>
          <p:spPr>
            <a:xfrm>
              <a:off x="4989438" y="2164705"/>
              <a:ext cx="1780587" cy="369332"/>
            </a:xfrm>
            <a:prstGeom prst="rect">
              <a:avLst/>
            </a:prstGeom>
            <a:noFill/>
          </p:spPr>
          <p:txBody>
            <a:bodyPr wrap="square" rtlCol="0">
              <a:spAutoFit/>
            </a:bodyPr>
            <a:lstStyle/>
            <a:p>
              <a:endParaRPr lang="ko-KR" altLang="en-US" b="1" dirty="0">
                <a:solidFill>
                  <a:schemeClr val="tx2"/>
                </a:solidFill>
                <a:cs typeface="B Nazanin" panose="00000400000000000000" pitchFamily="2" charset="-78"/>
              </a:endParaRPr>
            </a:p>
          </p:txBody>
        </p:sp>
        <p:sp>
          <p:nvSpPr>
            <p:cNvPr id="71" name="TextBox 70">
              <a:extLst>
                <a:ext uri="{FF2B5EF4-FFF2-40B4-BE49-F238E27FC236}">
                  <a16:creationId xmlns:a16="http://schemas.microsoft.com/office/drawing/2014/main" id="{A9BBF6A0-E1BC-4854-80A5-5FDA2651CFCC}"/>
                </a:ext>
              </a:extLst>
            </p:cNvPr>
            <p:cNvSpPr txBox="1"/>
            <p:nvPr/>
          </p:nvSpPr>
          <p:spPr>
            <a:xfrm>
              <a:off x="5110817" y="1775004"/>
              <a:ext cx="1780587" cy="369332"/>
            </a:xfrm>
            <a:prstGeom prst="rect">
              <a:avLst/>
            </a:prstGeom>
            <a:noFill/>
          </p:spPr>
          <p:txBody>
            <a:bodyPr wrap="square" rtlCol="0">
              <a:spAutoFit/>
            </a:bodyPr>
            <a:lstStyle/>
            <a:p>
              <a:r>
                <a:rPr lang="fa-IR" altLang="ko-KR" b="1" dirty="0">
                  <a:solidFill>
                    <a:schemeClr val="tx2"/>
                  </a:solidFill>
                  <a:cs typeface="2  Titr" panose="00000700000000000000" pitchFamily="2" charset="-78"/>
                </a:rPr>
                <a:t>تامین کنندگان و مشتریان</a:t>
              </a:r>
              <a:endParaRPr lang="ko-KR" altLang="en-US" b="1" dirty="0">
                <a:solidFill>
                  <a:schemeClr val="tx2"/>
                </a:solidFill>
                <a:cs typeface="2  Titr" panose="00000700000000000000" pitchFamily="2" charset="-78"/>
              </a:endParaRPr>
            </a:p>
          </p:txBody>
        </p:sp>
      </p:grpSp>
      <p:grpSp>
        <p:nvGrpSpPr>
          <p:cNvPr id="72" name="Group 71">
            <a:extLst>
              <a:ext uri="{FF2B5EF4-FFF2-40B4-BE49-F238E27FC236}">
                <a16:creationId xmlns:a16="http://schemas.microsoft.com/office/drawing/2014/main" id="{2B13F4A7-E37F-499A-A4E8-1D6051FBAE19}"/>
              </a:ext>
            </a:extLst>
          </p:cNvPr>
          <p:cNvGrpSpPr/>
          <p:nvPr/>
        </p:nvGrpSpPr>
        <p:grpSpPr>
          <a:xfrm>
            <a:off x="1542518" y="5284252"/>
            <a:ext cx="3605448" cy="750188"/>
            <a:chOff x="4989438" y="1783849"/>
            <a:chExt cx="2164033" cy="750188"/>
          </a:xfrm>
        </p:grpSpPr>
        <p:sp>
          <p:nvSpPr>
            <p:cNvPr id="73" name="TextBox 72">
              <a:extLst>
                <a:ext uri="{FF2B5EF4-FFF2-40B4-BE49-F238E27FC236}">
                  <a16:creationId xmlns:a16="http://schemas.microsoft.com/office/drawing/2014/main" id="{75699D1E-7923-4709-A06E-9C20E8DB3114}"/>
                </a:ext>
              </a:extLst>
            </p:cNvPr>
            <p:cNvSpPr txBox="1"/>
            <p:nvPr/>
          </p:nvSpPr>
          <p:spPr>
            <a:xfrm>
              <a:off x="4989438" y="2164705"/>
              <a:ext cx="1780587" cy="369332"/>
            </a:xfrm>
            <a:prstGeom prst="rect">
              <a:avLst/>
            </a:prstGeom>
            <a:noFill/>
          </p:spPr>
          <p:txBody>
            <a:bodyPr wrap="square" rtlCol="0">
              <a:spAutoFit/>
            </a:bodyPr>
            <a:lstStyle/>
            <a:p>
              <a:r>
                <a:rPr lang="fa-IR" altLang="ko-KR" b="1" dirty="0">
                  <a:solidFill>
                    <a:schemeClr val="tx2"/>
                  </a:solidFill>
                  <a:cs typeface="B Nazanin" panose="00000400000000000000" pitchFamily="2" charset="-78"/>
                </a:rPr>
                <a:t>ساختمان ها، انبارها</a:t>
              </a:r>
              <a:endParaRPr lang="ko-KR" altLang="en-US" b="1" dirty="0">
                <a:solidFill>
                  <a:schemeClr val="tx2"/>
                </a:solidFill>
                <a:cs typeface="B Nazanin" panose="00000400000000000000" pitchFamily="2" charset="-78"/>
              </a:endParaRPr>
            </a:p>
          </p:txBody>
        </p:sp>
        <p:sp>
          <p:nvSpPr>
            <p:cNvPr id="74" name="TextBox 73">
              <a:extLst>
                <a:ext uri="{FF2B5EF4-FFF2-40B4-BE49-F238E27FC236}">
                  <a16:creationId xmlns:a16="http://schemas.microsoft.com/office/drawing/2014/main" id="{A9BBF6A0-E1BC-4854-80A5-5FDA2651CFCC}"/>
                </a:ext>
              </a:extLst>
            </p:cNvPr>
            <p:cNvSpPr txBox="1"/>
            <p:nvPr/>
          </p:nvSpPr>
          <p:spPr>
            <a:xfrm>
              <a:off x="5372884" y="1783849"/>
              <a:ext cx="1780587" cy="369332"/>
            </a:xfrm>
            <a:prstGeom prst="rect">
              <a:avLst/>
            </a:prstGeom>
            <a:noFill/>
          </p:spPr>
          <p:txBody>
            <a:bodyPr wrap="square" rtlCol="0">
              <a:spAutoFit/>
            </a:bodyPr>
            <a:lstStyle/>
            <a:p>
              <a:r>
                <a:rPr lang="fa-IR" altLang="ko-KR" b="1" dirty="0">
                  <a:solidFill>
                    <a:schemeClr val="tx2"/>
                  </a:solidFill>
                  <a:cs typeface="2  Titr" panose="00000700000000000000" pitchFamily="2" charset="-78"/>
                </a:rPr>
                <a:t>مکان ها</a:t>
              </a:r>
              <a:endParaRPr lang="ko-KR" altLang="en-US" b="1" dirty="0">
                <a:solidFill>
                  <a:schemeClr val="tx2"/>
                </a:solidFill>
                <a:cs typeface="2  Titr" panose="00000700000000000000" pitchFamily="2" charset="-78"/>
              </a:endParaRPr>
            </a:p>
          </p:txBody>
        </p:sp>
      </p:grpSp>
    </p:spTree>
    <p:extLst>
      <p:ext uri="{BB962C8B-B14F-4D97-AF65-F5344CB8AC3E}">
        <p14:creationId xmlns:p14="http://schemas.microsoft.com/office/powerpoint/2010/main" val="12292776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26EE0-BC67-C304-4A46-E315979B9F31}"/>
            </a:ext>
          </a:extLst>
        </p:cNvPr>
        <p:cNvGrpSpPr/>
        <p:nvPr/>
      </p:nvGrpSpPr>
      <p:grpSpPr>
        <a:xfrm>
          <a:off x="0" y="0"/>
          <a:ext cx="0" cy="0"/>
          <a:chOff x="0" y="0"/>
          <a:chExt cx="0" cy="0"/>
        </a:xfrm>
      </p:grpSpPr>
      <p:sp>
        <p:nvSpPr>
          <p:cNvPr id="5" name="Text Placeholder 13">
            <a:extLst>
              <a:ext uri="{FF2B5EF4-FFF2-40B4-BE49-F238E27FC236}">
                <a16:creationId xmlns:a16="http://schemas.microsoft.com/office/drawing/2014/main" id="{CBDA6045-B35C-BD68-B7F9-48D444CC5690}"/>
              </a:ext>
            </a:extLst>
          </p:cNvPr>
          <p:cNvSpPr txBox="1">
            <a:spLocks/>
          </p:cNvSpPr>
          <p:nvPr/>
        </p:nvSpPr>
        <p:spPr>
          <a:xfrm>
            <a:off x="0" y="399616"/>
            <a:ext cx="3998422" cy="184842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fa-IR" altLang="ko-KR" sz="2800" b="1" dirty="0">
                <a:solidFill>
                  <a:schemeClr val="tx1">
                    <a:lumMod val="75000"/>
                    <a:lumOff val="25000"/>
                  </a:schemeClr>
                </a:solidFill>
                <a:cs typeface="2  Titr" panose="00000700000000000000" pitchFamily="2" charset="-78"/>
              </a:rPr>
              <a:t>کیفیت داده</a:t>
            </a:r>
            <a:endParaRPr lang="en-US" altLang="ko-KR" sz="2800" b="1" dirty="0">
              <a:solidFill>
                <a:schemeClr val="tx1">
                  <a:lumMod val="75000"/>
                  <a:lumOff val="25000"/>
                </a:schemeClr>
              </a:solidFill>
              <a:cs typeface="2  Titr" panose="00000700000000000000" pitchFamily="2" charset="-78"/>
            </a:endParaRPr>
          </a:p>
        </p:txBody>
      </p:sp>
      <p:sp>
        <p:nvSpPr>
          <p:cNvPr id="6" name="직사각형 16">
            <a:extLst>
              <a:ext uri="{FF2B5EF4-FFF2-40B4-BE49-F238E27FC236}">
                <a16:creationId xmlns:a16="http://schemas.microsoft.com/office/drawing/2014/main" id="{B2792C2A-BD21-0608-F3B0-5E3894D689E2}"/>
              </a:ext>
            </a:extLst>
          </p:cNvPr>
          <p:cNvSpPr/>
          <p:nvPr/>
        </p:nvSpPr>
        <p:spPr>
          <a:xfrm>
            <a:off x="675258" y="4217643"/>
            <a:ext cx="5420742" cy="276999"/>
          </a:xfrm>
          <a:prstGeom prst="rect">
            <a:avLst/>
          </a:prstGeom>
        </p:spPr>
        <p:txBody>
          <a:bodyPr wrap="square">
            <a:spAutoFit/>
          </a:bodyPr>
          <a:lstStyle/>
          <a:p>
            <a:endParaRPr lang="ko-KR" altLang="en-US" sz="1200" dirty="0">
              <a:solidFill>
                <a:schemeClr val="tx1">
                  <a:lumMod val="75000"/>
                  <a:lumOff val="25000"/>
                </a:schemeClr>
              </a:solidFill>
            </a:endParaRPr>
          </a:p>
        </p:txBody>
      </p:sp>
      <p:sp>
        <p:nvSpPr>
          <p:cNvPr id="2" name="Rectangle 1">
            <a:extLst>
              <a:ext uri="{FF2B5EF4-FFF2-40B4-BE49-F238E27FC236}">
                <a16:creationId xmlns:a16="http://schemas.microsoft.com/office/drawing/2014/main" id="{CB2E9E5E-6B10-1534-A710-831362B29842}"/>
              </a:ext>
            </a:extLst>
          </p:cNvPr>
          <p:cNvSpPr/>
          <p:nvPr/>
        </p:nvSpPr>
        <p:spPr>
          <a:xfrm>
            <a:off x="337629" y="3840448"/>
            <a:ext cx="6096000" cy="1708160"/>
          </a:xfrm>
          <a:prstGeom prst="rect">
            <a:avLst/>
          </a:prstGeom>
        </p:spPr>
        <p:txBody>
          <a:bodyPr>
            <a:spAutoFit/>
          </a:bodyPr>
          <a:lstStyle/>
          <a:p>
            <a:pPr algn="just" rtl="1">
              <a:lnSpc>
                <a:spcPct val="150000"/>
              </a:lnSpc>
            </a:pPr>
            <a:r>
              <a:rPr lang="fa-IR" sz="2400" b="1" dirty="0">
                <a:cs typeface="B Nazanin" panose="00000400000000000000" pitchFamily="2" charset="-78"/>
              </a:rPr>
              <a:t>کیفیت داده یعنی میزان تناسب داده برای هدفی مشخص به زیان ساده، داده زمانی با کیفیت است که بتواند برای نیاز مشخصی به درستی و کامل مورد استفاده قرار گیرد.</a:t>
            </a:r>
          </a:p>
        </p:txBody>
      </p:sp>
    </p:spTree>
    <p:extLst>
      <p:ext uri="{BB962C8B-B14F-4D97-AF65-F5344CB8AC3E}">
        <p14:creationId xmlns:p14="http://schemas.microsoft.com/office/powerpoint/2010/main" val="134481214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44EAA-EDDE-1161-E5BD-075603F57B0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8AF24AD-26A3-F05A-C06A-E7895B6EE127}"/>
              </a:ext>
            </a:extLst>
          </p:cNvPr>
          <p:cNvSpPr>
            <a:spLocks noGrp="1"/>
          </p:cNvSpPr>
          <p:nvPr>
            <p:ph type="body" sz="quarter" idx="10"/>
          </p:nvPr>
        </p:nvSpPr>
        <p:spPr>
          <a:xfrm>
            <a:off x="-440324" y="414312"/>
            <a:ext cx="11573197" cy="724247"/>
          </a:xfrm>
        </p:spPr>
        <p:txBody>
          <a:bodyPr/>
          <a:lstStyle/>
          <a:p>
            <a:r>
              <a:rPr lang="fa-IR" sz="4000" dirty="0">
                <a:solidFill>
                  <a:schemeClr val="tx2"/>
                </a:solidFill>
                <a:cs typeface="B Titr" panose="00000700000000000000" pitchFamily="2" charset="-78"/>
              </a:rPr>
              <a:t>ابعاد اصلی کیفیت داده</a:t>
            </a:r>
            <a:endParaRPr lang="en-US" sz="4000" dirty="0">
              <a:solidFill>
                <a:schemeClr val="tx2"/>
              </a:solidFill>
              <a:cs typeface="B Titr" panose="00000700000000000000" pitchFamily="2" charset="-78"/>
            </a:endParaRPr>
          </a:p>
        </p:txBody>
      </p:sp>
      <p:grpSp>
        <p:nvGrpSpPr>
          <p:cNvPr id="27" name="Group 42">
            <a:extLst>
              <a:ext uri="{FF2B5EF4-FFF2-40B4-BE49-F238E27FC236}">
                <a16:creationId xmlns:a16="http://schemas.microsoft.com/office/drawing/2014/main" id="{450FBFB3-512F-A695-C9B3-03FE411E8C4B}"/>
              </a:ext>
            </a:extLst>
          </p:cNvPr>
          <p:cNvGrpSpPr/>
          <p:nvPr/>
        </p:nvGrpSpPr>
        <p:grpSpPr>
          <a:xfrm>
            <a:off x="678565" y="2355802"/>
            <a:ext cx="2523430" cy="3117974"/>
            <a:chOff x="395386" y="3204560"/>
            <a:chExt cx="1682435" cy="2816728"/>
          </a:xfrm>
        </p:grpSpPr>
        <p:sp>
          <p:nvSpPr>
            <p:cNvPr id="29" name="TextBox 28">
              <a:extLst>
                <a:ext uri="{FF2B5EF4-FFF2-40B4-BE49-F238E27FC236}">
                  <a16:creationId xmlns:a16="http://schemas.microsoft.com/office/drawing/2014/main" id="{16EE0E69-FFED-E0F3-E587-5F150618B83B}"/>
                </a:ext>
              </a:extLst>
            </p:cNvPr>
            <p:cNvSpPr txBox="1"/>
            <p:nvPr/>
          </p:nvSpPr>
          <p:spPr>
            <a:xfrm>
              <a:off x="395386" y="4174070"/>
              <a:ext cx="1682435" cy="1084358"/>
            </a:xfrm>
            <a:prstGeom prst="rect">
              <a:avLst/>
            </a:prstGeom>
            <a:noFill/>
          </p:spPr>
          <p:txBody>
            <a:bodyPr wrap="square" rtlCol="0">
              <a:spAutoFit/>
            </a:bodyPr>
            <a:lstStyle/>
            <a:p>
              <a:pPr algn="ctr"/>
              <a:r>
                <a:rPr lang="fa-IR" altLang="ko-KR" sz="2400" b="1" dirty="0">
                  <a:solidFill>
                    <a:schemeClr val="bg1"/>
                  </a:solidFill>
                  <a:cs typeface="B Nazanin" panose="00000400000000000000" pitchFamily="2" charset="-78"/>
                </a:rPr>
                <a:t>داده ها باید به موقع و در زمان مناسب در دسترس  باشند </a:t>
              </a:r>
              <a:r>
                <a:rPr lang="en-US" altLang="ko-KR" sz="1200" dirty="0">
                  <a:solidFill>
                    <a:schemeClr val="bg1"/>
                  </a:solidFill>
                  <a:cs typeface="Arial" pitchFamily="34" charset="0"/>
                </a:rPr>
                <a:t>.</a:t>
              </a:r>
              <a:endParaRPr lang="ko-KR" altLang="en-US" sz="1200" dirty="0">
                <a:solidFill>
                  <a:schemeClr val="bg1"/>
                </a:solidFill>
                <a:cs typeface="Arial" pitchFamily="34" charset="0"/>
              </a:endParaRPr>
            </a:p>
          </p:txBody>
        </p:sp>
        <p:grpSp>
          <p:nvGrpSpPr>
            <p:cNvPr id="30" name="Group 16">
              <a:extLst>
                <a:ext uri="{FF2B5EF4-FFF2-40B4-BE49-F238E27FC236}">
                  <a16:creationId xmlns:a16="http://schemas.microsoft.com/office/drawing/2014/main" id="{40941708-0BC7-5B83-22F3-33FEB6D53528}"/>
                </a:ext>
              </a:extLst>
            </p:cNvPr>
            <p:cNvGrpSpPr/>
            <p:nvPr/>
          </p:nvGrpSpPr>
          <p:grpSpPr>
            <a:xfrm>
              <a:off x="699603" y="5712163"/>
              <a:ext cx="1074300" cy="309125"/>
              <a:chOff x="3130166" y="5667342"/>
              <a:chExt cx="1254837" cy="361074"/>
            </a:xfrm>
            <a:solidFill>
              <a:schemeClr val="bg1"/>
            </a:solidFill>
          </p:grpSpPr>
          <p:sp>
            <p:nvSpPr>
              <p:cNvPr id="32" name="Rounded Rectangle 3">
                <a:extLst>
                  <a:ext uri="{FF2B5EF4-FFF2-40B4-BE49-F238E27FC236}">
                    <a16:creationId xmlns:a16="http://schemas.microsoft.com/office/drawing/2014/main" id="{FB5FFD27-76E6-E005-6CB0-4BC4A592F92B}"/>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sp>
            <p:nvSpPr>
              <p:cNvPr id="33" name="Rounded Rectangle 39">
                <a:extLst>
                  <a:ext uri="{FF2B5EF4-FFF2-40B4-BE49-F238E27FC236}">
                    <a16:creationId xmlns:a16="http://schemas.microsoft.com/office/drawing/2014/main" id="{02FE36F2-FE00-3BE3-816F-5872D17E02AE}"/>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34" name="Rounded Rectangle 2">
                <a:extLst>
                  <a:ext uri="{FF2B5EF4-FFF2-40B4-BE49-F238E27FC236}">
                    <a16:creationId xmlns:a16="http://schemas.microsoft.com/office/drawing/2014/main" id="{B46130A7-F02C-8DED-B376-8BFA54808758}"/>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grpSp>
        <p:sp>
          <p:nvSpPr>
            <p:cNvPr id="31" name="Text Placeholder 17">
              <a:extLst>
                <a:ext uri="{FF2B5EF4-FFF2-40B4-BE49-F238E27FC236}">
                  <a16:creationId xmlns:a16="http://schemas.microsoft.com/office/drawing/2014/main" id="{60192D6F-DE6D-EF40-0442-43C733317F10}"/>
                </a:ext>
              </a:extLst>
            </p:cNvPr>
            <p:cNvSpPr txBox="1">
              <a:spLocks/>
            </p:cNvSpPr>
            <p:nvPr/>
          </p:nvSpPr>
          <p:spPr>
            <a:xfrm>
              <a:off x="463566" y="3204560"/>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2400" b="1" dirty="0">
                  <a:solidFill>
                    <a:schemeClr val="tx2"/>
                  </a:solidFill>
                  <a:cs typeface="B Titr" panose="00000700000000000000" pitchFamily="2" charset="-78"/>
                </a:rPr>
                <a:t>به روز بودن</a:t>
              </a:r>
              <a:endParaRPr lang="en-US" sz="2400" b="1" dirty="0">
                <a:solidFill>
                  <a:schemeClr val="tx2"/>
                </a:solidFill>
                <a:cs typeface="B Titr" panose="00000700000000000000" pitchFamily="2" charset="-78"/>
              </a:endParaRPr>
            </a:p>
          </p:txBody>
        </p:sp>
      </p:grpSp>
      <p:grpSp>
        <p:nvGrpSpPr>
          <p:cNvPr id="51" name="Group 45">
            <a:extLst>
              <a:ext uri="{FF2B5EF4-FFF2-40B4-BE49-F238E27FC236}">
                <a16:creationId xmlns:a16="http://schemas.microsoft.com/office/drawing/2014/main" id="{4733BFFD-7D77-D1F4-A601-78CDE78DD710}"/>
              </a:ext>
            </a:extLst>
          </p:cNvPr>
          <p:cNvGrpSpPr/>
          <p:nvPr/>
        </p:nvGrpSpPr>
        <p:grpSpPr>
          <a:xfrm>
            <a:off x="9289127" y="3024707"/>
            <a:ext cx="1843746" cy="3158421"/>
            <a:chOff x="6999354" y="2862867"/>
            <a:chExt cx="1843746" cy="3158421"/>
          </a:xfrm>
        </p:grpSpPr>
        <p:sp>
          <p:nvSpPr>
            <p:cNvPr id="52" name="Text Placeholder 18">
              <a:extLst>
                <a:ext uri="{FF2B5EF4-FFF2-40B4-BE49-F238E27FC236}">
                  <a16:creationId xmlns:a16="http://schemas.microsoft.com/office/drawing/2014/main" id="{5402065B-4064-07C7-CE34-5D2F420DD4D6}"/>
                </a:ext>
              </a:extLst>
            </p:cNvPr>
            <p:cNvSpPr txBox="1">
              <a:spLocks/>
            </p:cNvSpPr>
            <p:nvPr/>
          </p:nvSpPr>
          <p:spPr>
            <a:xfrm>
              <a:off x="6999354"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altLang="ko-KR" sz="1200" b="1" dirty="0">
                <a:solidFill>
                  <a:schemeClr val="bg1"/>
                </a:solidFill>
              </a:endParaRPr>
            </a:p>
          </p:txBody>
        </p:sp>
        <p:grpSp>
          <p:nvGrpSpPr>
            <p:cNvPr id="54" name="Group 34">
              <a:extLst>
                <a:ext uri="{FF2B5EF4-FFF2-40B4-BE49-F238E27FC236}">
                  <a16:creationId xmlns:a16="http://schemas.microsoft.com/office/drawing/2014/main" id="{3118AB3D-D29B-D26E-91D3-42299F4C8916}"/>
                </a:ext>
              </a:extLst>
            </p:cNvPr>
            <p:cNvGrpSpPr/>
            <p:nvPr/>
          </p:nvGrpSpPr>
          <p:grpSpPr>
            <a:xfrm>
              <a:off x="7303421" y="5712163"/>
              <a:ext cx="1074300" cy="309125"/>
              <a:chOff x="3130166" y="5667342"/>
              <a:chExt cx="1254837" cy="361074"/>
            </a:xfrm>
            <a:solidFill>
              <a:schemeClr val="bg1"/>
            </a:solidFill>
          </p:grpSpPr>
          <p:sp>
            <p:nvSpPr>
              <p:cNvPr id="56" name="Rounded Rectangle 3">
                <a:extLst>
                  <a:ext uri="{FF2B5EF4-FFF2-40B4-BE49-F238E27FC236}">
                    <a16:creationId xmlns:a16="http://schemas.microsoft.com/office/drawing/2014/main" id="{706A5051-1E8A-1906-A7D8-222911272B5F}"/>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sp>
            <p:nvSpPr>
              <p:cNvPr id="57" name="Rounded Rectangle 39">
                <a:extLst>
                  <a:ext uri="{FF2B5EF4-FFF2-40B4-BE49-F238E27FC236}">
                    <a16:creationId xmlns:a16="http://schemas.microsoft.com/office/drawing/2014/main" id="{E5CD56B7-08B5-A4B0-44BF-B22577E58907}"/>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58" name="Rounded Rectangle 2">
                <a:extLst>
                  <a:ext uri="{FF2B5EF4-FFF2-40B4-BE49-F238E27FC236}">
                    <a16:creationId xmlns:a16="http://schemas.microsoft.com/office/drawing/2014/main" id="{F37EE9A3-E672-DB80-25D0-D56680E18F44}"/>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solidFill>
                    <a:schemeClr val="bg1"/>
                  </a:solidFill>
                </a:endParaRPr>
              </a:p>
            </p:txBody>
          </p:sp>
        </p:grpSp>
        <p:sp>
          <p:nvSpPr>
            <p:cNvPr id="55" name="Text Placeholder 17">
              <a:extLst>
                <a:ext uri="{FF2B5EF4-FFF2-40B4-BE49-F238E27FC236}">
                  <a16:creationId xmlns:a16="http://schemas.microsoft.com/office/drawing/2014/main" id="{2735C1EB-A77D-B8AA-2079-427C8EC98666}"/>
                </a:ext>
              </a:extLst>
            </p:cNvPr>
            <p:cNvSpPr txBox="1">
              <a:spLocks/>
            </p:cNvSpPr>
            <p:nvPr/>
          </p:nvSpPr>
          <p:spPr>
            <a:xfrm>
              <a:off x="7067532" y="2862867"/>
              <a:ext cx="1775568"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rgbClr val="FFFF00"/>
                  </a:solidFill>
                  <a:cs typeface="Arial" pitchFamily="34" charset="0"/>
                </a:rPr>
                <a:t>Correctness</a:t>
              </a:r>
            </a:p>
          </p:txBody>
        </p:sp>
      </p:grpSp>
      <p:sp>
        <p:nvSpPr>
          <p:cNvPr id="3" name="Text Placeholder 17">
            <a:extLst>
              <a:ext uri="{FF2B5EF4-FFF2-40B4-BE49-F238E27FC236}">
                <a16:creationId xmlns:a16="http://schemas.microsoft.com/office/drawing/2014/main" id="{B8604AD0-C533-7409-946E-B2CE6EAB5C1B}"/>
              </a:ext>
            </a:extLst>
          </p:cNvPr>
          <p:cNvSpPr txBox="1">
            <a:spLocks/>
          </p:cNvSpPr>
          <p:nvPr/>
        </p:nvSpPr>
        <p:spPr>
          <a:xfrm>
            <a:off x="3607846" y="2378662"/>
            <a:ext cx="2318908" cy="27240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2400" b="1" dirty="0">
                <a:solidFill>
                  <a:schemeClr val="tx2"/>
                </a:solidFill>
                <a:cs typeface="B Titr" panose="00000700000000000000" pitchFamily="2" charset="-78"/>
              </a:rPr>
              <a:t>ارتباط</a:t>
            </a:r>
            <a:endParaRPr lang="en-US" sz="2400" b="1" dirty="0">
              <a:solidFill>
                <a:schemeClr val="tx2"/>
              </a:solidFill>
              <a:cs typeface="B Titr" panose="00000700000000000000" pitchFamily="2" charset="-78"/>
            </a:endParaRPr>
          </a:p>
        </p:txBody>
      </p:sp>
      <p:sp>
        <p:nvSpPr>
          <p:cNvPr id="5" name="TextBox 4">
            <a:extLst>
              <a:ext uri="{FF2B5EF4-FFF2-40B4-BE49-F238E27FC236}">
                <a16:creationId xmlns:a16="http://schemas.microsoft.com/office/drawing/2014/main" id="{60DBD373-C035-C72E-FD03-E87569C8C4EC}"/>
              </a:ext>
            </a:extLst>
          </p:cNvPr>
          <p:cNvSpPr txBox="1"/>
          <p:nvPr/>
        </p:nvSpPr>
        <p:spPr>
          <a:xfrm>
            <a:off x="3403324" y="3314624"/>
            <a:ext cx="2523430" cy="830997"/>
          </a:xfrm>
          <a:prstGeom prst="rect">
            <a:avLst/>
          </a:prstGeom>
          <a:noFill/>
        </p:spPr>
        <p:txBody>
          <a:bodyPr wrap="square" rtlCol="0">
            <a:spAutoFit/>
          </a:bodyPr>
          <a:lstStyle/>
          <a:p>
            <a:pPr algn="ctr"/>
            <a:r>
              <a:rPr lang="fa-IR" altLang="ko-KR" sz="2400" b="1" dirty="0">
                <a:solidFill>
                  <a:schemeClr val="bg1"/>
                </a:solidFill>
                <a:cs typeface="B Nazanin" panose="00000400000000000000" pitchFamily="2" charset="-78"/>
              </a:rPr>
              <a:t>داده ها باید برای هدف مورد نظر مفید باشد</a:t>
            </a:r>
            <a:r>
              <a:rPr lang="en-US" altLang="ko-KR" sz="1200" dirty="0">
                <a:solidFill>
                  <a:schemeClr val="bg1"/>
                </a:solidFill>
                <a:cs typeface="Arial" pitchFamily="34" charset="0"/>
              </a:rPr>
              <a:t>.</a:t>
            </a:r>
            <a:endParaRPr lang="ko-KR" altLang="en-US" sz="1200" dirty="0">
              <a:solidFill>
                <a:schemeClr val="bg1"/>
              </a:solidFill>
              <a:cs typeface="Arial" pitchFamily="34" charset="0"/>
            </a:endParaRPr>
          </a:p>
        </p:txBody>
      </p:sp>
      <p:sp>
        <p:nvSpPr>
          <p:cNvPr id="7" name="Text Placeholder 17">
            <a:extLst>
              <a:ext uri="{FF2B5EF4-FFF2-40B4-BE49-F238E27FC236}">
                <a16:creationId xmlns:a16="http://schemas.microsoft.com/office/drawing/2014/main" id="{97691123-0001-C149-F237-FEB16BEA99D2}"/>
              </a:ext>
            </a:extLst>
          </p:cNvPr>
          <p:cNvSpPr txBox="1">
            <a:spLocks/>
          </p:cNvSpPr>
          <p:nvPr/>
        </p:nvSpPr>
        <p:spPr>
          <a:xfrm>
            <a:off x="8816327" y="2377310"/>
            <a:ext cx="2318908" cy="27240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2400" b="1" dirty="0">
                <a:solidFill>
                  <a:schemeClr val="tx2"/>
                </a:solidFill>
                <a:cs typeface="B Titr" panose="00000700000000000000" pitchFamily="2" charset="-78"/>
              </a:rPr>
              <a:t>صحت</a:t>
            </a:r>
            <a:endParaRPr lang="en-US" sz="2400" b="1" dirty="0">
              <a:solidFill>
                <a:schemeClr val="tx2"/>
              </a:solidFill>
              <a:cs typeface="B Titr" panose="00000700000000000000" pitchFamily="2" charset="-78"/>
            </a:endParaRPr>
          </a:p>
        </p:txBody>
      </p:sp>
      <p:sp>
        <p:nvSpPr>
          <p:cNvPr id="9" name="TextBox 8">
            <a:extLst>
              <a:ext uri="{FF2B5EF4-FFF2-40B4-BE49-F238E27FC236}">
                <a16:creationId xmlns:a16="http://schemas.microsoft.com/office/drawing/2014/main" id="{D6F50A7C-0FEA-8834-B571-84BEDBBC30C6}"/>
              </a:ext>
            </a:extLst>
          </p:cNvPr>
          <p:cNvSpPr txBox="1"/>
          <p:nvPr/>
        </p:nvSpPr>
        <p:spPr>
          <a:xfrm>
            <a:off x="8816327" y="3243109"/>
            <a:ext cx="2523430" cy="830997"/>
          </a:xfrm>
          <a:prstGeom prst="rect">
            <a:avLst/>
          </a:prstGeom>
          <a:noFill/>
        </p:spPr>
        <p:txBody>
          <a:bodyPr wrap="square" rtlCol="0">
            <a:spAutoFit/>
          </a:bodyPr>
          <a:lstStyle/>
          <a:p>
            <a:pPr algn="ctr"/>
            <a:r>
              <a:rPr lang="fa-IR" altLang="ko-KR" sz="2400" b="1" dirty="0">
                <a:solidFill>
                  <a:schemeClr val="bg1"/>
                </a:solidFill>
                <a:cs typeface="B Nazanin" panose="00000400000000000000" pitchFamily="2" charset="-78"/>
              </a:rPr>
              <a:t>داده ها باید دقیق و بدون خطا باشد</a:t>
            </a:r>
            <a:r>
              <a:rPr lang="en-US" altLang="ko-KR" sz="1200" dirty="0">
                <a:solidFill>
                  <a:schemeClr val="bg1"/>
                </a:solidFill>
                <a:cs typeface="Arial" pitchFamily="34" charset="0"/>
              </a:rPr>
              <a:t>.</a:t>
            </a:r>
            <a:endParaRPr lang="ko-KR" altLang="en-US" sz="1200" dirty="0">
              <a:solidFill>
                <a:schemeClr val="bg1"/>
              </a:solidFill>
              <a:cs typeface="Arial" pitchFamily="34" charset="0"/>
            </a:endParaRPr>
          </a:p>
        </p:txBody>
      </p:sp>
      <p:sp>
        <p:nvSpPr>
          <p:cNvPr id="11" name="Text Placeholder 17">
            <a:extLst>
              <a:ext uri="{FF2B5EF4-FFF2-40B4-BE49-F238E27FC236}">
                <a16:creationId xmlns:a16="http://schemas.microsoft.com/office/drawing/2014/main" id="{6CBCFA0B-6956-F83D-C823-A62CA4216D8A}"/>
              </a:ext>
            </a:extLst>
          </p:cNvPr>
          <p:cNvSpPr txBox="1">
            <a:spLocks/>
          </p:cNvSpPr>
          <p:nvPr/>
        </p:nvSpPr>
        <p:spPr>
          <a:xfrm>
            <a:off x="6281845" y="2432728"/>
            <a:ext cx="2318908" cy="27240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2400" b="1" dirty="0">
                <a:solidFill>
                  <a:schemeClr val="tx2"/>
                </a:solidFill>
                <a:cs typeface="B Titr" panose="00000700000000000000" pitchFamily="2" charset="-78"/>
              </a:rPr>
              <a:t>کامل بودن</a:t>
            </a:r>
            <a:endParaRPr lang="en-US" sz="2400" b="1" dirty="0">
              <a:solidFill>
                <a:schemeClr val="tx2"/>
              </a:solidFill>
              <a:cs typeface="B Titr" panose="00000700000000000000" pitchFamily="2" charset="-78"/>
            </a:endParaRPr>
          </a:p>
        </p:txBody>
      </p:sp>
      <p:sp>
        <p:nvSpPr>
          <p:cNvPr id="12" name="TextBox 11">
            <a:extLst>
              <a:ext uri="{FF2B5EF4-FFF2-40B4-BE49-F238E27FC236}">
                <a16:creationId xmlns:a16="http://schemas.microsoft.com/office/drawing/2014/main" id="{96FC5E6E-2E0A-70F2-7E24-EF2EC6182542}"/>
              </a:ext>
            </a:extLst>
          </p:cNvPr>
          <p:cNvSpPr txBox="1"/>
          <p:nvPr/>
        </p:nvSpPr>
        <p:spPr>
          <a:xfrm>
            <a:off x="6265248" y="3407915"/>
            <a:ext cx="2523430" cy="1200329"/>
          </a:xfrm>
          <a:prstGeom prst="rect">
            <a:avLst/>
          </a:prstGeom>
          <a:noFill/>
        </p:spPr>
        <p:txBody>
          <a:bodyPr wrap="square" rtlCol="0">
            <a:spAutoFit/>
          </a:bodyPr>
          <a:lstStyle/>
          <a:p>
            <a:pPr algn="ctr"/>
            <a:r>
              <a:rPr lang="fa-IR" altLang="ko-KR" sz="2400" b="1" dirty="0">
                <a:solidFill>
                  <a:schemeClr val="bg1"/>
                </a:solidFill>
                <a:cs typeface="B Nazanin" panose="00000400000000000000" pitchFamily="2" charset="-78"/>
              </a:rPr>
              <a:t>داده نباید بخش های مهمی را از دست داده باشد</a:t>
            </a:r>
            <a:r>
              <a:rPr lang="en-US" altLang="ko-KR" sz="1200" dirty="0">
                <a:solidFill>
                  <a:schemeClr val="bg1"/>
                </a:solidFill>
                <a:cs typeface="Arial" pitchFamily="34" charset="0"/>
              </a:rPr>
              <a:t>.</a:t>
            </a:r>
            <a:endParaRPr lang="ko-KR" altLang="en-US" sz="1200" dirty="0">
              <a:solidFill>
                <a:schemeClr val="bg1"/>
              </a:solidFill>
              <a:cs typeface="Arial" pitchFamily="34" charset="0"/>
            </a:endParaRPr>
          </a:p>
        </p:txBody>
      </p:sp>
      <p:sp>
        <p:nvSpPr>
          <p:cNvPr id="13" name="Text Placeholder 17">
            <a:extLst>
              <a:ext uri="{FF2B5EF4-FFF2-40B4-BE49-F238E27FC236}">
                <a16:creationId xmlns:a16="http://schemas.microsoft.com/office/drawing/2014/main" id="{168A7895-43F0-13E3-4058-81B2B77F099F}"/>
              </a:ext>
            </a:extLst>
          </p:cNvPr>
          <p:cNvSpPr txBox="1">
            <a:spLocks/>
          </p:cNvSpPr>
          <p:nvPr/>
        </p:nvSpPr>
        <p:spPr>
          <a:xfrm>
            <a:off x="6367649" y="3081274"/>
            <a:ext cx="2147300"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err="1">
                <a:solidFill>
                  <a:srgbClr val="FFFF00"/>
                </a:solidFill>
                <a:latin typeface="+mj-lt"/>
                <a:cs typeface="Arial" pitchFamily="34" charset="0"/>
              </a:rPr>
              <a:t>Compeleteness</a:t>
            </a:r>
            <a:endParaRPr lang="en-US" sz="2000" b="1" dirty="0">
              <a:solidFill>
                <a:srgbClr val="FFFF00"/>
              </a:solidFill>
              <a:latin typeface="+mj-lt"/>
              <a:cs typeface="Arial" pitchFamily="34" charset="0"/>
            </a:endParaRPr>
          </a:p>
        </p:txBody>
      </p:sp>
      <p:sp>
        <p:nvSpPr>
          <p:cNvPr id="14" name="Text Placeholder 17">
            <a:extLst>
              <a:ext uri="{FF2B5EF4-FFF2-40B4-BE49-F238E27FC236}">
                <a16:creationId xmlns:a16="http://schemas.microsoft.com/office/drawing/2014/main" id="{7F5271C9-A164-4E44-D325-6474D8464D8F}"/>
              </a:ext>
            </a:extLst>
          </p:cNvPr>
          <p:cNvSpPr txBox="1">
            <a:spLocks/>
          </p:cNvSpPr>
          <p:nvPr/>
        </p:nvSpPr>
        <p:spPr>
          <a:xfrm>
            <a:off x="3693650" y="3081274"/>
            <a:ext cx="2147300"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rgbClr val="FFFF00"/>
                </a:solidFill>
                <a:latin typeface="+mj-lt"/>
                <a:cs typeface="Arial" pitchFamily="34" charset="0"/>
              </a:rPr>
              <a:t>Relevancy</a:t>
            </a:r>
          </a:p>
        </p:txBody>
      </p:sp>
      <p:sp>
        <p:nvSpPr>
          <p:cNvPr id="15" name="Text Placeholder 17">
            <a:extLst>
              <a:ext uri="{FF2B5EF4-FFF2-40B4-BE49-F238E27FC236}">
                <a16:creationId xmlns:a16="http://schemas.microsoft.com/office/drawing/2014/main" id="{6DFC1CFD-E515-01B7-6A1C-1C82959D3E72}"/>
              </a:ext>
            </a:extLst>
          </p:cNvPr>
          <p:cNvSpPr txBox="1">
            <a:spLocks/>
          </p:cNvSpPr>
          <p:nvPr/>
        </p:nvSpPr>
        <p:spPr>
          <a:xfrm>
            <a:off x="952434" y="3106186"/>
            <a:ext cx="2147300"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rgbClr val="FFFF00"/>
                </a:solidFill>
                <a:latin typeface="+mj-lt"/>
                <a:cs typeface="Arial" pitchFamily="34" charset="0"/>
              </a:rPr>
              <a:t>Timeliness</a:t>
            </a:r>
          </a:p>
        </p:txBody>
      </p:sp>
    </p:spTree>
    <p:extLst>
      <p:ext uri="{BB962C8B-B14F-4D97-AF65-F5344CB8AC3E}">
        <p14:creationId xmlns:p14="http://schemas.microsoft.com/office/powerpoint/2010/main" val="15349828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C8F4293-E803-4D62-884B-F3A0C4302F6B}"/>
              </a:ext>
            </a:extLst>
          </p:cNvPr>
          <p:cNvGrpSpPr/>
          <p:nvPr/>
        </p:nvGrpSpPr>
        <p:grpSpPr>
          <a:xfrm>
            <a:off x="945573" y="1768224"/>
            <a:ext cx="4863837" cy="4978165"/>
            <a:chOff x="539552" y="1772816"/>
            <a:chExt cx="2088232" cy="3960440"/>
          </a:xfrm>
        </p:grpSpPr>
        <p:sp>
          <p:nvSpPr>
            <p:cNvPr id="4" name="Rounded Rectangle 3">
              <a:extLst>
                <a:ext uri="{FF2B5EF4-FFF2-40B4-BE49-F238E27FC236}">
                  <a16:creationId xmlns:a16="http://schemas.microsoft.com/office/drawing/2014/main" id="{13F1B093-90FE-4E9C-934D-7E5C3F4022ED}"/>
                </a:ext>
              </a:extLst>
            </p:cNvPr>
            <p:cNvSpPr/>
            <p:nvPr/>
          </p:nvSpPr>
          <p:spPr>
            <a:xfrm>
              <a:off x="539552" y="1772816"/>
              <a:ext cx="2088232" cy="3960440"/>
            </a:xfrm>
            <a:prstGeom prst="roundRect">
              <a:avLst>
                <a:gd name="adj" fmla="val 3866"/>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5" name="Rounded Rectangle 4">
              <a:extLst>
                <a:ext uri="{FF2B5EF4-FFF2-40B4-BE49-F238E27FC236}">
                  <a16:creationId xmlns:a16="http://schemas.microsoft.com/office/drawing/2014/main" id="{6F7011E0-EE4E-419A-B65A-F39D37C40697}"/>
                </a:ext>
              </a:extLst>
            </p:cNvPr>
            <p:cNvSpPr/>
            <p:nvPr/>
          </p:nvSpPr>
          <p:spPr>
            <a:xfrm>
              <a:off x="539552" y="1772816"/>
              <a:ext cx="2088232" cy="956295"/>
            </a:xfrm>
            <a:custGeom>
              <a:avLst/>
              <a:gdLst/>
              <a:ahLst/>
              <a:cxnLst/>
              <a:rect l="l" t="t" r="r" b="b"/>
              <a:pathLst>
                <a:path w="2232248" h="956295">
                  <a:moveTo>
                    <a:pt x="86299" y="0"/>
                  </a:moveTo>
                  <a:lnTo>
                    <a:pt x="2145949" y="0"/>
                  </a:lnTo>
                  <a:cubicBezTo>
                    <a:pt x="2193611" y="0"/>
                    <a:pt x="2232248" y="38637"/>
                    <a:pt x="2232248" y="86299"/>
                  </a:cubicBezTo>
                  <a:lnTo>
                    <a:pt x="2232248" y="956295"/>
                  </a:lnTo>
                  <a:lnTo>
                    <a:pt x="0" y="956295"/>
                  </a:lnTo>
                  <a:lnTo>
                    <a:pt x="0" y="86299"/>
                  </a:lnTo>
                  <a:cubicBezTo>
                    <a:pt x="0" y="38637"/>
                    <a:pt x="38637" y="0"/>
                    <a:pt x="86299"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6" name="Oval 5">
            <a:extLst>
              <a:ext uri="{FF2B5EF4-FFF2-40B4-BE49-F238E27FC236}">
                <a16:creationId xmlns:a16="http://schemas.microsoft.com/office/drawing/2014/main" id="{BE40A417-E2DC-4888-8853-EA0CA6A82911}"/>
              </a:ext>
            </a:extLst>
          </p:cNvPr>
          <p:cNvSpPr/>
          <p:nvPr/>
        </p:nvSpPr>
        <p:spPr>
          <a:xfrm>
            <a:off x="1080653" y="1811692"/>
            <a:ext cx="972108" cy="972108"/>
          </a:xfrm>
          <a:prstGeom prst="ellipse">
            <a:avLst/>
          </a:prstGeom>
          <a:solidFill>
            <a:schemeClr val="accent1"/>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21" name="Group 20">
            <a:extLst>
              <a:ext uri="{FF2B5EF4-FFF2-40B4-BE49-F238E27FC236}">
                <a16:creationId xmlns:a16="http://schemas.microsoft.com/office/drawing/2014/main" id="{3C02F938-40E1-4810-9E28-15634129E4D6}"/>
              </a:ext>
            </a:extLst>
          </p:cNvPr>
          <p:cNvGrpSpPr/>
          <p:nvPr/>
        </p:nvGrpSpPr>
        <p:grpSpPr>
          <a:xfrm>
            <a:off x="6010102" y="1843643"/>
            <a:ext cx="4813069" cy="4839789"/>
            <a:chOff x="539552" y="1772816"/>
            <a:chExt cx="2088232" cy="3960440"/>
          </a:xfrm>
          <a:effectLst/>
        </p:grpSpPr>
        <p:sp>
          <p:nvSpPr>
            <p:cNvPr id="22" name="Rounded Rectangle 73">
              <a:extLst>
                <a:ext uri="{FF2B5EF4-FFF2-40B4-BE49-F238E27FC236}">
                  <a16:creationId xmlns:a16="http://schemas.microsoft.com/office/drawing/2014/main" id="{BF23042B-E3DD-4E7C-A059-9ADFED4AA0D6}"/>
                </a:ext>
              </a:extLst>
            </p:cNvPr>
            <p:cNvSpPr/>
            <p:nvPr/>
          </p:nvSpPr>
          <p:spPr>
            <a:xfrm>
              <a:off x="539552" y="1772816"/>
              <a:ext cx="2088232" cy="3960440"/>
            </a:xfrm>
            <a:prstGeom prst="roundRect">
              <a:avLst>
                <a:gd name="adj" fmla="val 3866"/>
              </a:avLst>
            </a:prstGeom>
            <a:solidFill>
              <a:schemeClr val="bg1"/>
            </a:solidFill>
            <a:ln w="254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3" name="Rounded Rectangle 4">
              <a:extLst>
                <a:ext uri="{FF2B5EF4-FFF2-40B4-BE49-F238E27FC236}">
                  <a16:creationId xmlns:a16="http://schemas.microsoft.com/office/drawing/2014/main" id="{188FFAB6-5A13-44FC-8718-987EAEBD63C0}"/>
                </a:ext>
              </a:extLst>
            </p:cNvPr>
            <p:cNvSpPr/>
            <p:nvPr/>
          </p:nvSpPr>
          <p:spPr>
            <a:xfrm>
              <a:off x="539552" y="1772816"/>
              <a:ext cx="2088232" cy="956295"/>
            </a:xfrm>
            <a:custGeom>
              <a:avLst/>
              <a:gdLst/>
              <a:ahLst/>
              <a:cxnLst/>
              <a:rect l="l" t="t" r="r" b="b"/>
              <a:pathLst>
                <a:path w="2232248" h="956295">
                  <a:moveTo>
                    <a:pt x="86299" y="0"/>
                  </a:moveTo>
                  <a:lnTo>
                    <a:pt x="2145949" y="0"/>
                  </a:lnTo>
                  <a:cubicBezTo>
                    <a:pt x="2193611" y="0"/>
                    <a:pt x="2232248" y="38637"/>
                    <a:pt x="2232248" y="86299"/>
                  </a:cubicBezTo>
                  <a:lnTo>
                    <a:pt x="2232248" y="956295"/>
                  </a:lnTo>
                  <a:lnTo>
                    <a:pt x="0" y="956295"/>
                  </a:lnTo>
                  <a:lnTo>
                    <a:pt x="0" y="86299"/>
                  </a:lnTo>
                  <a:cubicBezTo>
                    <a:pt x="0" y="38637"/>
                    <a:pt x="38637" y="0"/>
                    <a:pt x="86299"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sp>
        <p:nvSpPr>
          <p:cNvPr id="24" name="Oval 23">
            <a:extLst>
              <a:ext uri="{FF2B5EF4-FFF2-40B4-BE49-F238E27FC236}">
                <a16:creationId xmlns:a16="http://schemas.microsoft.com/office/drawing/2014/main" id="{4BB832DA-712C-4142-A2F0-9FF9AEF37A9C}"/>
              </a:ext>
            </a:extLst>
          </p:cNvPr>
          <p:cNvSpPr/>
          <p:nvPr/>
        </p:nvSpPr>
        <p:spPr>
          <a:xfrm>
            <a:off x="6257025" y="1884791"/>
            <a:ext cx="972108" cy="972108"/>
          </a:xfrm>
          <a:prstGeom prst="ellipse">
            <a:avLst/>
          </a:prstGeom>
          <a:solidFill>
            <a:schemeClr val="accent4"/>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5" name="TextBox 24">
            <a:extLst>
              <a:ext uri="{FF2B5EF4-FFF2-40B4-BE49-F238E27FC236}">
                <a16:creationId xmlns:a16="http://schemas.microsoft.com/office/drawing/2014/main" id="{18E0A52D-9903-4BA6-9CF4-F5EBC02E8739}"/>
              </a:ext>
            </a:extLst>
          </p:cNvPr>
          <p:cNvSpPr txBox="1"/>
          <p:nvPr/>
        </p:nvSpPr>
        <p:spPr>
          <a:xfrm>
            <a:off x="8891864" y="1983581"/>
            <a:ext cx="1801101" cy="977191"/>
          </a:xfrm>
          <a:prstGeom prst="rect">
            <a:avLst/>
          </a:prstGeom>
          <a:noFill/>
        </p:spPr>
        <p:txBody>
          <a:bodyPr wrap="square" lIns="108000" rIns="108000" rtlCol="0">
            <a:spAutoFit/>
          </a:bodyPr>
          <a:lstStyle/>
          <a:p>
            <a:pPr algn="ctr" rtl="1">
              <a:lnSpc>
                <a:spcPct val="150000"/>
              </a:lnSpc>
            </a:pPr>
            <a:r>
              <a:rPr lang="fa-IR" sz="2000" dirty="0">
                <a:solidFill>
                  <a:schemeClr val="bg1"/>
                </a:solidFill>
                <a:cs typeface="2  Titr" panose="00000700000000000000" pitchFamily="2" charset="-78"/>
              </a:rPr>
              <a:t>داده‌های تمیز</a:t>
            </a:r>
          </a:p>
          <a:p>
            <a:pPr algn="ctr" rtl="1">
              <a:lnSpc>
                <a:spcPct val="150000"/>
              </a:lnSpc>
            </a:pPr>
            <a:r>
              <a:rPr lang="en-US" sz="2000" dirty="0">
                <a:solidFill>
                  <a:schemeClr val="bg1"/>
                </a:solidFill>
                <a:cs typeface="2  Titr" panose="00000700000000000000" pitchFamily="2" charset="-78"/>
              </a:rPr>
              <a:t>Data Quality</a:t>
            </a:r>
            <a:endParaRPr lang="fa-IR" sz="2000" dirty="0">
              <a:solidFill>
                <a:schemeClr val="bg1"/>
              </a:solidFill>
              <a:cs typeface="2  Titr" panose="00000700000000000000" pitchFamily="2" charset="-78"/>
            </a:endParaRPr>
          </a:p>
        </p:txBody>
      </p:sp>
      <p:grpSp>
        <p:nvGrpSpPr>
          <p:cNvPr id="40" name="Group 39">
            <a:extLst>
              <a:ext uri="{FF2B5EF4-FFF2-40B4-BE49-F238E27FC236}">
                <a16:creationId xmlns:a16="http://schemas.microsoft.com/office/drawing/2014/main" id="{1D112637-4DCA-F05B-0467-DC081C972110}"/>
              </a:ext>
            </a:extLst>
          </p:cNvPr>
          <p:cNvGrpSpPr/>
          <p:nvPr/>
        </p:nvGrpSpPr>
        <p:grpSpPr>
          <a:xfrm>
            <a:off x="1127866" y="405397"/>
            <a:ext cx="9393383" cy="1010951"/>
            <a:chOff x="3952874" y="2284730"/>
            <a:chExt cx="4709700" cy="2816544"/>
          </a:xfrm>
        </p:grpSpPr>
        <p:sp>
          <p:nvSpPr>
            <p:cNvPr id="41" name="Rectangle 40">
              <a:extLst>
                <a:ext uri="{FF2B5EF4-FFF2-40B4-BE49-F238E27FC236}">
                  <a16:creationId xmlns:a16="http://schemas.microsoft.com/office/drawing/2014/main" id="{BFD16459-0997-CFC9-E5E2-A154D4C44B47}"/>
                </a:ext>
              </a:extLst>
            </p:cNvPr>
            <p:cNvSpPr/>
            <p:nvPr userDrawn="1"/>
          </p:nvSpPr>
          <p:spPr>
            <a:xfrm>
              <a:off x="3952874" y="2284730"/>
              <a:ext cx="4709699"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C8A3BA86-AEFB-AB6F-32DD-52A2D8905437}"/>
                </a:ext>
              </a:extLst>
            </p:cNvPr>
            <p:cNvSpPr/>
            <p:nvPr userDrawn="1"/>
          </p:nvSpPr>
          <p:spPr>
            <a:xfrm>
              <a:off x="4058967" y="2395271"/>
              <a:ext cx="4603607" cy="2595461"/>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a:extLst>
              <a:ext uri="{FF2B5EF4-FFF2-40B4-BE49-F238E27FC236}">
                <a16:creationId xmlns:a16="http://schemas.microsoft.com/office/drawing/2014/main" id="{3687B52B-2C0A-9BAB-6A8B-E72FDC854DAE}"/>
              </a:ext>
            </a:extLst>
          </p:cNvPr>
          <p:cNvSpPr txBox="1"/>
          <p:nvPr/>
        </p:nvSpPr>
        <p:spPr>
          <a:xfrm>
            <a:off x="1732189" y="445074"/>
            <a:ext cx="8154441" cy="1015663"/>
          </a:xfrm>
          <a:prstGeom prst="rect">
            <a:avLst/>
          </a:prstGeom>
          <a:noFill/>
        </p:spPr>
        <p:txBody>
          <a:bodyPr wrap="square" rtlCol="0">
            <a:spAutoFit/>
          </a:bodyPr>
          <a:lstStyle/>
          <a:p>
            <a:pPr algn="just" rtl="1">
              <a:lnSpc>
                <a:spcPct val="150000"/>
              </a:lnSpc>
            </a:pPr>
            <a:r>
              <a:rPr lang="fa-IR" sz="2400" dirty="0">
                <a:solidFill>
                  <a:schemeClr val="bg1"/>
                </a:solidFill>
                <a:latin typeface="2  Titr"/>
              </a:rPr>
              <a:t> </a:t>
            </a:r>
            <a:r>
              <a:rPr lang="fa-IR" sz="2000" b="1" dirty="0">
                <a:solidFill>
                  <a:schemeClr val="bg1"/>
                </a:solidFill>
                <a:latin typeface="2  Titr"/>
                <a:cs typeface="B Nazanin" panose="00000400000000000000" pitchFamily="2" charset="-78"/>
              </a:rPr>
              <a:t>موفقیت فرایندها وتصمیم گیری ها به داده های تمیز، منظم و در دسترس وابسته است</a:t>
            </a:r>
          </a:p>
          <a:p>
            <a:pPr algn="just" rtl="1"/>
            <a:endParaRPr lang="en-US" sz="2400" dirty="0">
              <a:solidFill>
                <a:schemeClr val="bg1"/>
              </a:solidFill>
              <a:latin typeface="2  Titr"/>
            </a:endParaRPr>
          </a:p>
        </p:txBody>
      </p:sp>
      <p:sp>
        <p:nvSpPr>
          <p:cNvPr id="46" name="TextBox 45">
            <a:extLst>
              <a:ext uri="{FF2B5EF4-FFF2-40B4-BE49-F238E27FC236}">
                <a16:creationId xmlns:a16="http://schemas.microsoft.com/office/drawing/2014/main" id="{18E0A52D-9903-4BA6-9CF4-F5EBC02E8739}"/>
              </a:ext>
            </a:extLst>
          </p:cNvPr>
          <p:cNvSpPr txBox="1"/>
          <p:nvPr/>
        </p:nvSpPr>
        <p:spPr>
          <a:xfrm>
            <a:off x="2662988" y="1841543"/>
            <a:ext cx="2948104" cy="1015663"/>
          </a:xfrm>
          <a:prstGeom prst="rect">
            <a:avLst/>
          </a:prstGeom>
          <a:noFill/>
        </p:spPr>
        <p:txBody>
          <a:bodyPr wrap="square" lIns="108000" rIns="108000" rtlCol="0">
            <a:spAutoFit/>
          </a:bodyPr>
          <a:lstStyle/>
          <a:p>
            <a:pPr algn="just" rtl="1">
              <a:lnSpc>
                <a:spcPct val="150000"/>
              </a:lnSpc>
            </a:pPr>
            <a:r>
              <a:rPr lang="fa-IR" sz="2000" dirty="0">
                <a:solidFill>
                  <a:schemeClr val="bg1"/>
                </a:solidFill>
                <a:cs typeface="2  Titr" panose="00000700000000000000" pitchFamily="2" charset="-78"/>
              </a:rPr>
              <a:t>داده‌های در دسترس</a:t>
            </a:r>
          </a:p>
          <a:p>
            <a:pPr algn="just" rtl="1">
              <a:lnSpc>
                <a:spcPct val="150000"/>
              </a:lnSpc>
            </a:pPr>
            <a:r>
              <a:rPr lang="fa-IR" sz="2000" dirty="0">
                <a:solidFill>
                  <a:schemeClr val="bg1"/>
                </a:solidFill>
                <a:cs typeface="2  Titr" panose="00000700000000000000" pitchFamily="2" charset="-78"/>
              </a:rPr>
              <a:t> </a:t>
            </a:r>
            <a:r>
              <a:rPr lang="en-US" sz="2000" dirty="0">
                <a:solidFill>
                  <a:schemeClr val="bg1"/>
                </a:solidFill>
                <a:cs typeface="2  Titr" panose="00000700000000000000" pitchFamily="2" charset="-78"/>
              </a:rPr>
              <a:t>Data Accessibility</a:t>
            </a:r>
            <a:endParaRPr lang="ko-KR" altLang="en-US" sz="2000" b="1" dirty="0">
              <a:solidFill>
                <a:schemeClr val="bg1"/>
              </a:solidFill>
            </a:endParaRPr>
          </a:p>
        </p:txBody>
      </p:sp>
      <p:sp>
        <p:nvSpPr>
          <p:cNvPr id="48" name="TextBox 47">
            <a:extLst>
              <a:ext uri="{FF2B5EF4-FFF2-40B4-BE49-F238E27FC236}">
                <a16:creationId xmlns:a16="http://schemas.microsoft.com/office/drawing/2014/main" id="{AEAE101F-C23B-4781-8DDA-0345C64B1772}"/>
              </a:ext>
            </a:extLst>
          </p:cNvPr>
          <p:cNvSpPr txBox="1"/>
          <p:nvPr/>
        </p:nvSpPr>
        <p:spPr>
          <a:xfrm>
            <a:off x="6101556" y="3137860"/>
            <a:ext cx="4596924" cy="2462213"/>
          </a:xfrm>
          <a:prstGeom prst="rect">
            <a:avLst/>
          </a:prstGeom>
          <a:noFill/>
        </p:spPr>
        <p:txBody>
          <a:bodyPr wrap="square" rtlCol="0">
            <a:spAutoFit/>
          </a:bodyPr>
          <a:lstStyle/>
          <a:p>
            <a:pPr algn="just" rtl="1"/>
            <a:r>
              <a:rPr lang="fa-IR" sz="1200" dirty="0"/>
              <a:t>داده‌های تمیز </a:t>
            </a:r>
            <a:r>
              <a:rPr lang="fa-IR" sz="1400" dirty="0">
                <a:cs typeface="B Nazanin" panose="00000400000000000000" pitchFamily="2" charset="-78"/>
              </a:rPr>
              <a:t>به معنای داده‌هایی است که دقیق، کامل، سازگار، به‌روز و فاقد خطا هستند. </a:t>
            </a:r>
            <a:r>
              <a:rPr lang="fa-IR" sz="1400" dirty="0" smtClean="0">
                <a:cs typeface="B Nazanin" panose="00000400000000000000" pitchFamily="2" charset="-78"/>
              </a:rPr>
              <a:t>داده‌های </a:t>
            </a:r>
            <a:r>
              <a:rPr lang="fa-IR" sz="1400" dirty="0">
                <a:cs typeface="B Nazanin" panose="00000400000000000000" pitchFamily="2" charset="-78"/>
              </a:rPr>
              <a:t>ناپاک می‌توانند عواقب جبران‌ناپذیری داشته باشند:</a:t>
            </a:r>
          </a:p>
          <a:p>
            <a:pPr algn="just" rtl="1"/>
            <a:endParaRPr lang="fa-IR" sz="1400" dirty="0">
              <a:cs typeface="B Nazanin" panose="00000400000000000000" pitchFamily="2" charset="-78"/>
            </a:endParaRPr>
          </a:p>
          <a:p>
            <a:pPr algn="just" rtl="1"/>
            <a:r>
              <a:rPr lang="fa-IR" sz="1400" b="1" dirty="0" smtClean="0">
                <a:cs typeface="B Nazanin" panose="00000400000000000000" pitchFamily="2" charset="-78"/>
              </a:rPr>
              <a:t>افزایش هزینه‌های </a:t>
            </a:r>
            <a:r>
              <a:rPr lang="fa-IR" sz="1400" b="1" dirty="0">
                <a:cs typeface="B Nazanin" panose="00000400000000000000" pitchFamily="2" charset="-78"/>
              </a:rPr>
              <a:t>عملیاتی: </a:t>
            </a:r>
            <a:r>
              <a:rPr lang="fa-IR" sz="1400" dirty="0">
                <a:cs typeface="B Nazanin" panose="00000400000000000000" pitchFamily="2" charset="-78"/>
              </a:rPr>
              <a:t>داده‌های نادرست باعث دوباره ‌کاری، نیاز به پاکسازی مجدد و صرف وقتِ تیم‌های آمار برای تصحیح خطاها می‌شود.</a:t>
            </a:r>
          </a:p>
          <a:p>
            <a:pPr algn="just" rtl="1"/>
            <a:endParaRPr lang="fa-IR" sz="1400" dirty="0">
              <a:cs typeface="B Nazanin" panose="00000400000000000000" pitchFamily="2" charset="-78"/>
            </a:endParaRPr>
          </a:p>
          <a:p>
            <a:pPr algn="just" rtl="1"/>
            <a:r>
              <a:rPr lang="fa-IR" sz="1400" b="1" dirty="0" smtClean="0">
                <a:cs typeface="B Nazanin" panose="00000400000000000000" pitchFamily="2" charset="-78"/>
              </a:rPr>
              <a:t>عدم تصمیم‌گیری </a:t>
            </a:r>
            <a:r>
              <a:rPr lang="fa-IR" sz="1400" b="1" dirty="0">
                <a:cs typeface="B Nazanin" panose="00000400000000000000" pitchFamily="2" charset="-78"/>
              </a:rPr>
              <a:t>دقیق: </a:t>
            </a:r>
            <a:r>
              <a:rPr lang="fa-IR" sz="1400" dirty="0">
                <a:cs typeface="B Nazanin" panose="00000400000000000000" pitchFamily="2" charset="-78"/>
              </a:rPr>
              <a:t>در مراکز درمانی، اگر سوابق دارویی بیمار (داده) تمیز نباشد، ممکن است تداخل دارویی خطرناکی نادیده گرفته شود.</a:t>
            </a:r>
          </a:p>
          <a:p>
            <a:pPr algn="just" rtl="1"/>
            <a:endParaRPr lang="fa-IR" sz="1400" dirty="0">
              <a:cs typeface="B Nazanin" panose="00000400000000000000" pitchFamily="2" charset="-78"/>
            </a:endParaRPr>
          </a:p>
          <a:p>
            <a:pPr algn="just" rtl="1"/>
            <a:r>
              <a:rPr lang="fa-IR" sz="1400" b="1" dirty="0" smtClean="0">
                <a:cs typeface="B Nazanin" panose="00000400000000000000" pitchFamily="2" charset="-78"/>
              </a:rPr>
              <a:t>عدم قابلیت </a:t>
            </a:r>
            <a:r>
              <a:rPr lang="fa-IR" sz="1400" b="1" dirty="0">
                <a:cs typeface="B Nazanin" panose="00000400000000000000" pitchFamily="2" charset="-78"/>
              </a:rPr>
              <a:t>اطمینان در پژوهش: </a:t>
            </a:r>
            <a:r>
              <a:rPr lang="fa-IR" sz="1400" dirty="0">
                <a:cs typeface="B Nazanin" panose="00000400000000000000" pitchFamily="2" charset="-78"/>
              </a:rPr>
              <a:t>محققان برای چاپ مقالات علمی و استخراج دانش، به داده‌های معتبر نیاز دارند</a:t>
            </a:r>
            <a:endParaRPr lang="en-US" altLang="ko-KR" sz="1400" dirty="0">
              <a:solidFill>
                <a:schemeClr val="tx2"/>
              </a:solidFill>
              <a:cs typeface="B Nazanin" panose="00000400000000000000" pitchFamily="2" charset="-78"/>
            </a:endParaRPr>
          </a:p>
        </p:txBody>
      </p:sp>
      <p:sp>
        <p:nvSpPr>
          <p:cNvPr id="57" name="TextBox 56">
            <a:extLst>
              <a:ext uri="{FF2B5EF4-FFF2-40B4-BE49-F238E27FC236}">
                <a16:creationId xmlns:a16="http://schemas.microsoft.com/office/drawing/2014/main" id="{AEAE101F-C23B-4781-8DDA-0345C64B1772}"/>
              </a:ext>
            </a:extLst>
          </p:cNvPr>
          <p:cNvSpPr txBox="1"/>
          <p:nvPr/>
        </p:nvSpPr>
        <p:spPr>
          <a:xfrm>
            <a:off x="973727" y="3043580"/>
            <a:ext cx="4850831" cy="3754874"/>
          </a:xfrm>
          <a:prstGeom prst="rect">
            <a:avLst/>
          </a:prstGeom>
          <a:noFill/>
        </p:spPr>
        <p:txBody>
          <a:bodyPr wrap="square" rtlCol="0">
            <a:spAutoFit/>
          </a:bodyPr>
          <a:lstStyle/>
          <a:p>
            <a:pPr algn="just" rtl="1"/>
            <a:r>
              <a:rPr lang="fa-IR" sz="1400" dirty="0">
                <a:cs typeface="B Nazanin" panose="00000400000000000000" pitchFamily="2" charset="-78"/>
              </a:rPr>
              <a:t>اگر داده‌های تمیزی داشته باشید، اگر در جزیره‌های جدا از هم محصور باشند و کارشناسان نتوانند به آن‌ها دسترسی داشته باشند، عملاً بی‌فایده هستند.</a:t>
            </a:r>
          </a:p>
          <a:p>
            <a:pPr algn="just" rtl="1"/>
            <a:endParaRPr lang="fa-IR" sz="1400" dirty="0">
              <a:cs typeface="B Nazanin" panose="00000400000000000000" pitchFamily="2" charset="-78"/>
            </a:endParaRPr>
          </a:p>
          <a:p>
            <a:pPr algn="just" rtl="1"/>
            <a:r>
              <a:rPr lang="fa-IR" sz="1400" b="1" dirty="0">
                <a:cs typeface="B Nazanin" panose="00000400000000000000" pitchFamily="2" charset="-78"/>
              </a:rPr>
              <a:t>دسترسی‌دموکراتیک: </a:t>
            </a:r>
            <a:r>
              <a:rPr lang="fa-IR" sz="1400" dirty="0">
                <a:cs typeface="B Nazanin" panose="00000400000000000000" pitchFamily="2" charset="-78"/>
              </a:rPr>
              <a:t>دسترسی کارشناسان آمار و اطلاعات به داده‌ها باعث می‌شود آن‌ها بتوانند تحلیل‌های پیش‌دستانه ارائه دهند، نه فقط گزارش‌های پس‌رویدادی</a:t>
            </a:r>
          </a:p>
          <a:p>
            <a:pPr algn="just" rtl="1"/>
            <a:endParaRPr lang="fa-IR" sz="1400" dirty="0">
              <a:cs typeface="B Nazanin" panose="00000400000000000000" pitchFamily="2" charset="-78"/>
            </a:endParaRPr>
          </a:p>
          <a:p>
            <a:pPr algn="just" rtl="1"/>
            <a:r>
              <a:rPr lang="fa-IR" sz="1400" b="1" dirty="0">
                <a:cs typeface="B Nazanin" panose="00000400000000000000" pitchFamily="2" charset="-78"/>
              </a:rPr>
              <a:t>افزایش سرعت در پاسخگویی: </a:t>
            </a:r>
            <a:r>
              <a:rPr lang="fa-IR" sz="1400" dirty="0">
                <a:cs typeface="B Nazanin" panose="00000400000000000000" pitchFamily="2" charset="-78"/>
              </a:rPr>
              <a:t>وقتی داده‌ها در دسترس باشند، در زمان بحران‌های بهداشتی (مثل پاندمی‌ها)، دانشگاه می‌تواند سریعاً الگوهای ابتلا را شناسایی کرده و سیاست‌های پیشگیرانه را در کوتاه‌ترین زمان ممکن تدوین کند.</a:t>
            </a:r>
          </a:p>
          <a:p>
            <a:pPr algn="just" rtl="1"/>
            <a:endParaRPr lang="fa-IR" sz="1400" dirty="0">
              <a:cs typeface="B Nazanin" panose="00000400000000000000" pitchFamily="2" charset="-78"/>
            </a:endParaRPr>
          </a:p>
          <a:p>
            <a:pPr algn="just" rtl="1"/>
            <a:r>
              <a:rPr lang="fa-IR" sz="1400" b="1" dirty="0">
                <a:cs typeface="B Nazanin" panose="00000400000000000000" pitchFamily="2" charset="-78"/>
              </a:rPr>
              <a:t>هم‌افزایی بین‌رشته‌ای: </a:t>
            </a:r>
            <a:r>
              <a:rPr lang="fa-IR" sz="1400" dirty="0">
                <a:cs typeface="B Nazanin" panose="00000400000000000000" pitchFamily="2" charset="-78"/>
              </a:rPr>
              <a:t>دسترسی به داده‌های یکپارچه به پزشکان، مدیران بیمارستان و پژوهشگران اجازه می‌دهد تا از زوایای مختلف به یک موضوع نگاه کنند. مثلاً ترکیب داده‌های مالی بیمارستان با داده‌های بالینی، به مدیریت منابع بهتر کمک می‌کند.</a:t>
            </a:r>
          </a:p>
          <a:p>
            <a:pPr algn="just" rtl="1"/>
            <a:endParaRPr lang="fa-IR" sz="1400" dirty="0">
              <a:cs typeface="B Nazanin" panose="00000400000000000000" pitchFamily="2" charset="-78"/>
            </a:endParaRPr>
          </a:p>
          <a:p>
            <a:pPr algn="just" rtl="1"/>
            <a:r>
              <a:rPr lang="fa-IR" sz="1400" b="1" dirty="0">
                <a:cs typeface="B Nazanin" panose="00000400000000000000" pitchFamily="2" charset="-78"/>
              </a:rPr>
              <a:t>افزایش بهره‌وری: </a:t>
            </a:r>
            <a:r>
              <a:rPr lang="fa-IR" sz="1400" dirty="0">
                <a:cs typeface="B Nazanin" panose="00000400000000000000" pitchFamily="2" charset="-78"/>
              </a:rPr>
              <a:t>وقتی کارشناسان برای گرفتن یک خروجی ساده مجبور به نامه‌نگاری و درخواست مجوز از بخش‌های مختلف نباشند، زمان خود را صرف «تحلیلِ داده» می‌کنند، نه «جستجوی داده».</a:t>
            </a:r>
          </a:p>
        </p:txBody>
      </p:sp>
    </p:spTree>
    <p:extLst>
      <p:ext uri="{BB962C8B-B14F-4D97-AF65-F5344CB8AC3E}">
        <p14:creationId xmlns:p14="http://schemas.microsoft.com/office/powerpoint/2010/main" val="279792787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BEF89-5C03-758E-60E3-F5DD3D9875C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5E4373DB-D2F4-707E-FA9A-9353D8EBE3E6}"/>
              </a:ext>
            </a:extLst>
          </p:cNvPr>
          <p:cNvSpPr txBox="1"/>
          <p:nvPr/>
        </p:nvSpPr>
        <p:spPr>
          <a:xfrm>
            <a:off x="5671128" y="4044271"/>
            <a:ext cx="6204004" cy="1723549"/>
          </a:xfrm>
          <a:prstGeom prst="rect">
            <a:avLst/>
          </a:prstGeom>
          <a:noFill/>
        </p:spPr>
        <p:txBody>
          <a:bodyPr wrap="square" lIns="72000" tIns="0" rIns="36000" bIns="0" rtlCol="0">
            <a:spAutoFit/>
          </a:bodyPr>
          <a:lstStyle/>
          <a:p>
            <a:pPr algn="just" rtl="1"/>
            <a:r>
              <a:rPr lang="fa-IR" altLang="ko-KR" sz="2800" b="1" dirty="0">
                <a:solidFill>
                  <a:schemeClr val="bg1"/>
                </a:solidFill>
                <a:cs typeface="B Nazanin" panose="00000400000000000000" pitchFamily="2" charset="-78"/>
              </a:rPr>
              <a:t>همانند زیر ساخت ها، بودجه عمومی و نیروی انسانی متخصص، داده ها نیز دارایی های ارزشمندی هستند که در بخش عمومی نیاز به مراقبت، مدیریت و بهره برداری بهینه دارند.</a:t>
            </a:r>
            <a:endParaRPr lang="ko-KR" altLang="en-US" sz="28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1982500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E1B1D-9CD6-E7C6-6A95-7D7359C9FA1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AE593A1-F36F-C73F-A5D5-D8A4419799C1}"/>
              </a:ext>
            </a:extLst>
          </p:cNvPr>
          <p:cNvSpPr>
            <a:spLocks noGrp="1"/>
          </p:cNvSpPr>
          <p:nvPr>
            <p:ph type="body" sz="quarter" idx="10"/>
          </p:nvPr>
        </p:nvSpPr>
        <p:spPr>
          <a:xfrm>
            <a:off x="237758" y="69337"/>
            <a:ext cx="11573197" cy="724247"/>
          </a:xfrm>
        </p:spPr>
        <p:txBody>
          <a:bodyPr/>
          <a:lstStyle/>
          <a:p>
            <a:pPr rtl="1">
              <a:lnSpc>
                <a:spcPct val="150000"/>
              </a:lnSpc>
            </a:pPr>
            <a:r>
              <a:rPr lang="fa-IR" altLang="ko-KR" sz="2400" dirty="0">
                <a:solidFill>
                  <a:schemeClr val="bg2">
                    <a:lumMod val="25000"/>
                  </a:schemeClr>
                </a:solidFill>
                <a:cs typeface="2  Titr" panose="00000700000000000000" pitchFamily="2" charset="-78"/>
              </a:rPr>
              <a:t>5</a:t>
            </a:r>
            <a:r>
              <a:rPr lang="fa-IR" altLang="ko-KR" sz="2400" dirty="0">
                <a:solidFill>
                  <a:schemeClr val="tx2"/>
                </a:solidFill>
                <a:cs typeface="2  Titr" panose="00000700000000000000" pitchFamily="2" charset="-78"/>
              </a:rPr>
              <a:t> </a:t>
            </a:r>
            <a:r>
              <a:rPr lang="fa-IR" altLang="ko-KR" sz="2400" dirty="0">
                <a:solidFill>
                  <a:schemeClr val="tx1"/>
                </a:solidFill>
                <a:cs typeface="2  Titr" panose="00000700000000000000" pitchFamily="2" charset="-78"/>
              </a:rPr>
              <a:t>دلیل اصلی که چرا داده های بخش عمومی به عنوان دارایی و سرمایه اصلی محسوب می شوند</a:t>
            </a:r>
            <a:endParaRPr lang="ko-KR" altLang="en-US" sz="2400" dirty="0">
              <a:solidFill>
                <a:schemeClr val="tx1"/>
              </a:solidFill>
              <a:cs typeface="2  Titr" panose="00000700000000000000" pitchFamily="2" charset="-78"/>
            </a:endParaRPr>
          </a:p>
        </p:txBody>
      </p:sp>
      <p:sp>
        <p:nvSpPr>
          <p:cNvPr id="6" name="Rectangle 5">
            <a:extLst>
              <a:ext uri="{FF2B5EF4-FFF2-40B4-BE49-F238E27FC236}">
                <a16:creationId xmlns:a16="http://schemas.microsoft.com/office/drawing/2014/main" id="{166E58AD-8171-7D17-8BF9-81F884D72B17}"/>
              </a:ext>
            </a:extLst>
          </p:cNvPr>
          <p:cNvSpPr/>
          <p:nvPr/>
        </p:nvSpPr>
        <p:spPr>
          <a:xfrm>
            <a:off x="1095505" y="1072799"/>
            <a:ext cx="9868077" cy="972000"/>
          </a:xfrm>
          <a:prstGeom prst="rect">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nvGrpSpPr>
          <p:cNvPr id="7" name="Group 6">
            <a:extLst>
              <a:ext uri="{FF2B5EF4-FFF2-40B4-BE49-F238E27FC236}">
                <a16:creationId xmlns:a16="http://schemas.microsoft.com/office/drawing/2014/main" id="{55A263F8-E596-82DC-E1C7-C9F8F4469C7C}"/>
              </a:ext>
            </a:extLst>
          </p:cNvPr>
          <p:cNvGrpSpPr/>
          <p:nvPr/>
        </p:nvGrpSpPr>
        <p:grpSpPr>
          <a:xfrm>
            <a:off x="1054687" y="1070896"/>
            <a:ext cx="2293492" cy="972000"/>
            <a:chOff x="1342404" y="1890612"/>
            <a:chExt cx="2509515" cy="1049822"/>
          </a:xfrm>
        </p:grpSpPr>
        <p:grpSp>
          <p:nvGrpSpPr>
            <p:cNvPr id="8" name="Group 7">
              <a:extLst>
                <a:ext uri="{FF2B5EF4-FFF2-40B4-BE49-F238E27FC236}">
                  <a16:creationId xmlns:a16="http://schemas.microsoft.com/office/drawing/2014/main" id="{2710A740-6047-BDDA-A32D-9982B71D5DDA}"/>
                </a:ext>
              </a:extLst>
            </p:cNvPr>
            <p:cNvGrpSpPr/>
            <p:nvPr/>
          </p:nvGrpSpPr>
          <p:grpSpPr>
            <a:xfrm>
              <a:off x="1342404" y="1890612"/>
              <a:ext cx="2509515" cy="1049822"/>
              <a:chOff x="1822736" y="2564904"/>
              <a:chExt cx="3384376" cy="1415809"/>
            </a:xfrm>
          </p:grpSpPr>
          <p:sp>
            <p:nvSpPr>
              <p:cNvPr id="10" name="Rounded Rectangle 8">
                <a:extLst>
                  <a:ext uri="{FF2B5EF4-FFF2-40B4-BE49-F238E27FC236}">
                    <a16:creationId xmlns:a16="http://schemas.microsoft.com/office/drawing/2014/main" id="{F50BF5D8-CF51-929A-5B36-7D22B9AD30EA}"/>
                  </a:ext>
                </a:extLst>
              </p:cNvPr>
              <p:cNvSpPr/>
              <p:nvPr/>
            </p:nvSpPr>
            <p:spPr>
              <a:xfrm>
                <a:off x="1822736" y="2564904"/>
                <a:ext cx="3384376" cy="1415808"/>
              </a:xfrm>
              <a:prstGeom prst="roundRect">
                <a:avLst>
                  <a:gd name="adj" fmla="val 1078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1" name="Rounded Rectangle 9">
                <a:extLst>
                  <a:ext uri="{FF2B5EF4-FFF2-40B4-BE49-F238E27FC236}">
                    <a16:creationId xmlns:a16="http://schemas.microsoft.com/office/drawing/2014/main" id="{EF0324B9-DE1C-88DB-E9B1-2408742633B6}"/>
                  </a:ext>
                </a:extLst>
              </p:cNvPr>
              <p:cNvSpPr/>
              <p:nvPr/>
            </p:nvSpPr>
            <p:spPr>
              <a:xfrm flipH="1">
                <a:off x="1822737" y="2575648"/>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gradFill>
                <a:gsLst>
                  <a:gs pos="0">
                    <a:schemeClr val="accent4">
                      <a:lumMod val="80000"/>
                      <a:lumOff val="20000"/>
                    </a:schemeClr>
                  </a:gs>
                  <a:gs pos="94000">
                    <a:schemeClr val="accent4"/>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9" name="Rectangle 8">
              <a:extLst>
                <a:ext uri="{FF2B5EF4-FFF2-40B4-BE49-F238E27FC236}">
                  <a16:creationId xmlns:a16="http://schemas.microsoft.com/office/drawing/2014/main" id="{AF9841C3-BBF8-AC68-085D-7C57A38DF444}"/>
                </a:ext>
              </a:extLst>
            </p:cNvPr>
            <p:cNvSpPr/>
            <p:nvPr/>
          </p:nvSpPr>
          <p:spPr>
            <a:xfrm>
              <a:off x="2703377" y="2035576"/>
              <a:ext cx="1029833" cy="759894"/>
            </a:xfrm>
            <a:prstGeom prst="rect">
              <a:avLst/>
            </a:prstGeom>
            <a:solidFill>
              <a:schemeClr val="bg1"/>
            </a:solidFill>
            <a:ln>
              <a:no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12" name="TextBox 11">
            <a:extLst>
              <a:ext uri="{FF2B5EF4-FFF2-40B4-BE49-F238E27FC236}">
                <a16:creationId xmlns:a16="http://schemas.microsoft.com/office/drawing/2014/main" id="{8B4CCE1C-1EC0-19AB-BE81-B00C8F1AFA98}"/>
              </a:ext>
            </a:extLst>
          </p:cNvPr>
          <p:cNvSpPr txBox="1"/>
          <p:nvPr/>
        </p:nvSpPr>
        <p:spPr>
          <a:xfrm>
            <a:off x="1163654" y="1625024"/>
            <a:ext cx="922561" cy="276999"/>
          </a:xfrm>
          <a:prstGeom prst="rect">
            <a:avLst/>
          </a:prstGeom>
          <a:noFill/>
        </p:spPr>
        <p:txBody>
          <a:bodyPr wrap="square" lIns="108000" rIns="108000" rtlCol="0">
            <a:spAutoFit/>
          </a:bodyPr>
          <a:lstStyle/>
          <a:p>
            <a:pPr algn="ctr"/>
            <a:r>
              <a:rPr lang="en-US" altLang="ko-KR" sz="1200" b="1" dirty="0">
                <a:solidFill>
                  <a:schemeClr val="bg1"/>
                </a:solidFill>
                <a:cs typeface="Arial" pitchFamily="34" charset="0"/>
              </a:rPr>
              <a:t>Contents </a:t>
            </a:r>
            <a:endParaRPr lang="ko-KR" altLang="en-US" sz="1200" b="1" dirty="0">
              <a:solidFill>
                <a:schemeClr val="bg1"/>
              </a:solidFill>
              <a:cs typeface="Arial" pitchFamily="34" charset="0"/>
            </a:endParaRPr>
          </a:p>
        </p:txBody>
      </p:sp>
      <p:sp>
        <p:nvSpPr>
          <p:cNvPr id="13" name="TextBox 12">
            <a:extLst>
              <a:ext uri="{FF2B5EF4-FFF2-40B4-BE49-F238E27FC236}">
                <a16:creationId xmlns:a16="http://schemas.microsoft.com/office/drawing/2014/main" id="{D1E92F96-F30E-3963-5BC5-D185E84AF709}"/>
              </a:ext>
            </a:extLst>
          </p:cNvPr>
          <p:cNvSpPr txBox="1"/>
          <p:nvPr/>
        </p:nvSpPr>
        <p:spPr>
          <a:xfrm>
            <a:off x="2441453" y="1298975"/>
            <a:ext cx="669940" cy="523220"/>
          </a:xfrm>
          <a:prstGeom prst="rect">
            <a:avLst/>
          </a:prstGeom>
          <a:noFill/>
        </p:spPr>
        <p:txBody>
          <a:bodyPr wrap="square" lIns="108000" rIns="108000" rtlCol="0">
            <a:spAutoFit/>
          </a:bodyPr>
          <a:lstStyle/>
          <a:p>
            <a:pPr algn="ctr"/>
            <a:r>
              <a:rPr lang="en-US" altLang="ko-KR" sz="2800" b="1" dirty="0">
                <a:solidFill>
                  <a:schemeClr val="accent4"/>
                </a:solidFill>
                <a:cs typeface="Arial" pitchFamily="34" charset="0"/>
              </a:rPr>
              <a:t>01</a:t>
            </a:r>
            <a:endParaRPr lang="ko-KR" altLang="en-US" sz="2800" b="1" dirty="0">
              <a:solidFill>
                <a:schemeClr val="accent4"/>
              </a:solidFill>
              <a:cs typeface="Arial" pitchFamily="34" charset="0"/>
            </a:endParaRPr>
          </a:p>
        </p:txBody>
      </p:sp>
      <p:sp>
        <p:nvSpPr>
          <p:cNvPr id="14" name="Rectangle 13">
            <a:extLst>
              <a:ext uri="{FF2B5EF4-FFF2-40B4-BE49-F238E27FC236}">
                <a16:creationId xmlns:a16="http://schemas.microsoft.com/office/drawing/2014/main" id="{516BFA7E-A1FD-2314-39A3-1F8560547850}"/>
              </a:ext>
            </a:extLst>
          </p:cNvPr>
          <p:cNvSpPr/>
          <p:nvPr/>
        </p:nvSpPr>
        <p:spPr>
          <a:xfrm>
            <a:off x="1178164" y="3376996"/>
            <a:ext cx="9868077" cy="972000"/>
          </a:xfrm>
          <a:prstGeom prst="rect">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5" name="Group 14">
            <a:extLst>
              <a:ext uri="{FF2B5EF4-FFF2-40B4-BE49-F238E27FC236}">
                <a16:creationId xmlns:a16="http://schemas.microsoft.com/office/drawing/2014/main" id="{CD7FF94D-937C-99AA-DA68-55878EE1016D}"/>
              </a:ext>
            </a:extLst>
          </p:cNvPr>
          <p:cNvGrpSpPr/>
          <p:nvPr/>
        </p:nvGrpSpPr>
        <p:grpSpPr>
          <a:xfrm>
            <a:off x="1021435" y="3361393"/>
            <a:ext cx="2293492" cy="972000"/>
            <a:chOff x="1342404" y="1890612"/>
            <a:chExt cx="2509515" cy="1049822"/>
          </a:xfrm>
        </p:grpSpPr>
        <p:grpSp>
          <p:nvGrpSpPr>
            <p:cNvPr id="16" name="Group 15">
              <a:extLst>
                <a:ext uri="{FF2B5EF4-FFF2-40B4-BE49-F238E27FC236}">
                  <a16:creationId xmlns:a16="http://schemas.microsoft.com/office/drawing/2014/main" id="{C3DED4D7-E4DE-5A77-DB91-0E2A340DF2F2}"/>
                </a:ext>
              </a:extLst>
            </p:cNvPr>
            <p:cNvGrpSpPr/>
            <p:nvPr/>
          </p:nvGrpSpPr>
          <p:grpSpPr>
            <a:xfrm>
              <a:off x="1342404" y="1890612"/>
              <a:ext cx="2509515" cy="1049822"/>
              <a:chOff x="1822736" y="2564904"/>
              <a:chExt cx="3384376" cy="1415809"/>
            </a:xfrm>
          </p:grpSpPr>
          <p:sp>
            <p:nvSpPr>
              <p:cNvPr id="18" name="Rounded Rectangle 17">
                <a:extLst>
                  <a:ext uri="{FF2B5EF4-FFF2-40B4-BE49-F238E27FC236}">
                    <a16:creationId xmlns:a16="http://schemas.microsoft.com/office/drawing/2014/main" id="{27418644-DD8B-5721-7A64-47AB794897A7}"/>
                  </a:ext>
                </a:extLst>
              </p:cNvPr>
              <p:cNvSpPr/>
              <p:nvPr/>
            </p:nvSpPr>
            <p:spPr>
              <a:xfrm>
                <a:off x="1822736" y="2564904"/>
                <a:ext cx="3384376" cy="1415808"/>
              </a:xfrm>
              <a:prstGeom prst="roundRect">
                <a:avLst>
                  <a:gd name="adj" fmla="val 107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Rounded Rectangle 9">
                <a:extLst>
                  <a:ext uri="{FF2B5EF4-FFF2-40B4-BE49-F238E27FC236}">
                    <a16:creationId xmlns:a16="http://schemas.microsoft.com/office/drawing/2014/main" id="{09C308D4-1BC9-FC36-DCF8-F36A3199D983}"/>
                  </a:ext>
                </a:extLst>
              </p:cNvPr>
              <p:cNvSpPr/>
              <p:nvPr/>
            </p:nvSpPr>
            <p:spPr>
              <a:xfrm flipH="1">
                <a:off x="1822737" y="2575648"/>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gradFill>
                <a:gsLst>
                  <a:gs pos="0">
                    <a:schemeClr val="accent2">
                      <a:lumMod val="95000"/>
                      <a:lumOff val="5000"/>
                    </a:schemeClr>
                  </a:gs>
                  <a:gs pos="94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17" name="Rectangle 16">
              <a:extLst>
                <a:ext uri="{FF2B5EF4-FFF2-40B4-BE49-F238E27FC236}">
                  <a16:creationId xmlns:a16="http://schemas.microsoft.com/office/drawing/2014/main" id="{B5435EEC-691F-5A09-066E-03E914F6B292}"/>
                </a:ext>
              </a:extLst>
            </p:cNvPr>
            <p:cNvSpPr/>
            <p:nvPr/>
          </p:nvSpPr>
          <p:spPr>
            <a:xfrm>
              <a:off x="2703377" y="2035576"/>
              <a:ext cx="1029833" cy="759894"/>
            </a:xfrm>
            <a:prstGeom prst="rect">
              <a:avLst/>
            </a:prstGeom>
            <a:solidFill>
              <a:schemeClr val="bg1"/>
            </a:solidFill>
            <a:ln>
              <a:no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20" name="TextBox 19">
            <a:extLst>
              <a:ext uri="{FF2B5EF4-FFF2-40B4-BE49-F238E27FC236}">
                <a16:creationId xmlns:a16="http://schemas.microsoft.com/office/drawing/2014/main" id="{1A18B351-A38C-78AD-33C4-A59E541290C4}"/>
              </a:ext>
            </a:extLst>
          </p:cNvPr>
          <p:cNvSpPr txBox="1"/>
          <p:nvPr/>
        </p:nvSpPr>
        <p:spPr>
          <a:xfrm>
            <a:off x="1165677" y="4539968"/>
            <a:ext cx="922561" cy="276999"/>
          </a:xfrm>
          <a:prstGeom prst="rect">
            <a:avLst/>
          </a:prstGeom>
          <a:noFill/>
        </p:spPr>
        <p:txBody>
          <a:bodyPr wrap="square" lIns="108000" rIns="108000" rtlCol="0">
            <a:spAutoFit/>
          </a:bodyPr>
          <a:lstStyle/>
          <a:p>
            <a:pPr algn="ctr"/>
            <a:r>
              <a:rPr lang="en-US" altLang="ko-KR" sz="1200" b="1" dirty="0">
                <a:solidFill>
                  <a:schemeClr val="bg1"/>
                </a:solidFill>
                <a:cs typeface="Arial" pitchFamily="34" charset="0"/>
              </a:rPr>
              <a:t>Contents </a:t>
            </a:r>
            <a:endParaRPr lang="ko-KR" altLang="en-US" sz="1200" b="1" dirty="0">
              <a:solidFill>
                <a:schemeClr val="bg1"/>
              </a:solidFill>
              <a:cs typeface="Arial" pitchFamily="34" charset="0"/>
            </a:endParaRPr>
          </a:p>
        </p:txBody>
      </p:sp>
      <p:sp>
        <p:nvSpPr>
          <p:cNvPr id="21" name="TextBox 20">
            <a:extLst>
              <a:ext uri="{FF2B5EF4-FFF2-40B4-BE49-F238E27FC236}">
                <a16:creationId xmlns:a16="http://schemas.microsoft.com/office/drawing/2014/main" id="{C1FE7F86-8C73-B9A7-02A2-AB2BB5EBA08B}"/>
              </a:ext>
            </a:extLst>
          </p:cNvPr>
          <p:cNvSpPr txBox="1"/>
          <p:nvPr/>
        </p:nvSpPr>
        <p:spPr>
          <a:xfrm>
            <a:off x="2408201" y="3589472"/>
            <a:ext cx="669940" cy="523220"/>
          </a:xfrm>
          <a:prstGeom prst="rect">
            <a:avLst/>
          </a:prstGeom>
          <a:noFill/>
        </p:spPr>
        <p:txBody>
          <a:bodyPr wrap="square" lIns="108000" rIns="108000" rtlCol="0">
            <a:spAutoFit/>
          </a:bodyPr>
          <a:lstStyle/>
          <a:p>
            <a:pPr algn="ctr"/>
            <a:r>
              <a:rPr lang="en-US" altLang="ko-KR" sz="2800" b="1" dirty="0">
                <a:solidFill>
                  <a:schemeClr val="accent2"/>
                </a:solidFill>
                <a:cs typeface="Arial" pitchFamily="34" charset="0"/>
              </a:rPr>
              <a:t>03</a:t>
            </a:r>
            <a:endParaRPr lang="ko-KR" altLang="en-US" sz="2800" b="1" dirty="0">
              <a:solidFill>
                <a:schemeClr val="accent2"/>
              </a:solidFill>
              <a:cs typeface="Arial" pitchFamily="34" charset="0"/>
            </a:endParaRPr>
          </a:p>
        </p:txBody>
      </p:sp>
      <p:sp>
        <p:nvSpPr>
          <p:cNvPr id="22" name="Rectangle 21">
            <a:extLst>
              <a:ext uri="{FF2B5EF4-FFF2-40B4-BE49-F238E27FC236}">
                <a16:creationId xmlns:a16="http://schemas.microsoft.com/office/drawing/2014/main" id="{E4417175-8867-0623-1D78-D01405DE6375}"/>
              </a:ext>
            </a:extLst>
          </p:cNvPr>
          <p:cNvSpPr/>
          <p:nvPr/>
        </p:nvSpPr>
        <p:spPr>
          <a:xfrm>
            <a:off x="1092054" y="2200630"/>
            <a:ext cx="9864607" cy="959452"/>
          </a:xfrm>
          <a:prstGeom prst="rect">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3" name="Group 22">
            <a:extLst>
              <a:ext uri="{FF2B5EF4-FFF2-40B4-BE49-F238E27FC236}">
                <a16:creationId xmlns:a16="http://schemas.microsoft.com/office/drawing/2014/main" id="{5D23AED1-4293-7945-8B23-2293111F14A1}"/>
              </a:ext>
            </a:extLst>
          </p:cNvPr>
          <p:cNvGrpSpPr/>
          <p:nvPr/>
        </p:nvGrpSpPr>
        <p:grpSpPr>
          <a:xfrm flipH="1">
            <a:off x="8569872" y="2211988"/>
            <a:ext cx="2293492" cy="972000"/>
            <a:chOff x="1342404" y="1890612"/>
            <a:chExt cx="2509515" cy="1049822"/>
          </a:xfrm>
        </p:grpSpPr>
        <p:grpSp>
          <p:nvGrpSpPr>
            <p:cNvPr id="24" name="Group 23">
              <a:extLst>
                <a:ext uri="{FF2B5EF4-FFF2-40B4-BE49-F238E27FC236}">
                  <a16:creationId xmlns:a16="http://schemas.microsoft.com/office/drawing/2014/main" id="{8898A144-FFC6-9D0B-69B6-8FECA651DA10}"/>
                </a:ext>
              </a:extLst>
            </p:cNvPr>
            <p:cNvGrpSpPr/>
            <p:nvPr/>
          </p:nvGrpSpPr>
          <p:grpSpPr>
            <a:xfrm>
              <a:off x="1342404" y="1890612"/>
              <a:ext cx="2509515" cy="1049822"/>
              <a:chOff x="1822736" y="2564904"/>
              <a:chExt cx="3384376" cy="1415809"/>
            </a:xfrm>
          </p:grpSpPr>
          <p:sp>
            <p:nvSpPr>
              <p:cNvPr id="26" name="Rounded Rectangle 25">
                <a:extLst>
                  <a:ext uri="{FF2B5EF4-FFF2-40B4-BE49-F238E27FC236}">
                    <a16:creationId xmlns:a16="http://schemas.microsoft.com/office/drawing/2014/main" id="{52E22E65-876A-32B1-FB16-8595FAFED256}"/>
                  </a:ext>
                </a:extLst>
              </p:cNvPr>
              <p:cNvSpPr/>
              <p:nvPr/>
            </p:nvSpPr>
            <p:spPr>
              <a:xfrm>
                <a:off x="1822736" y="2564904"/>
                <a:ext cx="3384376" cy="1415808"/>
              </a:xfrm>
              <a:prstGeom prst="roundRect">
                <a:avLst>
                  <a:gd name="adj" fmla="val 107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27" name="Rounded Rectangle 9">
                <a:extLst>
                  <a:ext uri="{FF2B5EF4-FFF2-40B4-BE49-F238E27FC236}">
                    <a16:creationId xmlns:a16="http://schemas.microsoft.com/office/drawing/2014/main" id="{0ADB4AF5-F1ED-128F-DBC0-29B77F93F2BB}"/>
                  </a:ext>
                </a:extLst>
              </p:cNvPr>
              <p:cNvSpPr/>
              <p:nvPr/>
            </p:nvSpPr>
            <p:spPr>
              <a:xfrm flipH="1">
                <a:off x="1822737" y="2575648"/>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gradFill>
                <a:gsLst>
                  <a:gs pos="0">
                    <a:schemeClr val="accent3">
                      <a:lumMod val="95000"/>
                      <a:lumOff val="5000"/>
                    </a:schemeClr>
                  </a:gs>
                  <a:gs pos="94000">
                    <a:schemeClr val="accent3"/>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sp>
          <p:nvSpPr>
            <p:cNvPr id="25" name="Rectangle 24">
              <a:extLst>
                <a:ext uri="{FF2B5EF4-FFF2-40B4-BE49-F238E27FC236}">
                  <a16:creationId xmlns:a16="http://schemas.microsoft.com/office/drawing/2014/main" id="{50C1BE4C-7D27-0271-EE1E-ECAA0BAF9924}"/>
                </a:ext>
              </a:extLst>
            </p:cNvPr>
            <p:cNvSpPr/>
            <p:nvPr/>
          </p:nvSpPr>
          <p:spPr>
            <a:xfrm>
              <a:off x="2703377" y="2035576"/>
              <a:ext cx="1029833" cy="759894"/>
            </a:xfrm>
            <a:prstGeom prst="rect">
              <a:avLst/>
            </a:prstGeom>
            <a:solidFill>
              <a:schemeClr val="bg1"/>
            </a:solidFill>
            <a:ln>
              <a:no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28" name="Rectangle 27">
            <a:extLst>
              <a:ext uri="{FF2B5EF4-FFF2-40B4-BE49-F238E27FC236}">
                <a16:creationId xmlns:a16="http://schemas.microsoft.com/office/drawing/2014/main" id="{1EC5146F-A024-B62E-3ACF-F1D530567074}"/>
              </a:ext>
            </a:extLst>
          </p:cNvPr>
          <p:cNvSpPr/>
          <p:nvPr/>
        </p:nvSpPr>
        <p:spPr>
          <a:xfrm>
            <a:off x="1021436" y="4508761"/>
            <a:ext cx="9864607" cy="959452"/>
          </a:xfrm>
          <a:prstGeom prst="rect">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9" name="Group 28">
            <a:extLst>
              <a:ext uri="{FF2B5EF4-FFF2-40B4-BE49-F238E27FC236}">
                <a16:creationId xmlns:a16="http://schemas.microsoft.com/office/drawing/2014/main" id="{C34280A0-EB38-3EFA-1C88-1908E574F37E}"/>
              </a:ext>
            </a:extLst>
          </p:cNvPr>
          <p:cNvGrpSpPr/>
          <p:nvPr/>
        </p:nvGrpSpPr>
        <p:grpSpPr>
          <a:xfrm flipH="1">
            <a:off x="8752750" y="4527422"/>
            <a:ext cx="2293492" cy="972000"/>
            <a:chOff x="1342404" y="1890612"/>
            <a:chExt cx="2509515" cy="1049822"/>
          </a:xfrm>
        </p:grpSpPr>
        <p:grpSp>
          <p:nvGrpSpPr>
            <p:cNvPr id="30" name="Group 29">
              <a:extLst>
                <a:ext uri="{FF2B5EF4-FFF2-40B4-BE49-F238E27FC236}">
                  <a16:creationId xmlns:a16="http://schemas.microsoft.com/office/drawing/2014/main" id="{1EDD4C03-28B2-68BD-F619-9FBD51707E60}"/>
                </a:ext>
              </a:extLst>
            </p:cNvPr>
            <p:cNvGrpSpPr/>
            <p:nvPr/>
          </p:nvGrpSpPr>
          <p:grpSpPr>
            <a:xfrm>
              <a:off x="1342404" y="1890612"/>
              <a:ext cx="2509515" cy="1049822"/>
              <a:chOff x="1822736" y="2564904"/>
              <a:chExt cx="3384376" cy="1415809"/>
            </a:xfrm>
          </p:grpSpPr>
          <p:sp>
            <p:nvSpPr>
              <p:cNvPr id="32" name="Rounded Rectangle 31">
                <a:extLst>
                  <a:ext uri="{FF2B5EF4-FFF2-40B4-BE49-F238E27FC236}">
                    <a16:creationId xmlns:a16="http://schemas.microsoft.com/office/drawing/2014/main" id="{BEF9962B-C5F1-5CCD-451D-9EFE43AB1176}"/>
                  </a:ext>
                </a:extLst>
              </p:cNvPr>
              <p:cNvSpPr/>
              <p:nvPr/>
            </p:nvSpPr>
            <p:spPr>
              <a:xfrm>
                <a:off x="1822736" y="2564904"/>
                <a:ext cx="3384376" cy="1415808"/>
              </a:xfrm>
              <a:prstGeom prst="roundRect">
                <a:avLst>
                  <a:gd name="adj" fmla="val 107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3" name="Rounded Rectangle 9">
                <a:extLst>
                  <a:ext uri="{FF2B5EF4-FFF2-40B4-BE49-F238E27FC236}">
                    <a16:creationId xmlns:a16="http://schemas.microsoft.com/office/drawing/2014/main" id="{2CA0B596-4DD4-0BA5-4B7F-80CF28DDB08D}"/>
                  </a:ext>
                </a:extLst>
              </p:cNvPr>
              <p:cNvSpPr/>
              <p:nvPr/>
            </p:nvSpPr>
            <p:spPr>
              <a:xfrm flipH="1">
                <a:off x="1822737" y="2575648"/>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gradFill>
                <a:gsLst>
                  <a:gs pos="0">
                    <a:schemeClr val="accent1">
                      <a:lumMod val="90000"/>
                      <a:lumOff val="10000"/>
                    </a:schemeClr>
                  </a:gs>
                  <a:gs pos="94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31" name="Rectangle 30">
              <a:extLst>
                <a:ext uri="{FF2B5EF4-FFF2-40B4-BE49-F238E27FC236}">
                  <a16:creationId xmlns:a16="http://schemas.microsoft.com/office/drawing/2014/main" id="{FED8FD07-36EF-997C-1871-CE449C1089C1}"/>
                </a:ext>
              </a:extLst>
            </p:cNvPr>
            <p:cNvSpPr/>
            <p:nvPr/>
          </p:nvSpPr>
          <p:spPr>
            <a:xfrm>
              <a:off x="2703377" y="2035576"/>
              <a:ext cx="1029833" cy="759894"/>
            </a:xfrm>
            <a:prstGeom prst="rect">
              <a:avLst/>
            </a:prstGeom>
            <a:solidFill>
              <a:schemeClr val="bg1"/>
            </a:solidFill>
            <a:ln>
              <a:no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34" name="TextBox 33">
            <a:extLst>
              <a:ext uri="{FF2B5EF4-FFF2-40B4-BE49-F238E27FC236}">
                <a16:creationId xmlns:a16="http://schemas.microsoft.com/office/drawing/2014/main" id="{73CB044E-5DA7-022B-891B-61013DF9A3E8}"/>
              </a:ext>
            </a:extLst>
          </p:cNvPr>
          <p:cNvSpPr txBox="1"/>
          <p:nvPr/>
        </p:nvSpPr>
        <p:spPr>
          <a:xfrm>
            <a:off x="8813983" y="2440067"/>
            <a:ext cx="669940" cy="523220"/>
          </a:xfrm>
          <a:prstGeom prst="rect">
            <a:avLst/>
          </a:prstGeom>
          <a:noFill/>
        </p:spPr>
        <p:txBody>
          <a:bodyPr wrap="square" lIns="108000" rIns="108000" rtlCol="0">
            <a:spAutoFit/>
          </a:bodyPr>
          <a:lstStyle/>
          <a:p>
            <a:pPr algn="ctr"/>
            <a:r>
              <a:rPr lang="en-US" altLang="ko-KR" sz="2800" b="1" dirty="0">
                <a:solidFill>
                  <a:schemeClr val="accent3"/>
                </a:solidFill>
                <a:cs typeface="Arial" pitchFamily="34" charset="0"/>
              </a:rPr>
              <a:t>02</a:t>
            </a:r>
            <a:endParaRPr lang="ko-KR" altLang="en-US" sz="2800" b="1" dirty="0">
              <a:solidFill>
                <a:schemeClr val="accent3"/>
              </a:solidFill>
              <a:cs typeface="Arial" pitchFamily="34" charset="0"/>
            </a:endParaRPr>
          </a:p>
        </p:txBody>
      </p:sp>
      <p:sp>
        <p:nvSpPr>
          <p:cNvPr id="35" name="TextBox 34">
            <a:extLst>
              <a:ext uri="{FF2B5EF4-FFF2-40B4-BE49-F238E27FC236}">
                <a16:creationId xmlns:a16="http://schemas.microsoft.com/office/drawing/2014/main" id="{8A4EF377-031B-1025-368A-2A5AA4079941}"/>
              </a:ext>
            </a:extLst>
          </p:cNvPr>
          <p:cNvSpPr txBox="1"/>
          <p:nvPr/>
        </p:nvSpPr>
        <p:spPr>
          <a:xfrm>
            <a:off x="8996861" y="4755501"/>
            <a:ext cx="669940" cy="523220"/>
          </a:xfrm>
          <a:prstGeom prst="rect">
            <a:avLst/>
          </a:prstGeom>
          <a:noFill/>
        </p:spPr>
        <p:txBody>
          <a:bodyPr wrap="square" lIns="108000" rIns="108000" rtlCol="0">
            <a:spAutoFit/>
          </a:bodyPr>
          <a:lstStyle/>
          <a:p>
            <a:pPr algn="ctr"/>
            <a:r>
              <a:rPr lang="en-US" altLang="ko-KR" sz="2800" b="1" dirty="0">
                <a:solidFill>
                  <a:schemeClr val="accent1"/>
                </a:solidFill>
                <a:cs typeface="Arial" pitchFamily="34" charset="0"/>
              </a:rPr>
              <a:t>04</a:t>
            </a:r>
            <a:endParaRPr lang="ko-KR" altLang="en-US" sz="2800" b="1" dirty="0">
              <a:solidFill>
                <a:schemeClr val="accent1"/>
              </a:solidFill>
              <a:cs typeface="Arial" pitchFamily="34" charset="0"/>
            </a:endParaRPr>
          </a:p>
        </p:txBody>
      </p:sp>
      <p:sp>
        <p:nvSpPr>
          <p:cNvPr id="36" name="TextBox 35">
            <a:extLst>
              <a:ext uri="{FF2B5EF4-FFF2-40B4-BE49-F238E27FC236}">
                <a16:creationId xmlns:a16="http://schemas.microsoft.com/office/drawing/2014/main" id="{AE553E69-FDD3-367C-5822-ECE422D09269}"/>
              </a:ext>
            </a:extLst>
          </p:cNvPr>
          <p:cNvSpPr txBox="1"/>
          <p:nvPr/>
        </p:nvSpPr>
        <p:spPr>
          <a:xfrm>
            <a:off x="9785773" y="2766612"/>
            <a:ext cx="922561" cy="276999"/>
          </a:xfrm>
          <a:prstGeom prst="rect">
            <a:avLst/>
          </a:prstGeom>
          <a:noFill/>
        </p:spPr>
        <p:txBody>
          <a:bodyPr wrap="square" lIns="108000" rIns="108000" rtlCol="0">
            <a:spAutoFit/>
          </a:bodyPr>
          <a:lstStyle/>
          <a:p>
            <a:pPr algn="ctr"/>
            <a:r>
              <a:rPr lang="en-US" altLang="ko-KR" sz="1200" b="1" dirty="0">
                <a:solidFill>
                  <a:schemeClr val="bg1"/>
                </a:solidFill>
                <a:cs typeface="Arial" pitchFamily="34" charset="0"/>
              </a:rPr>
              <a:t>Contents </a:t>
            </a:r>
            <a:endParaRPr lang="ko-KR" altLang="en-US" sz="1200" b="1" dirty="0">
              <a:solidFill>
                <a:schemeClr val="bg1"/>
              </a:solidFill>
              <a:cs typeface="Arial" pitchFamily="34" charset="0"/>
            </a:endParaRPr>
          </a:p>
        </p:txBody>
      </p:sp>
      <p:sp>
        <p:nvSpPr>
          <p:cNvPr id="37" name="TextBox 36">
            <a:extLst>
              <a:ext uri="{FF2B5EF4-FFF2-40B4-BE49-F238E27FC236}">
                <a16:creationId xmlns:a16="http://schemas.microsoft.com/office/drawing/2014/main" id="{4064E898-0EF3-4FB4-6735-D512ADA3AFE4}"/>
              </a:ext>
            </a:extLst>
          </p:cNvPr>
          <p:cNvSpPr txBox="1"/>
          <p:nvPr/>
        </p:nvSpPr>
        <p:spPr>
          <a:xfrm>
            <a:off x="10003926" y="5083036"/>
            <a:ext cx="922561" cy="276999"/>
          </a:xfrm>
          <a:prstGeom prst="rect">
            <a:avLst/>
          </a:prstGeom>
          <a:noFill/>
        </p:spPr>
        <p:txBody>
          <a:bodyPr wrap="square" lIns="108000" rIns="108000" rtlCol="0">
            <a:spAutoFit/>
          </a:bodyPr>
          <a:lstStyle/>
          <a:p>
            <a:pPr algn="ctr"/>
            <a:r>
              <a:rPr lang="en-US" altLang="ko-KR" sz="1200" b="1" dirty="0">
                <a:solidFill>
                  <a:schemeClr val="bg1"/>
                </a:solidFill>
                <a:cs typeface="Arial" pitchFamily="34" charset="0"/>
              </a:rPr>
              <a:t>Contents </a:t>
            </a:r>
            <a:endParaRPr lang="ko-KR" altLang="en-US" sz="1200" b="1" dirty="0">
              <a:solidFill>
                <a:schemeClr val="bg1"/>
              </a:solidFill>
              <a:cs typeface="Arial" pitchFamily="34" charset="0"/>
            </a:endParaRPr>
          </a:p>
        </p:txBody>
      </p:sp>
      <p:grpSp>
        <p:nvGrpSpPr>
          <p:cNvPr id="38" name="Group 37">
            <a:extLst>
              <a:ext uri="{FF2B5EF4-FFF2-40B4-BE49-F238E27FC236}">
                <a16:creationId xmlns:a16="http://schemas.microsoft.com/office/drawing/2014/main" id="{F992A3DE-4E49-814D-2AB4-CC3D69A67D42}"/>
              </a:ext>
            </a:extLst>
          </p:cNvPr>
          <p:cNvGrpSpPr/>
          <p:nvPr/>
        </p:nvGrpSpPr>
        <p:grpSpPr>
          <a:xfrm>
            <a:off x="1092052" y="2234278"/>
            <a:ext cx="7342197" cy="850923"/>
            <a:chOff x="2881568" y="3446886"/>
            <a:chExt cx="1946881" cy="850923"/>
          </a:xfrm>
        </p:grpSpPr>
        <p:sp>
          <p:nvSpPr>
            <p:cNvPr id="39" name="TextBox 38">
              <a:extLst>
                <a:ext uri="{FF2B5EF4-FFF2-40B4-BE49-F238E27FC236}">
                  <a16:creationId xmlns:a16="http://schemas.microsoft.com/office/drawing/2014/main" id="{E4344C25-F1FB-2C92-B263-BE0DA8F462CC}"/>
                </a:ext>
              </a:extLst>
            </p:cNvPr>
            <p:cNvSpPr txBox="1"/>
            <p:nvPr/>
          </p:nvSpPr>
          <p:spPr>
            <a:xfrm>
              <a:off x="2881568" y="3589923"/>
              <a:ext cx="1889405" cy="707886"/>
            </a:xfrm>
            <a:prstGeom prst="rect">
              <a:avLst/>
            </a:prstGeom>
            <a:noFill/>
          </p:spPr>
          <p:txBody>
            <a:bodyPr wrap="square" rtlCol="0">
              <a:spAutoFit/>
            </a:bodyPr>
            <a:lstStyle/>
            <a:p>
              <a:endParaRPr lang="en-US" altLang="ko-KR" sz="1200" dirty="0">
                <a:solidFill>
                  <a:schemeClr val="tx1">
                    <a:lumMod val="75000"/>
                    <a:lumOff val="25000"/>
                  </a:schemeClr>
                </a:solidFill>
                <a:cs typeface="Arial" pitchFamily="34" charset="0"/>
              </a:endParaRPr>
            </a:p>
            <a:p>
              <a:pPr algn="r" rtl="1"/>
              <a:r>
                <a:rPr lang="fa-IR" altLang="ko-KR" sz="1400" b="1" dirty="0">
                  <a:solidFill>
                    <a:schemeClr val="tx1">
                      <a:lumMod val="75000"/>
                      <a:lumOff val="25000"/>
                    </a:schemeClr>
                  </a:solidFill>
                  <a:cs typeface="B Nazanin" panose="00000400000000000000" pitchFamily="2" charset="-78"/>
                </a:rPr>
                <a:t>سازمان هایی که داده های خود را به درستی مدیریت و تحلیل می کنند، می توانند خدمات عمومی را با کارایی بیشتر و اثر بخش تر ارائه دهند.</a:t>
              </a:r>
              <a:endParaRPr lang="ko-KR" altLang="en-US" sz="1400" b="1"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87280FDC-41E3-D673-DE1C-F8BFB7E0C85F}"/>
                </a:ext>
              </a:extLst>
            </p:cNvPr>
            <p:cNvSpPr txBox="1"/>
            <p:nvPr/>
          </p:nvSpPr>
          <p:spPr>
            <a:xfrm>
              <a:off x="2937600" y="3446886"/>
              <a:ext cx="1890849" cy="338554"/>
            </a:xfrm>
            <a:prstGeom prst="rect">
              <a:avLst/>
            </a:prstGeom>
            <a:noFill/>
          </p:spPr>
          <p:txBody>
            <a:bodyPr wrap="square" rtlCol="0">
              <a:spAutoFit/>
            </a:bodyPr>
            <a:lstStyle/>
            <a:p>
              <a:pPr algn="r"/>
              <a:r>
                <a:rPr lang="fa-IR" altLang="ko-KR" sz="1600" b="1" dirty="0">
                  <a:solidFill>
                    <a:schemeClr val="tx2"/>
                  </a:solidFill>
                  <a:latin typeface="2  Titr"/>
                  <a:cs typeface="2  Titr" panose="00000700000000000000" pitchFamily="2" charset="-78"/>
                </a:rPr>
                <a:t>ارتقاء خدمات عمومی</a:t>
              </a:r>
              <a:endParaRPr lang="ko-KR" altLang="en-US" sz="1600" b="1" dirty="0">
                <a:solidFill>
                  <a:schemeClr val="tx2"/>
                </a:solidFill>
                <a:latin typeface="2  Titr"/>
                <a:cs typeface="2  Titr" panose="00000700000000000000" pitchFamily="2" charset="-78"/>
              </a:endParaRPr>
            </a:p>
          </p:txBody>
        </p:sp>
      </p:grpSp>
      <p:sp>
        <p:nvSpPr>
          <p:cNvPr id="50" name="Isosceles Triangle 8">
            <a:extLst>
              <a:ext uri="{FF2B5EF4-FFF2-40B4-BE49-F238E27FC236}">
                <a16:creationId xmlns:a16="http://schemas.microsoft.com/office/drawing/2014/main" id="{DE35DA99-92F6-1FBD-1569-5239F1CE280E}"/>
              </a:ext>
            </a:extLst>
          </p:cNvPr>
          <p:cNvSpPr/>
          <p:nvPr/>
        </p:nvSpPr>
        <p:spPr>
          <a:xfrm rot="16200000">
            <a:off x="10305465" y="4647838"/>
            <a:ext cx="311874" cy="371836"/>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1" name="Round Same Side Corner Rectangle 11">
            <a:extLst>
              <a:ext uri="{FF2B5EF4-FFF2-40B4-BE49-F238E27FC236}">
                <a16:creationId xmlns:a16="http://schemas.microsoft.com/office/drawing/2014/main" id="{657D9E7F-6C01-375A-F0B7-4929698706C3}"/>
              </a:ext>
            </a:extLst>
          </p:cNvPr>
          <p:cNvSpPr>
            <a:spLocks noChangeAspect="1"/>
          </p:cNvSpPr>
          <p:nvPr/>
        </p:nvSpPr>
        <p:spPr>
          <a:xfrm rot="9900000">
            <a:off x="1486729" y="1220268"/>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2" name="Rectangle 16">
            <a:extLst>
              <a:ext uri="{FF2B5EF4-FFF2-40B4-BE49-F238E27FC236}">
                <a16:creationId xmlns:a16="http://schemas.microsoft.com/office/drawing/2014/main" id="{3300E221-E300-3C7E-D305-8EC2BD033E71}"/>
              </a:ext>
            </a:extLst>
          </p:cNvPr>
          <p:cNvSpPr/>
          <p:nvPr/>
        </p:nvSpPr>
        <p:spPr>
          <a:xfrm>
            <a:off x="10070325" y="2414249"/>
            <a:ext cx="394118" cy="25902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3" name="Oval 21">
            <a:extLst>
              <a:ext uri="{FF2B5EF4-FFF2-40B4-BE49-F238E27FC236}">
                <a16:creationId xmlns:a16="http://schemas.microsoft.com/office/drawing/2014/main" id="{D8832422-B0C3-C709-7499-1C2D2CD8C806}"/>
              </a:ext>
            </a:extLst>
          </p:cNvPr>
          <p:cNvSpPr>
            <a:spLocks noChangeAspect="1"/>
          </p:cNvSpPr>
          <p:nvPr/>
        </p:nvSpPr>
        <p:spPr>
          <a:xfrm>
            <a:off x="1404508" y="3483043"/>
            <a:ext cx="354676" cy="357638"/>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nvGrpSpPr>
          <p:cNvPr id="54" name="Group 53">
            <a:extLst>
              <a:ext uri="{FF2B5EF4-FFF2-40B4-BE49-F238E27FC236}">
                <a16:creationId xmlns:a16="http://schemas.microsoft.com/office/drawing/2014/main" id="{74DF6983-8E56-D53F-1680-98C71A0EE02C}"/>
              </a:ext>
            </a:extLst>
          </p:cNvPr>
          <p:cNvGrpSpPr/>
          <p:nvPr/>
        </p:nvGrpSpPr>
        <p:grpSpPr>
          <a:xfrm>
            <a:off x="897193" y="4508534"/>
            <a:ext cx="7730215" cy="858226"/>
            <a:chOff x="2873126" y="4148061"/>
            <a:chExt cx="2049769" cy="858226"/>
          </a:xfrm>
        </p:grpSpPr>
        <p:sp>
          <p:nvSpPr>
            <p:cNvPr id="55" name="TextBox 54">
              <a:extLst>
                <a:ext uri="{FF2B5EF4-FFF2-40B4-BE49-F238E27FC236}">
                  <a16:creationId xmlns:a16="http://schemas.microsoft.com/office/drawing/2014/main" id="{D4AF3724-2111-F604-696C-796CF818D9BB}"/>
                </a:ext>
              </a:extLst>
            </p:cNvPr>
            <p:cNvSpPr txBox="1"/>
            <p:nvPr/>
          </p:nvSpPr>
          <p:spPr>
            <a:xfrm>
              <a:off x="2873126" y="4298401"/>
              <a:ext cx="2049769" cy="707886"/>
            </a:xfrm>
            <a:prstGeom prst="rect">
              <a:avLst/>
            </a:prstGeom>
            <a:noFill/>
          </p:spPr>
          <p:txBody>
            <a:bodyPr wrap="square" rtlCol="0">
              <a:spAutoFit/>
            </a:bodyPr>
            <a:lstStyle/>
            <a:p>
              <a:endParaRPr lang="en-US" altLang="ko-KR" sz="1200" dirty="0">
                <a:solidFill>
                  <a:schemeClr val="tx1">
                    <a:lumMod val="75000"/>
                    <a:lumOff val="25000"/>
                  </a:schemeClr>
                </a:solidFill>
                <a:cs typeface="Arial" pitchFamily="34" charset="0"/>
              </a:endParaRPr>
            </a:p>
            <a:p>
              <a:pPr algn="r" rtl="1"/>
              <a:r>
                <a:rPr lang="fa-IR" altLang="ko-KR" sz="1400" b="1" dirty="0">
                  <a:solidFill>
                    <a:schemeClr val="tx1">
                      <a:lumMod val="75000"/>
                      <a:lumOff val="25000"/>
                    </a:schemeClr>
                  </a:solidFill>
                  <a:cs typeface="B Nazanin" panose="00000400000000000000" pitchFamily="2" charset="-78"/>
                </a:rPr>
                <a:t>بسیاری از داده های بخش عمومی مثل داده های جفرافیایی یا سرشماری منحصر به فرد هستند و جمع آوری و بازتولید آنها می تواند بسیار زمان بر و پر هزینه باشد. از دست رفتن این داده ها، ضایعه ای جبران ناپذیر است.</a:t>
              </a:r>
              <a:endParaRPr lang="ko-KR" altLang="en-US" sz="1400" b="1" dirty="0">
                <a:solidFill>
                  <a:schemeClr val="tx1">
                    <a:lumMod val="75000"/>
                    <a:lumOff val="25000"/>
                  </a:schemeClr>
                </a:solidFill>
                <a:cs typeface="B Nazanin" panose="00000400000000000000" pitchFamily="2" charset="-78"/>
              </a:endParaRPr>
            </a:p>
          </p:txBody>
        </p:sp>
        <p:sp>
          <p:nvSpPr>
            <p:cNvPr id="56" name="TextBox 55">
              <a:extLst>
                <a:ext uri="{FF2B5EF4-FFF2-40B4-BE49-F238E27FC236}">
                  <a16:creationId xmlns:a16="http://schemas.microsoft.com/office/drawing/2014/main" id="{891AD9A5-3BCE-FE60-CBCD-53DDE7184B39}"/>
                </a:ext>
              </a:extLst>
            </p:cNvPr>
            <p:cNvSpPr txBox="1"/>
            <p:nvPr/>
          </p:nvSpPr>
          <p:spPr>
            <a:xfrm>
              <a:off x="2906070" y="4148061"/>
              <a:ext cx="2005676" cy="338554"/>
            </a:xfrm>
            <a:prstGeom prst="rect">
              <a:avLst/>
            </a:prstGeom>
            <a:noFill/>
          </p:spPr>
          <p:txBody>
            <a:bodyPr wrap="square" rtlCol="0">
              <a:spAutoFit/>
            </a:bodyPr>
            <a:lstStyle/>
            <a:p>
              <a:r>
                <a:rPr lang="fa-IR" altLang="ko-KR" sz="1600" b="1" dirty="0">
                  <a:solidFill>
                    <a:schemeClr val="tx2"/>
                  </a:solidFill>
                  <a:latin typeface="2  Titr"/>
                  <a:cs typeface="2  Titr" panose="00000700000000000000" pitchFamily="2" charset="-78"/>
                </a:rPr>
                <a:t>کمیابی و هزینه های بازیابی</a:t>
              </a:r>
              <a:endParaRPr lang="ko-KR" altLang="en-US" sz="1600" b="1" dirty="0">
                <a:solidFill>
                  <a:schemeClr val="tx2"/>
                </a:solidFill>
                <a:latin typeface="2  Titr"/>
                <a:cs typeface="2  Titr" panose="00000700000000000000" pitchFamily="2" charset="-78"/>
              </a:endParaRPr>
            </a:p>
          </p:txBody>
        </p:sp>
      </p:grpSp>
      <p:grpSp>
        <p:nvGrpSpPr>
          <p:cNvPr id="57" name="Group 56">
            <a:extLst>
              <a:ext uri="{FF2B5EF4-FFF2-40B4-BE49-F238E27FC236}">
                <a16:creationId xmlns:a16="http://schemas.microsoft.com/office/drawing/2014/main" id="{98DCE345-05C7-4DAB-7126-8892934FBC73}"/>
              </a:ext>
            </a:extLst>
          </p:cNvPr>
          <p:cNvGrpSpPr/>
          <p:nvPr/>
        </p:nvGrpSpPr>
        <p:grpSpPr>
          <a:xfrm>
            <a:off x="3008901" y="3424568"/>
            <a:ext cx="7833886" cy="565735"/>
            <a:chOff x="3262051" y="4984917"/>
            <a:chExt cx="2047074" cy="565735"/>
          </a:xfrm>
        </p:grpSpPr>
        <p:sp>
          <p:nvSpPr>
            <p:cNvPr id="58" name="TextBox 57">
              <a:extLst>
                <a:ext uri="{FF2B5EF4-FFF2-40B4-BE49-F238E27FC236}">
                  <a16:creationId xmlns:a16="http://schemas.microsoft.com/office/drawing/2014/main" id="{D3195360-7DDF-5E09-400E-137BE740F83D}"/>
                </a:ext>
              </a:extLst>
            </p:cNvPr>
            <p:cNvSpPr txBox="1"/>
            <p:nvPr/>
          </p:nvSpPr>
          <p:spPr>
            <a:xfrm>
              <a:off x="3262051" y="5027432"/>
              <a:ext cx="2047074" cy="523220"/>
            </a:xfrm>
            <a:prstGeom prst="rect">
              <a:avLst/>
            </a:prstGeom>
            <a:noFill/>
          </p:spPr>
          <p:txBody>
            <a:bodyPr wrap="square" rtlCol="0">
              <a:spAutoFit/>
            </a:bodyPr>
            <a:lstStyle/>
            <a:p>
              <a:endParaRPr lang="en-US" altLang="ko-KR" sz="1200" dirty="0">
                <a:solidFill>
                  <a:schemeClr val="tx1">
                    <a:lumMod val="75000"/>
                    <a:lumOff val="25000"/>
                  </a:schemeClr>
                </a:solidFill>
                <a:cs typeface="Arial" pitchFamily="34" charset="0"/>
              </a:endParaRPr>
            </a:p>
            <a:p>
              <a:pPr algn="r" rtl="1"/>
              <a:r>
                <a:rPr lang="fa-IR" altLang="ko-KR" sz="1400" b="1" dirty="0" smtClean="0">
                  <a:solidFill>
                    <a:schemeClr val="tx1">
                      <a:lumMod val="75000"/>
                      <a:lumOff val="25000"/>
                    </a:schemeClr>
                  </a:solidFill>
                  <a:cs typeface="B Nazanin" panose="00000400000000000000" pitchFamily="2" charset="-78"/>
                </a:rPr>
                <a:t> </a:t>
              </a:r>
              <a:r>
                <a:rPr lang="fa-IR" altLang="ko-KR" sz="1400" b="1" dirty="0">
                  <a:solidFill>
                    <a:schemeClr val="tx1">
                      <a:lumMod val="75000"/>
                      <a:lumOff val="25000"/>
                    </a:schemeClr>
                  </a:solidFill>
                  <a:cs typeface="B Nazanin" panose="00000400000000000000" pitchFamily="2" charset="-78"/>
                </a:rPr>
                <a:t>رعایت قوانین حفاظت از داده ها و امنیت سایبری در </a:t>
              </a:r>
              <a:r>
                <a:rPr lang="fa-IR" altLang="ko-KR" sz="1600" b="1" dirty="0">
                  <a:solidFill>
                    <a:schemeClr val="tx1">
                      <a:lumMod val="75000"/>
                      <a:lumOff val="25000"/>
                    </a:schemeClr>
                  </a:solidFill>
                  <a:cs typeface="B Nazanin" panose="00000400000000000000" pitchFamily="2" charset="-78"/>
                </a:rPr>
                <a:t>داده </a:t>
              </a:r>
              <a:r>
                <a:rPr lang="fa-IR" altLang="ko-KR" sz="1400" b="1" dirty="0">
                  <a:solidFill>
                    <a:schemeClr val="tx1">
                      <a:lumMod val="75000"/>
                      <a:lumOff val="25000"/>
                    </a:schemeClr>
                  </a:solidFill>
                  <a:cs typeface="B Nazanin" panose="00000400000000000000" pitchFamily="2" charset="-78"/>
                </a:rPr>
                <a:t>های شهروندان و اطلاعات حساس دولتی </a:t>
              </a:r>
              <a:r>
                <a:rPr lang="fa-IR" altLang="ko-KR" sz="1400" b="1" dirty="0">
                  <a:solidFill>
                    <a:schemeClr val="tx1">
                      <a:lumMod val="75000"/>
                      <a:lumOff val="25000"/>
                    </a:schemeClr>
                  </a:solidFill>
                  <a:cs typeface="B Nazanin" panose="00000400000000000000" pitchFamily="2" charset="-78"/>
                </a:rPr>
                <a:t>حیاتی است.</a:t>
              </a:r>
              <a:endParaRPr lang="ko-KR" altLang="en-US" sz="1400" b="1" dirty="0">
                <a:solidFill>
                  <a:schemeClr val="tx1">
                    <a:lumMod val="75000"/>
                    <a:lumOff val="25000"/>
                  </a:schemeClr>
                </a:solidFill>
                <a:cs typeface="B Nazanin" panose="00000400000000000000" pitchFamily="2" charset="-78"/>
              </a:endParaRPr>
            </a:p>
          </p:txBody>
        </p:sp>
        <p:sp>
          <p:nvSpPr>
            <p:cNvPr id="59" name="TextBox 58">
              <a:extLst>
                <a:ext uri="{FF2B5EF4-FFF2-40B4-BE49-F238E27FC236}">
                  <a16:creationId xmlns:a16="http://schemas.microsoft.com/office/drawing/2014/main" id="{5CC6D366-1B09-5983-2652-B10BC89A73DC}"/>
                </a:ext>
              </a:extLst>
            </p:cNvPr>
            <p:cNvSpPr txBox="1"/>
            <p:nvPr/>
          </p:nvSpPr>
          <p:spPr>
            <a:xfrm>
              <a:off x="3368532" y="4984917"/>
              <a:ext cx="1890849" cy="338554"/>
            </a:xfrm>
            <a:prstGeom prst="rect">
              <a:avLst/>
            </a:prstGeom>
            <a:noFill/>
          </p:spPr>
          <p:txBody>
            <a:bodyPr wrap="square" rtlCol="0">
              <a:spAutoFit/>
            </a:bodyPr>
            <a:lstStyle/>
            <a:p>
              <a:r>
                <a:rPr lang="fa-IR" altLang="ko-KR" sz="1600" b="1" dirty="0">
                  <a:solidFill>
                    <a:schemeClr val="tx2"/>
                  </a:solidFill>
                  <a:latin typeface="2  Titr"/>
                  <a:cs typeface="2  Titr" panose="00000700000000000000" pitchFamily="2" charset="-78"/>
                </a:rPr>
                <a:t>ریسک و امنیت ملی</a:t>
              </a:r>
              <a:endParaRPr lang="ko-KR" altLang="en-US" sz="1600" b="1" dirty="0">
                <a:solidFill>
                  <a:schemeClr val="tx2"/>
                </a:solidFill>
                <a:latin typeface="2  Titr"/>
                <a:cs typeface="2  Titr" panose="00000700000000000000" pitchFamily="2" charset="-78"/>
              </a:endParaRPr>
            </a:p>
          </p:txBody>
        </p:sp>
      </p:grpSp>
      <p:grpSp>
        <p:nvGrpSpPr>
          <p:cNvPr id="60" name="Group 59">
            <a:extLst>
              <a:ext uri="{FF2B5EF4-FFF2-40B4-BE49-F238E27FC236}">
                <a16:creationId xmlns:a16="http://schemas.microsoft.com/office/drawing/2014/main" id="{01CFA723-2346-D84B-B36F-3410C51802AD}"/>
              </a:ext>
            </a:extLst>
          </p:cNvPr>
          <p:cNvGrpSpPr/>
          <p:nvPr/>
        </p:nvGrpSpPr>
        <p:grpSpPr>
          <a:xfrm>
            <a:off x="3314926" y="1031632"/>
            <a:ext cx="7438707" cy="926371"/>
            <a:chOff x="2950098" y="4121131"/>
            <a:chExt cx="1972472" cy="926371"/>
          </a:xfrm>
        </p:grpSpPr>
        <p:sp>
          <p:nvSpPr>
            <p:cNvPr id="61" name="TextBox 60">
              <a:extLst>
                <a:ext uri="{FF2B5EF4-FFF2-40B4-BE49-F238E27FC236}">
                  <a16:creationId xmlns:a16="http://schemas.microsoft.com/office/drawing/2014/main" id="{22C53FDE-4C87-65F1-249C-CBCF29EAD199}"/>
                </a:ext>
              </a:extLst>
            </p:cNvPr>
            <p:cNvSpPr txBox="1"/>
            <p:nvPr/>
          </p:nvSpPr>
          <p:spPr>
            <a:xfrm>
              <a:off x="2950098" y="4339616"/>
              <a:ext cx="1972472" cy="707886"/>
            </a:xfrm>
            <a:prstGeom prst="rect">
              <a:avLst/>
            </a:prstGeom>
            <a:noFill/>
          </p:spPr>
          <p:txBody>
            <a:bodyPr wrap="square" rtlCol="0">
              <a:spAutoFit/>
            </a:bodyPr>
            <a:lstStyle/>
            <a:p>
              <a:endParaRPr lang="en-US" altLang="ko-KR" sz="1200" dirty="0">
                <a:solidFill>
                  <a:schemeClr val="tx1">
                    <a:lumMod val="75000"/>
                    <a:lumOff val="25000"/>
                  </a:schemeClr>
                </a:solidFill>
                <a:cs typeface="Arial" pitchFamily="34" charset="0"/>
              </a:endParaRPr>
            </a:p>
            <a:p>
              <a:pPr algn="r" rtl="1"/>
              <a:r>
                <a:rPr lang="fa-IR" altLang="ko-KR" sz="1400" b="1" dirty="0">
                  <a:solidFill>
                    <a:schemeClr val="tx1">
                      <a:lumMod val="75000"/>
                      <a:lumOff val="25000"/>
                    </a:schemeClr>
                  </a:solidFill>
                  <a:cs typeface="B Nazanin" panose="00000400000000000000" pitchFamily="2" charset="-78"/>
                </a:rPr>
                <a:t>داده های عمومی می تواند به شناسایی نیازهای جامعه، پیش بینی روندهای اقتصادی و اجتماعی و طراحی سیاست های موثر برای یهبود کیفیت زندگی شهروندان کمک کند. </a:t>
              </a:r>
              <a:endParaRPr lang="ko-KR" altLang="en-US" sz="1400" b="1" dirty="0">
                <a:solidFill>
                  <a:schemeClr val="tx1">
                    <a:lumMod val="75000"/>
                    <a:lumOff val="25000"/>
                  </a:schemeClr>
                </a:solidFill>
                <a:cs typeface="B Nazanin" panose="00000400000000000000" pitchFamily="2" charset="-78"/>
              </a:endParaRPr>
            </a:p>
          </p:txBody>
        </p:sp>
        <p:sp>
          <p:nvSpPr>
            <p:cNvPr id="62" name="TextBox 61">
              <a:extLst>
                <a:ext uri="{FF2B5EF4-FFF2-40B4-BE49-F238E27FC236}">
                  <a16:creationId xmlns:a16="http://schemas.microsoft.com/office/drawing/2014/main" id="{3FD25BC1-537C-911E-8D0B-260DB761866C}"/>
                </a:ext>
              </a:extLst>
            </p:cNvPr>
            <p:cNvSpPr txBox="1"/>
            <p:nvPr/>
          </p:nvSpPr>
          <p:spPr>
            <a:xfrm>
              <a:off x="2968052" y="4121131"/>
              <a:ext cx="1890849" cy="338554"/>
            </a:xfrm>
            <a:prstGeom prst="rect">
              <a:avLst/>
            </a:prstGeom>
            <a:noFill/>
          </p:spPr>
          <p:txBody>
            <a:bodyPr wrap="square" rtlCol="0">
              <a:spAutoFit/>
            </a:bodyPr>
            <a:lstStyle/>
            <a:p>
              <a:r>
                <a:rPr lang="fa-IR" altLang="ko-KR" sz="1600" b="1" dirty="0">
                  <a:solidFill>
                    <a:schemeClr val="tx2"/>
                  </a:solidFill>
                  <a:latin typeface="2  Titr"/>
                  <a:cs typeface="2  Titr" panose="00000700000000000000" pitchFamily="2" charset="-78"/>
                </a:rPr>
                <a:t>ارزش عمومی و اجتماعی</a:t>
              </a:r>
              <a:endParaRPr lang="ko-KR" altLang="en-US" sz="1600" b="1" dirty="0">
                <a:solidFill>
                  <a:schemeClr val="tx2"/>
                </a:solidFill>
                <a:latin typeface="2  Titr"/>
                <a:cs typeface="2  Titr" panose="00000700000000000000" pitchFamily="2" charset="-78"/>
              </a:endParaRPr>
            </a:p>
          </p:txBody>
        </p:sp>
      </p:grpSp>
      <p:sp>
        <p:nvSpPr>
          <p:cNvPr id="63" name="Rectangle 62">
            <a:extLst>
              <a:ext uri="{FF2B5EF4-FFF2-40B4-BE49-F238E27FC236}">
                <a16:creationId xmlns:a16="http://schemas.microsoft.com/office/drawing/2014/main" id="{F8D0F329-FF10-3018-9971-1E825D754FD8}"/>
              </a:ext>
            </a:extLst>
          </p:cNvPr>
          <p:cNvSpPr/>
          <p:nvPr/>
        </p:nvSpPr>
        <p:spPr>
          <a:xfrm>
            <a:off x="964018" y="5617677"/>
            <a:ext cx="9864607" cy="959452"/>
          </a:xfrm>
          <a:prstGeom prst="rect">
            <a:avLst/>
          </a:pr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69" name="Group 68">
            <a:extLst>
              <a:ext uri="{FF2B5EF4-FFF2-40B4-BE49-F238E27FC236}">
                <a16:creationId xmlns:a16="http://schemas.microsoft.com/office/drawing/2014/main" id="{9A9C62E1-FF65-F8FC-D5DC-E6AE4AB99BF2}"/>
              </a:ext>
            </a:extLst>
          </p:cNvPr>
          <p:cNvGrpSpPr/>
          <p:nvPr/>
        </p:nvGrpSpPr>
        <p:grpSpPr>
          <a:xfrm>
            <a:off x="3135545" y="5592764"/>
            <a:ext cx="7679604" cy="907941"/>
            <a:chOff x="2849166" y="4091883"/>
            <a:chExt cx="2036349" cy="907941"/>
          </a:xfrm>
        </p:grpSpPr>
        <p:sp>
          <p:nvSpPr>
            <p:cNvPr id="70" name="TextBox 69">
              <a:extLst>
                <a:ext uri="{FF2B5EF4-FFF2-40B4-BE49-F238E27FC236}">
                  <a16:creationId xmlns:a16="http://schemas.microsoft.com/office/drawing/2014/main" id="{94B1F1B2-0B36-E28F-EDC5-39BF93B64B9F}"/>
                </a:ext>
              </a:extLst>
            </p:cNvPr>
            <p:cNvSpPr txBox="1"/>
            <p:nvPr/>
          </p:nvSpPr>
          <p:spPr>
            <a:xfrm>
              <a:off x="2849166" y="4291938"/>
              <a:ext cx="2036349" cy="707886"/>
            </a:xfrm>
            <a:prstGeom prst="rect">
              <a:avLst/>
            </a:prstGeom>
            <a:noFill/>
          </p:spPr>
          <p:txBody>
            <a:bodyPr wrap="square" rtlCol="0">
              <a:spAutoFit/>
            </a:bodyPr>
            <a:lstStyle/>
            <a:p>
              <a:endParaRPr lang="en-US" altLang="ko-KR" sz="1200" dirty="0">
                <a:solidFill>
                  <a:schemeClr val="tx1">
                    <a:lumMod val="75000"/>
                    <a:lumOff val="25000"/>
                  </a:schemeClr>
                </a:solidFill>
                <a:cs typeface="Arial" pitchFamily="34" charset="0"/>
              </a:endParaRPr>
            </a:p>
            <a:p>
              <a:pPr algn="r" rtl="1"/>
              <a:r>
                <a:rPr lang="fa-IR" altLang="ko-KR" sz="1400" b="1" dirty="0">
                  <a:solidFill>
                    <a:schemeClr val="tx1">
                      <a:lumMod val="75000"/>
                      <a:lumOff val="25000"/>
                    </a:schemeClr>
                  </a:solidFill>
                  <a:cs typeface="B Nazanin" panose="00000400000000000000" pitchFamily="2" charset="-78"/>
                </a:rPr>
                <a:t>داده های مربوط به شهروندان، دارای حقوق مالکیت عمومی و حریم خصوصی هستند. مدیریت این داده های تضمین می کند که حقوق شهروندان رعایت شده و اطلاعات آنها به صورت شفاف و عادلانه استفاده می </a:t>
              </a:r>
              <a:r>
                <a:rPr lang="fa-IR" altLang="ko-KR" sz="1400" b="1" dirty="0" smtClean="0">
                  <a:solidFill>
                    <a:schemeClr val="tx1">
                      <a:lumMod val="75000"/>
                      <a:lumOff val="25000"/>
                    </a:schemeClr>
                  </a:solidFill>
                  <a:cs typeface="B Nazanin" panose="00000400000000000000" pitchFamily="2" charset="-78"/>
                </a:rPr>
                <a:t>شود.</a:t>
              </a:r>
              <a:endParaRPr lang="ko-KR" altLang="en-US" sz="1400" b="1" dirty="0">
                <a:solidFill>
                  <a:schemeClr val="tx1">
                    <a:lumMod val="75000"/>
                    <a:lumOff val="25000"/>
                  </a:schemeClr>
                </a:solidFill>
                <a:cs typeface="B Nazanin" panose="00000400000000000000" pitchFamily="2" charset="-78"/>
              </a:endParaRPr>
            </a:p>
          </p:txBody>
        </p:sp>
        <p:sp>
          <p:nvSpPr>
            <p:cNvPr id="71" name="TextBox 70">
              <a:extLst>
                <a:ext uri="{FF2B5EF4-FFF2-40B4-BE49-F238E27FC236}">
                  <a16:creationId xmlns:a16="http://schemas.microsoft.com/office/drawing/2014/main" id="{1E5CBA1C-DEA5-4E27-963F-7B981150DDDC}"/>
                </a:ext>
              </a:extLst>
            </p:cNvPr>
            <p:cNvSpPr txBox="1"/>
            <p:nvPr/>
          </p:nvSpPr>
          <p:spPr>
            <a:xfrm>
              <a:off x="2934636" y="4091883"/>
              <a:ext cx="1890849" cy="338554"/>
            </a:xfrm>
            <a:prstGeom prst="rect">
              <a:avLst/>
            </a:prstGeom>
            <a:noFill/>
          </p:spPr>
          <p:txBody>
            <a:bodyPr wrap="square" rtlCol="0">
              <a:spAutoFit/>
            </a:bodyPr>
            <a:lstStyle/>
            <a:p>
              <a:r>
                <a:rPr lang="fa-IR" altLang="ko-KR" sz="1600" b="1" dirty="0">
                  <a:solidFill>
                    <a:schemeClr val="tx2"/>
                  </a:solidFill>
                  <a:latin typeface="2  Titr"/>
                  <a:cs typeface="2  Titr" panose="00000700000000000000" pitchFamily="2" charset="-78"/>
                </a:rPr>
                <a:t>مالکیت عمومی و حقوق شهروندی</a:t>
              </a:r>
              <a:endParaRPr lang="ko-KR" altLang="en-US" sz="1600" b="1" dirty="0">
                <a:solidFill>
                  <a:schemeClr val="tx2"/>
                </a:solidFill>
                <a:latin typeface="2  Titr"/>
                <a:cs typeface="2  Titr" panose="00000700000000000000" pitchFamily="2" charset="-78"/>
              </a:endParaRPr>
            </a:p>
          </p:txBody>
        </p:sp>
      </p:grpSp>
      <p:grpSp>
        <p:nvGrpSpPr>
          <p:cNvPr id="75" name="Group 74">
            <a:extLst>
              <a:ext uri="{FF2B5EF4-FFF2-40B4-BE49-F238E27FC236}">
                <a16:creationId xmlns:a16="http://schemas.microsoft.com/office/drawing/2014/main" id="{B74F1F0B-B4CF-E140-B393-2EA56F3E8B12}"/>
              </a:ext>
            </a:extLst>
          </p:cNvPr>
          <p:cNvGrpSpPr/>
          <p:nvPr/>
        </p:nvGrpSpPr>
        <p:grpSpPr>
          <a:xfrm>
            <a:off x="1021435" y="5637896"/>
            <a:ext cx="2293492" cy="972000"/>
            <a:chOff x="1342404" y="1890612"/>
            <a:chExt cx="2509515" cy="1049822"/>
          </a:xfrm>
        </p:grpSpPr>
        <p:grpSp>
          <p:nvGrpSpPr>
            <p:cNvPr id="76" name="Group 75">
              <a:extLst>
                <a:ext uri="{FF2B5EF4-FFF2-40B4-BE49-F238E27FC236}">
                  <a16:creationId xmlns:a16="http://schemas.microsoft.com/office/drawing/2014/main" id="{375E620B-68C7-809A-3DFE-8442951027C9}"/>
                </a:ext>
              </a:extLst>
            </p:cNvPr>
            <p:cNvGrpSpPr/>
            <p:nvPr/>
          </p:nvGrpSpPr>
          <p:grpSpPr>
            <a:xfrm>
              <a:off x="1342404" y="1890612"/>
              <a:ext cx="2509515" cy="1049822"/>
              <a:chOff x="1822736" y="2564904"/>
              <a:chExt cx="3384376" cy="1415809"/>
            </a:xfrm>
          </p:grpSpPr>
          <p:sp>
            <p:nvSpPr>
              <p:cNvPr id="78" name="Rounded Rectangle 8">
                <a:extLst>
                  <a:ext uri="{FF2B5EF4-FFF2-40B4-BE49-F238E27FC236}">
                    <a16:creationId xmlns:a16="http://schemas.microsoft.com/office/drawing/2014/main" id="{278CBEC6-CEB1-E20F-70D0-40168B0E6F5B}"/>
                  </a:ext>
                </a:extLst>
              </p:cNvPr>
              <p:cNvSpPr/>
              <p:nvPr/>
            </p:nvSpPr>
            <p:spPr>
              <a:xfrm>
                <a:off x="1822736" y="2564904"/>
                <a:ext cx="3384376" cy="1415808"/>
              </a:xfrm>
              <a:prstGeom prst="roundRect">
                <a:avLst>
                  <a:gd name="adj" fmla="val 1078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79" name="Rounded Rectangle 9">
                <a:extLst>
                  <a:ext uri="{FF2B5EF4-FFF2-40B4-BE49-F238E27FC236}">
                    <a16:creationId xmlns:a16="http://schemas.microsoft.com/office/drawing/2014/main" id="{F595A92D-0AC3-4EB2-E124-AA526F3064D3}"/>
                  </a:ext>
                </a:extLst>
              </p:cNvPr>
              <p:cNvSpPr/>
              <p:nvPr/>
            </p:nvSpPr>
            <p:spPr>
              <a:xfrm flipH="1">
                <a:off x="1822737" y="2575648"/>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gradFill>
                <a:gsLst>
                  <a:gs pos="0">
                    <a:schemeClr val="accent4">
                      <a:lumMod val="80000"/>
                      <a:lumOff val="20000"/>
                    </a:schemeClr>
                  </a:gs>
                  <a:gs pos="94000">
                    <a:schemeClr val="accent4"/>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77" name="Rectangle 76">
              <a:extLst>
                <a:ext uri="{FF2B5EF4-FFF2-40B4-BE49-F238E27FC236}">
                  <a16:creationId xmlns:a16="http://schemas.microsoft.com/office/drawing/2014/main" id="{3511BCAD-3591-5301-A9FF-9E76E90207CA}"/>
                </a:ext>
              </a:extLst>
            </p:cNvPr>
            <p:cNvSpPr/>
            <p:nvPr/>
          </p:nvSpPr>
          <p:spPr>
            <a:xfrm>
              <a:off x="2703377" y="2035576"/>
              <a:ext cx="1029833" cy="759894"/>
            </a:xfrm>
            <a:prstGeom prst="rect">
              <a:avLst/>
            </a:prstGeom>
            <a:solidFill>
              <a:schemeClr val="bg1"/>
            </a:solidFill>
            <a:ln>
              <a:no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80" name="TextBox 79">
            <a:extLst>
              <a:ext uri="{FF2B5EF4-FFF2-40B4-BE49-F238E27FC236}">
                <a16:creationId xmlns:a16="http://schemas.microsoft.com/office/drawing/2014/main" id="{5745A13D-5B10-BDC8-4D14-950050418013}"/>
              </a:ext>
            </a:extLst>
          </p:cNvPr>
          <p:cNvSpPr txBox="1"/>
          <p:nvPr/>
        </p:nvSpPr>
        <p:spPr>
          <a:xfrm>
            <a:off x="2408201" y="5865975"/>
            <a:ext cx="669940" cy="523220"/>
          </a:xfrm>
          <a:prstGeom prst="rect">
            <a:avLst/>
          </a:prstGeom>
          <a:noFill/>
        </p:spPr>
        <p:txBody>
          <a:bodyPr wrap="square" lIns="108000" rIns="108000" rtlCol="0">
            <a:spAutoFit/>
          </a:bodyPr>
          <a:lstStyle/>
          <a:p>
            <a:pPr algn="ctr"/>
            <a:r>
              <a:rPr lang="fa-IR" altLang="ko-KR" sz="2800" b="1" dirty="0">
                <a:solidFill>
                  <a:schemeClr val="accent4"/>
                </a:solidFill>
                <a:cs typeface="Arial" pitchFamily="34" charset="0"/>
              </a:rPr>
              <a:t>05</a:t>
            </a:r>
            <a:endParaRPr lang="ko-KR" altLang="en-US" sz="2800" b="1" dirty="0">
              <a:solidFill>
                <a:schemeClr val="accent4"/>
              </a:solidFill>
              <a:cs typeface="Arial" pitchFamily="34" charset="0"/>
            </a:endParaRPr>
          </a:p>
        </p:txBody>
      </p:sp>
    </p:spTree>
    <p:extLst>
      <p:ext uri="{BB962C8B-B14F-4D97-AF65-F5344CB8AC3E}">
        <p14:creationId xmlns:p14="http://schemas.microsoft.com/office/powerpoint/2010/main" val="2469155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E3D0FF5-C835-4485-B8E8-B0EDCD0F2E26}"/>
              </a:ext>
            </a:extLst>
          </p:cNvPr>
          <p:cNvSpPr txBox="1"/>
          <p:nvPr/>
        </p:nvSpPr>
        <p:spPr>
          <a:xfrm>
            <a:off x="7015941" y="2582611"/>
            <a:ext cx="3969893" cy="1077218"/>
          </a:xfrm>
          <a:prstGeom prst="rect">
            <a:avLst/>
          </a:prstGeom>
          <a:noFill/>
        </p:spPr>
        <p:txBody>
          <a:bodyPr wrap="square" rtlCol="0" anchor="ctr">
            <a:spAutoFit/>
          </a:bodyPr>
          <a:lstStyle/>
          <a:p>
            <a:pPr algn="ctr"/>
            <a:r>
              <a:rPr lang="fa-IR" altLang="ko-KR" sz="3200" dirty="0">
                <a:solidFill>
                  <a:schemeClr val="bg1"/>
                </a:solidFill>
                <a:cs typeface="2  Titr" panose="00000700000000000000" pitchFamily="2" charset="-78"/>
              </a:rPr>
              <a:t>استراحت </a:t>
            </a:r>
            <a:endParaRPr lang="fa-IR" altLang="ko-KR" sz="3200" dirty="0" smtClean="0">
              <a:solidFill>
                <a:schemeClr val="bg1"/>
              </a:solidFill>
              <a:cs typeface="2  Titr" panose="00000700000000000000" pitchFamily="2" charset="-78"/>
            </a:endParaRPr>
          </a:p>
          <a:p>
            <a:pPr algn="ctr"/>
            <a:endParaRPr lang="ko-KR" altLang="en-US" sz="3200" dirty="0">
              <a:solidFill>
                <a:schemeClr val="bg1"/>
              </a:solidFill>
              <a:cs typeface="2  Titr" panose="00000700000000000000" pitchFamily="2" charset="-78"/>
            </a:endParaRPr>
          </a:p>
        </p:txBody>
      </p:sp>
    </p:spTree>
    <p:extLst>
      <p:ext uri="{BB962C8B-B14F-4D97-AF65-F5344CB8AC3E}">
        <p14:creationId xmlns:p14="http://schemas.microsoft.com/office/powerpoint/2010/main" val="30536466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230517-63C4-431C-A486-CC5600CC9EF3}"/>
              </a:ext>
            </a:extLst>
          </p:cNvPr>
          <p:cNvSpPr txBox="1"/>
          <p:nvPr/>
        </p:nvSpPr>
        <p:spPr>
          <a:xfrm>
            <a:off x="3742441" y="0"/>
            <a:ext cx="3353684" cy="1274708"/>
          </a:xfrm>
          <a:prstGeom prst="rect">
            <a:avLst/>
          </a:prstGeom>
          <a:noFill/>
        </p:spPr>
        <p:txBody>
          <a:bodyPr wrap="square" rtlCol="0" anchor="ctr">
            <a:spAutoFit/>
          </a:bodyPr>
          <a:lstStyle/>
          <a:p>
            <a:pPr algn="ctr">
              <a:lnSpc>
                <a:spcPts val="11200"/>
              </a:lnSpc>
            </a:pPr>
            <a:r>
              <a:rPr lang="fa-IR" sz="3200" dirty="0">
                <a:solidFill>
                  <a:schemeClr val="bg2">
                    <a:lumMod val="25000"/>
                  </a:schemeClr>
                </a:solidFill>
                <a:latin typeface="Hammersmith One"/>
                <a:ea typeface="Hammersmith One"/>
                <a:cs typeface="Titr" panose="00000700000000000000" pitchFamily="2" charset="-78"/>
                <a:sym typeface="Hammersmith One"/>
              </a:rPr>
              <a:t>تعاریف داده</a:t>
            </a:r>
            <a:endParaRPr lang="en-US" sz="3200" dirty="0">
              <a:solidFill>
                <a:schemeClr val="bg2">
                  <a:lumMod val="25000"/>
                </a:schemeClr>
              </a:solidFill>
              <a:latin typeface="Hammersmith One"/>
              <a:ea typeface="Hammersmith One"/>
              <a:cs typeface="Titr" panose="00000700000000000000" pitchFamily="2" charset="-78"/>
              <a:sym typeface="Hammersmith One"/>
            </a:endParaRPr>
          </a:p>
        </p:txBody>
      </p:sp>
      <p:sp>
        <p:nvSpPr>
          <p:cNvPr id="10" name="TextBox 9">
            <a:extLst>
              <a:ext uri="{FF2B5EF4-FFF2-40B4-BE49-F238E27FC236}">
                <a16:creationId xmlns:a16="http://schemas.microsoft.com/office/drawing/2014/main" id="{5064A5C8-E77E-4DFB-814A-7ECE501ECD66}"/>
              </a:ext>
            </a:extLst>
          </p:cNvPr>
          <p:cNvSpPr txBox="1"/>
          <p:nvPr/>
        </p:nvSpPr>
        <p:spPr>
          <a:xfrm>
            <a:off x="0" y="1274708"/>
            <a:ext cx="6945296" cy="4859472"/>
          </a:xfrm>
          <a:prstGeom prst="rect">
            <a:avLst/>
          </a:prstGeom>
          <a:noFill/>
        </p:spPr>
        <p:txBody>
          <a:bodyPr wrap="square" rtlCol="0">
            <a:spAutoFit/>
          </a:bodyPr>
          <a:lstStyle/>
          <a:p>
            <a:pPr marL="285750" indent="-285750" algn="just" rtl="1">
              <a:lnSpc>
                <a:spcPct val="150000"/>
              </a:lnSpc>
              <a:buFont typeface="Wingdings" panose="05000000000000000000" pitchFamily="2" charset="2"/>
              <a:buChar char="Ø"/>
            </a:pPr>
            <a:r>
              <a:rPr lang="fa-IR" sz="2000" b="1" dirty="0">
                <a:cs typeface="B Nazanin" panose="00000400000000000000" pitchFamily="2" charset="-78"/>
              </a:rPr>
              <a:t>داده ها، بازتابی از واقعیت های جهان هستند و نقش مهمی در تصمیم گیری های مدیریتی ایفا می کنند.</a:t>
            </a:r>
          </a:p>
          <a:p>
            <a:pPr marL="285750" indent="-285750" algn="just" rtl="1">
              <a:lnSpc>
                <a:spcPct val="150000"/>
              </a:lnSpc>
              <a:buFont typeface="Wingdings" panose="05000000000000000000" pitchFamily="2" charset="2"/>
              <a:buChar char="Ø"/>
            </a:pPr>
            <a:r>
              <a:rPr lang="fa-IR" altLang="ko-KR" sz="2000" b="1" dirty="0">
                <a:cs typeface="B Nazanin" panose="00000400000000000000" pitchFamily="2" charset="-78"/>
              </a:rPr>
              <a:t>داده</a:t>
            </a:r>
            <a:r>
              <a:rPr lang="en-US" altLang="ko-KR" sz="2000" b="1" dirty="0">
                <a:cs typeface="B Nazanin" panose="00000400000000000000" pitchFamily="2" charset="-78"/>
              </a:rPr>
              <a:t> </a:t>
            </a:r>
            <a:r>
              <a:rPr lang="fa-IR" altLang="ko-KR" sz="2000" b="1" dirty="0">
                <a:cs typeface="B Nazanin" panose="00000400000000000000" pitchFamily="2" charset="-78"/>
              </a:rPr>
              <a:t> ها اعداد، حروف، علایم و نشانه هایی هستند که به تنهایی معنای خاصی</a:t>
            </a:r>
            <a:r>
              <a:rPr lang="en-US" altLang="ko-KR" sz="2000" b="1" dirty="0">
                <a:cs typeface="B Nazanin" panose="00000400000000000000" pitchFamily="2" charset="-78"/>
              </a:rPr>
              <a:t> </a:t>
            </a:r>
            <a:r>
              <a:rPr lang="fa-IR" altLang="ko-KR" sz="2000" b="1" dirty="0">
                <a:cs typeface="B Nazanin" panose="00000400000000000000" pitchFamily="2" charset="-78"/>
              </a:rPr>
              <a:t>ندارد.</a:t>
            </a:r>
          </a:p>
          <a:p>
            <a:pPr marL="285750" indent="-285750" algn="just" rtl="1">
              <a:lnSpc>
                <a:spcPct val="150000"/>
              </a:lnSpc>
              <a:buFont typeface="Wingdings" panose="05000000000000000000" pitchFamily="2" charset="2"/>
              <a:buChar char="Ø"/>
            </a:pPr>
            <a:r>
              <a:rPr lang="fa-IR" altLang="ko-KR" sz="2000" b="1" dirty="0">
                <a:cs typeface="B Nazanin" panose="00000400000000000000" pitchFamily="2" charset="-78"/>
              </a:rPr>
              <a:t>داده</a:t>
            </a:r>
            <a:r>
              <a:rPr lang="fa-IR" altLang="ko-KR" sz="2000" b="1" dirty="0">
                <a:solidFill>
                  <a:schemeClr val="bg1"/>
                </a:solidFill>
                <a:cs typeface="B Nazanin" panose="00000400000000000000" pitchFamily="2" charset="-78"/>
              </a:rPr>
              <a:t> </a:t>
            </a:r>
            <a:r>
              <a:rPr lang="fa-IR" altLang="ko-KR" sz="2000" b="1" dirty="0">
                <a:cs typeface="B Nazanin" panose="00000400000000000000" pitchFamily="2" charset="-78"/>
              </a:rPr>
              <a:t>ها پایه و اساس تمام فرایندها، سیستم ها، تصمیم گیری ها و سیاست های سازمانی هستند.</a:t>
            </a:r>
          </a:p>
          <a:p>
            <a:pPr marL="285750" indent="-285750" algn="just" rtl="1">
              <a:lnSpc>
                <a:spcPct val="150000"/>
              </a:lnSpc>
              <a:buFont typeface="Wingdings" panose="05000000000000000000" pitchFamily="2" charset="2"/>
              <a:buChar char="Ø"/>
            </a:pPr>
            <a:r>
              <a:rPr lang="fa-IR" sz="2000" b="1" dirty="0">
                <a:cs typeface="B Nazanin" panose="00000400000000000000" pitchFamily="2" charset="-78"/>
              </a:rPr>
              <a:t>داده ها، ماده اولیه اطلاعات هستند و  اطلاعات، داده های مرتبط با یک موضوع خاص می باشند.</a:t>
            </a:r>
          </a:p>
          <a:p>
            <a:pPr marL="285750" indent="-285750" algn="just" rtl="1">
              <a:lnSpc>
                <a:spcPct val="150000"/>
              </a:lnSpc>
              <a:buFont typeface="Wingdings" panose="05000000000000000000" pitchFamily="2" charset="2"/>
              <a:buChar char="Ø"/>
            </a:pPr>
            <a:endParaRPr lang="fa-IR" sz="2000" b="1" dirty="0">
              <a:cs typeface="B Nazanin" panose="00000400000000000000" pitchFamily="2" charset="-78"/>
            </a:endParaRPr>
          </a:p>
          <a:p>
            <a:pPr algn="r" rtl="1">
              <a:lnSpc>
                <a:spcPct val="150000"/>
              </a:lnSpc>
            </a:pPr>
            <a:endParaRPr lang="fa-IR" sz="1600" b="1" dirty="0">
              <a:cs typeface="B Nazanin" panose="00000400000000000000" pitchFamily="2" charset="-78"/>
            </a:endParaRPr>
          </a:p>
          <a:p>
            <a:pPr algn="just" rtl="1">
              <a:lnSpc>
                <a:spcPct val="150000"/>
              </a:lnSpc>
            </a:pPr>
            <a:endParaRPr lang="ko-KR" altLang="en-US" sz="1200" dirty="0">
              <a:solidFill>
                <a:schemeClr val="tx1">
                  <a:lumMod val="75000"/>
                  <a:lumOff val="25000"/>
                </a:schemeClr>
              </a:solidFill>
              <a:cs typeface="Arial" pitchFamily="34" charset="0"/>
            </a:endParaRPr>
          </a:p>
        </p:txBody>
      </p:sp>
    </p:spTree>
    <p:extLst>
      <p:ext uri="{BB962C8B-B14F-4D97-AF65-F5344CB8AC3E}">
        <p14:creationId xmlns:p14="http://schemas.microsoft.com/office/powerpoint/2010/main" val="24981610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2E7C2C0-79DA-4DCB-B54D-D2192CC70EC8}"/>
              </a:ext>
            </a:extLst>
          </p:cNvPr>
          <p:cNvSpPr/>
          <p:nvPr/>
        </p:nvSpPr>
        <p:spPr>
          <a:xfrm>
            <a:off x="2990850" y="2671354"/>
            <a:ext cx="9201150" cy="1561012"/>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CF5BDA4-10C7-46A6-AC30-523A3FC438AC}"/>
              </a:ext>
            </a:extLst>
          </p:cNvPr>
          <p:cNvSpPr txBox="1"/>
          <p:nvPr/>
        </p:nvSpPr>
        <p:spPr>
          <a:xfrm>
            <a:off x="3810000" y="2949963"/>
            <a:ext cx="7181134" cy="646331"/>
          </a:xfrm>
          <a:prstGeom prst="rect">
            <a:avLst/>
          </a:prstGeom>
          <a:noFill/>
        </p:spPr>
        <p:txBody>
          <a:bodyPr wrap="square" rtlCol="0" anchor="ctr">
            <a:spAutoFit/>
          </a:bodyPr>
          <a:lstStyle/>
          <a:p>
            <a:pPr algn="r" rtl="1"/>
            <a:r>
              <a:rPr lang="fa-IR" altLang="ko-KR" sz="3600" b="1" dirty="0">
                <a:solidFill>
                  <a:schemeClr val="bg1"/>
                </a:solidFill>
                <a:cs typeface="2  Titr" panose="00000700000000000000" pitchFamily="2" charset="-78"/>
              </a:rPr>
              <a:t>نظام حکمرانی داده مبنا</a:t>
            </a:r>
            <a:endParaRPr lang="en-US" altLang="ko-KR" sz="3600" b="1" dirty="0">
              <a:solidFill>
                <a:schemeClr val="bg1"/>
              </a:solidFill>
              <a:cs typeface="2  Titr" panose="00000700000000000000" pitchFamily="2" charset="-78"/>
            </a:endParaRPr>
          </a:p>
        </p:txBody>
      </p:sp>
    </p:spTree>
    <p:extLst>
      <p:ext uri="{BB962C8B-B14F-4D97-AF65-F5344CB8AC3E}">
        <p14:creationId xmlns:p14="http://schemas.microsoft.com/office/powerpoint/2010/main" val="26559421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890E-5F24-0FC5-5869-D848C1CE931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6FFC877-6D08-72B0-F5BF-CC1BFC0D3356}"/>
              </a:ext>
            </a:extLst>
          </p:cNvPr>
          <p:cNvSpPr txBox="1"/>
          <p:nvPr/>
        </p:nvSpPr>
        <p:spPr>
          <a:xfrm>
            <a:off x="2844800" y="253976"/>
            <a:ext cx="5287991" cy="584775"/>
          </a:xfrm>
          <a:prstGeom prst="rect">
            <a:avLst/>
          </a:prstGeom>
          <a:noFill/>
        </p:spPr>
        <p:txBody>
          <a:bodyPr wrap="square" rtlCol="0" anchor="ctr">
            <a:spAutoFit/>
          </a:bodyPr>
          <a:lstStyle/>
          <a:p>
            <a:pPr algn="r" rtl="1"/>
            <a:r>
              <a:rPr lang="fa-IR" altLang="ko-KR" sz="3200" b="1" dirty="0">
                <a:solidFill>
                  <a:schemeClr val="bg1"/>
                </a:solidFill>
                <a:cs typeface="2  Titr" panose="00000700000000000000" pitchFamily="2" charset="-78"/>
              </a:rPr>
              <a:t>مفاهیم پایه حکمرانی داده مبنا</a:t>
            </a:r>
            <a:endParaRPr lang="en-US" altLang="ko-KR" sz="3200" b="1" dirty="0">
              <a:solidFill>
                <a:schemeClr val="bg1"/>
              </a:solidFill>
              <a:cs typeface="2  Titr" panose="00000700000000000000" pitchFamily="2" charset="-78"/>
            </a:endParaRPr>
          </a:p>
        </p:txBody>
      </p:sp>
      <p:grpSp>
        <p:nvGrpSpPr>
          <p:cNvPr id="4" name="Group 3">
            <a:extLst>
              <a:ext uri="{FF2B5EF4-FFF2-40B4-BE49-F238E27FC236}">
                <a16:creationId xmlns:a16="http://schemas.microsoft.com/office/drawing/2014/main" id="{1D112637-4DCA-F05B-0467-DC081C972110}"/>
              </a:ext>
            </a:extLst>
          </p:cNvPr>
          <p:cNvGrpSpPr/>
          <p:nvPr/>
        </p:nvGrpSpPr>
        <p:grpSpPr>
          <a:xfrm>
            <a:off x="1338676" y="1082448"/>
            <a:ext cx="8666849" cy="4810352"/>
            <a:chOff x="3952875" y="2284730"/>
            <a:chExt cx="4591050" cy="2816544"/>
          </a:xfrm>
        </p:grpSpPr>
        <p:sp>
          <p:nvSpPr>
            <p:cNvPr id="5" name="Rectangle 4">
              <a:extLst>
                <a:ext uri="{FF2B5EF4-FFF2-40B4-BE49-F238E27FC236}">
                  <a16:creationId xmlns:a16="http://schemas.microsoft.com/office/drawing/2014/main" id="{BFD16459-0997-CFC9-E5E2-A154D4C44B47}"/>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8A3BA86-AEFB-AB6F-32DD-52A2D8905437}"/>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687B52B-2C0A-9BAB-6A8B-E72FDC854DAE}"/>
              </a:ext>
            </a:extLst>
          </p:cNvPr>
          <p:cNvSpPr txBox="1"/>
          <p:nvPr/>
        </p:nvSpPr>
        <p:spPr>
          <a:xfrm>
            <a:off x="2116667" y="1276630"/>
            <a:ext cx="7381803" cy="3785652"/>
          </a:xfrm>
          <a:prstGeom prst="rect">
            <a:avLst/>
          </a:prstGeom>
          <a:noFill/>
        </p:spPr>
        <p:txBody>
          <a:bodyPr wrap="square" rtlCol="0">
            <a:spAutoFit/>
          </a:bodyPr>
          <a:lstStyle/>
          <a:p>
            <a:pPr algn="just" rtl="1">
              <a:lnSpc>
                <a:spcPct val="150000"/>
              </a:lnSpc>
            </a:pPr>
            <a:r>
              <a:rPr lang="fa-IR" sz="2400" dirty="0">
                <a:solidFill>
                  <a:schemeClr val="bg1"/>
                </a:solidFill>
                <a:latin typeface="2  Titr"/>
              </a:rPr>
              <a:t> </a:t>
            </a:r>
            <a:r>
              <a:rPr lang="fa-IR" sz="2400" dirty="0">
                <a:solidFill>
                  <a:schemeClr val="bg1"/>
                </a:solidFill>
                <a:latin typeface="2  Titr"/>
                <a:cs typeface="B Nazanin" panose="00000400000000000000" pitchFamily="2" charset="-78"/>
              </a:rPr>
              <a:t>مسئله این است که داده چگونه تولید، استاندارد، یکپارچه، محافظت، تحلیل و در نهایت به شواهد قابل اعتماد برای تصمیم گیری تبدیل شود. لذا دو مفهوم پیوسته اما متفاوت شکل می گیرید:</a:t>
            </a:r>
          </a:p>
          <a:p>
            <a:pPr algn="just" rtl="1">
              <a:lnSpc>
                <a:spcPct val="150000"/>
              </a:lnSpc>
            </a:pPr>
            <a:endParaRPr lang="fa-IR" sz="2400" dirty="0">
              <a:solidFill>
                <a:schemeClr val="bg1"/>
              </a:solidFill>
              <a:latin typeface="2  Titr"/>
              <a:cs typeface="B Nazanin" panose="00000400000000000000" pitchFamily="2" charset="-78"/>
            </a:endParaRPr>
          </a:p>
          <a:p>
            <a:pPr marL="342900" indent="-342900" algn="just" rtl="1">
              <a:lnSpc>
                <a:spcPct val="150000"/>
              </a:lnSpc>
              <a:buFont typeface="Arial" panose="020B0604020202020204" pitchFamily="34" charset="0"/>
              <a:buChar char="•"/>
            </a:pPr>
            <a:r>
              <a:rPr lang="fa-IR" sz="2400" dirty="0">
                <a:solidFill>
                  <a:schemeClr val="bg1"/>
                </a:solidFill>
                <a:latin typeface="2  Titr"/>
                <a:cs typeface="B Nazanin" panose="00000400000000000000" pitchFamily="2" charset="-78"/>
              </a:rPr>
              <a:t>حکمرانی داده( </a:t>
            </a:r>
            <a:r>
              <a:rPr lang="en-US" sz="2400" dirty="0">
                <a:solidFill>
                  <a:schemeClr val="bg1"/>
                </a:solidFill>
                <a:latin typeface="Arial Black" panose="020B0A04020102020204" pitchFamily="34" charset="0"/>
                <a:cs typeface="B Nazanin" panose="00000400000000000000" pitchFamily="2" charset="-78"/>
              </a:rPr>
              <a:t>Data </a:t>
            </a:r>
            <a:r>
              <a:rPr lang="en-US" sz="2400" dirty="0" err="1">
                <a:solidFill>
                  <a:schemeClr val="bg1"/>
                </a:solidFill>
                <a:latin typeface="Arial Black" panose="020B0A04020102020204" pitchFamily="34" charset="0"/>
                <a:cs typeface="B Nazanin" panose="00000400000000000000" pitchFamily="2" charset="-78"/>
              </a:rPr>
              <a:t>Govermance</a:t>
            </a:r>
            <a:r>
              <a:rPr lang="fa-IR" sz="2400" dirty="0">
                <a:solidFill>
                  <a:schemeClr val="bg1"/>
                </a:solidFill>
                <a:latin typeface="Arial Black" panose="020B0A04020102020204" pitchFamily="34" charset="0"/>
                <a:cs typeface="B Nazanin" panose="00000400000000000000" pitchFamily="2" charset="-78"/>
              </a:rPr>
              <a:t>)</a:t>
            </a:r>
            <a:endParaRPr lang="fa-IR" sz="2400" dirty="0">
              <a:solidFill>
                <a:schemeClr val="bg1"/>
              </a:solidFill>
              <a:latin typeface="2  Titr"/>
              <a:cs typeface="B Nazanin" panose="00000400000000000000" pitchFamily="2" charset="-78"/>
            </a:endParaRPr>
          </a:p>
          <a:p>
            <a:pPr marL="342900" indent="-342900" algn="just" rtl="1">
              <a:lnSpc>
                <a:spcPct val="150000"/>
              </a:lnSpc>
              <a:buFont typeface="Arial" panose="020B0604020202020204" pitchFamily="34" charset="0"/>
              <a:buChar char="•"/>
            </a:pPr>
            <a:r>
              <a:rPr lang="fa-IR" sz="2400" dirty="0">
                <a:solidFill>
                  <a:schemeClr val="bg1"/>
                </a:solidFill>
                <a:latin typeface="2  Titr"/>
                <a:cs typeface="B Nazanin" panose="00000400000000000000" pitchFamily="2" charset="-78"/>
              </a:rPr>
              <a:t>حکمرانی داده مبنا(</a:t>
            </a:r>
            <a:r>
              <a:rPr lang="en-US" sz="2400" dirty="0">
                <a:solidFill>
                  <a:schemeClr val="bg1"/>
                </a:solidFill>
                <a:latin typeface="Arial Black" panose="020B0A04020102020204" pitchFamily="34" charset="0"/>
                <a:cs typeface="B Nazanin" panose="00000400000000000000" pitchFamily="2" charset="-78"/>
              </a:rPr>
              <a:t>Data - Driven </a:t>
            </a:r>
            <a:r>
              <a:rPr lang="en-US" sz="2400" dirty="0" err="1">
                <a:solidFill>
                  <a:schemeClr val="bg1"/>
                </a:solidFill>
                <a:latin typeface="Arial Black" panose="020B0A04020102020204" pitchFamily="34" charset="0"/>
                <a:cs typeface="B Nazanin" panose="00000400000000000000" pitchFamily="2" charset="-78"/>
              </a:rPr>
              <a:t>Govermance</a:t>
            </a:r>
            <a:r>
              <a:rPr lang="fa-IR" sz="2400" dirty="0">
                <a:solidFill>
                  <a:schemeClr val="bg1"/>
                </a:solidFill>
                <a:latin typeface="Arial Black" panose="020B0A04020102020204" pitchFamily="34" charset="0"/>
                <a:cs typeface="B Nazanin" panose="00000400000000000000" pitchFamily="2" charset="-78"/>
              </a:rPr>
              <a:t> )</a:t>
            </a:r>
            <a:endParaRPr lang="en-US" sz="2400" dirty="0">
              <a:solidFill>
                <a:schemeClr val="bg1"/>
              </a:solidFill>
              <a:latin typeface="2  Titr"/>
              <a:cs typeface="B Nazanin" panose="00000400000000000000" pitchFamily="2" charset="-78"/>
            </a:endParaRPr>
          </a:p>
          <a:p>
            <a:pPr algn="just" rtl="1"/>
            <a:endParaRPr lang="en-US" sz="2400" dirty="0">
              <a:solidFill>
                <a:schemeClr val="bg1"/>
              </a:solidFill>
              <a:latin typeface="2  Titr"/>
            </a:endParaRPr>
          </a:p>
        </p:txBody>
      </p:sp>
    </p:spTree>
    <p:extLst>
      <p:ext uri="{BB962C8B-B14F-4D97-AF65-F5344CB8AC3E}">
        <p14:creationId xmlns:p14="http://schemas.microsoft.com/office/powerpoint/2010/main" val="16682726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890E-5F24-0FC5-5869-D848C1CE931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6FFC877-6D08-72B0-F5BF-CC1BFC0D3356}"/>
              </a:ext>
            </a:extLst>
          </p:cNvPr>
          <p:cNvSpPr txBox="1"/>
          <p:nvPr/>
        </p:nvSpPr>
        <p:spPr>
          <a:xfrm>
            <a:off x="3064934" y="308743"/>
            <a:ext cx="5664200" cy="461665"/>
          </a:xfrm>
          <a:prstGeom prst="rect">
            <a:avLst/>
          </a:prstGeom>
          <a:noFill/>
        </p:spPr>
        <p:txBody>
          <a:bodyPr wrap="square" rtlCol="0" anchor="ctr">
            <a:spAutoFit/>
          </a:bodyPr>
          <a:lstStyle/>
          <a:p>
            <a:pPr algn="r" rtl="1"/>
            <a:r>
              <a:rPr lang="fa-IR" altLang="ko-KR" sz="2400" b="1" dirty="0">
                <a:solidFill>
                  <a:schemeClr val="bg1"/>
                </a:solidFill>
                <a:cs typeface="2  Titr" panose="00000700000000000000" pitchFamily="2" charset="-78"/>
              </a:rPr>
              <a:t>این تفکیک برای حوزه آماراهمیت ویژه ای دارد:</a:t>
            </a:r>
            <a:endParaRPr lang="en-US" altLang="ko-KR" sz="2400" b="1" dirty="0">
              <a:solidFill>
                <a:schemeClr val="bg1"/>
              </a:solidFill>
              <a:cs typeface="2  Titr" panose="00000700000000000000" pitchFamily="2" charset="-78"/>
            </a:endParaRPr>
          </a:p>
        </p:txBody>
      </p:sp>
      <p:grpSp>
        <p:nvGrpSpPr>
          <p:cNvPr id="4" name="Group 3">
            <a:extLst>
              <a:ext uri="{FF2B5EF4-FFF2-40B4-BE49-F238E27FC236}">
                <a16:creationId xmlns:a16="http://schemas.microsoft.com/office/drawing/2014/main" id="{1D112637-4DCA-F05B-0467-DC081C972110}"/>
              </a:ext>
            </a:extLst>
          </p:cNvPr>
          <p:cNvGrpSpPr/>
          <p:nvPr/>
        </p:nvGrpSpPr>
        <p:grpSpPr>
          <a:xfrm>
            <a:off x="1474143" y="1103857"/>
            <a:ext cx="8666849" cy="5229210"/>
            <a:chOff x="3952875" y="2284730"/>
            <a:chExt cx="4591050" cy="2816544"/>
          </a:xfrm>
        </p:grpSpPr>
        <p:sp>
          <p:nvSpPr>
            <p:cNvPr id="5" name="Rectangle 4">
              <a:extLst>
                <a:ext uri="{FF2B5EF4-FFF2-40B4-BE49-F238E27FC236}">
                  <a16:creationId xmlns:a16="http://schemas.microsoft.com/office/drawing/2014/main" id="{BFD16459-0997-CFC9-E5E2-A154D4C44B47}"/>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8A3BA86-AEFB-AB6F-32DD-52A2D8905437}"/>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687B52B-2C0A-9BAB-6A8B-E72FDC854DAE}"/>
              </a:ext>
            </a:extLst>
          </p:cNvPr>
          <p:cNvSpPr txBox="1"/>
          <p:nvPr/>
        </p:nvSpPr>
        <p:spPr>
          <a:xfrm>
            <a:off x="2116664" y="1166564"/>
            <a:ext cx="7381803" cy="4524315"/>
          </a:xfrm>
          <a:prstGeom prst="rect">
            <a:avLst/>
          </a:prstGeom>
          <a:noFill/>
        </p:spPr>
        <p:txBody>
          <a:bodyPr wrap="square" rtlCol="0">
            <a:spAutoFit/>
          </a:bodyPr>
          <a:lstStyle/>
          <a:p>
            <a:pPr algn="just" rtl="1">
              <a:lnSpc>
                <a:spcPct val="150000"/>
              </a:lnSpc>
            </a:pPr>
            <a:r>
              <a:rPr lang="fa-IR" sz="2400" dirty="0">
                <a:solidFill>
                  <a:schemeClr val="bg1"/>
                </a:solidFill>
                <a:latin typeface="2  Titr"/>
                <a:cs typeface="2  Titr" panose="00000700000000000000" pitchFamily="2" charset="-78"/>
              </a:rPr>
              <a:t>در حکمرانی داده </a:t>
            </a:r>
            <a:r>
              <a:rPr lang="fa-IR" sz="2400" dirty="0">
                <a:solidFill>
                  <a:schemeClr val="bg1"/>
                </a:solidFill>
                <a:latin typeface="2  Titr"/>
              </a:rPr>
              <a:t>، موضوع اصلی خود داده است یعنی:</a:t>
            </a:r>
          </a:p>
          <a:p>
            <a:pPr marL="342900" indent="-342900" algn="just" rtl="1">
              <a:lnSpc>
                <a:spcPct val="150000"/>
              </a:lnSpc>
              <a:buFont typeface="Arial" panose="020B0604020202020204" pitchFamily="34" charset="0"/>
              <a:buChar char="•"/>
            </a:pPr>
            <a:r>
              <a:rPr lang="fa-IR" sz="2400" dirty="0">
                <a:solidFill>
                  <a:schemeClr val="bg1"/>
                </a:solidFill>
                <a:latin typeface="2  Titr"/>
              </a:rPr>
              <a:t>چه کسی داده را تولید می کند، مالک یا متولی آن کیست؟</a:t>
            </a:r>
          </a:p>
          <a:p>
            <a:pPr marL="342900" indent="-342900" algn="just" rtl="1">
              <a:lnSpc>
                <a:spcPct val="150000"/>
              </a:lnSpc>
              <a:buFont typeface="Arial" panose="020B0604020202020204" pitchFamily="34" charset="0"/>
              <a:buChar char="•"/>
            </a:pPr>
            <a:r>
              <a:rPr lang="fa-IR" sz="2400" dirty="0">
                <a:solidFill>
                  <a:schemeClr val="bg1"/>
                </a:solidFill>
                <a:latin typeface="2  Titr"/>
              </a:rPr>
              <a:t>چه استانداردی دارد؟</a:t>
            </a:r>
          </a:p>
          <a:p>
            <a:pPr marL="342900" indent="-342900" algn="just" rtl="1">
              <a:lnSpc>
                <a:spcPct val="150000"/>
              </a:lnSpc>
              <a:buFont typeface="Arial" panose="020B0604020202020204" pitchFamily="34" charset="0"/>
              <a:buChar char="•"/>
            </a:pPr>
            <a:r>
              <a:rPr lang="fa-IR" sz="2400" dirty="0">
                <a:solidFill>
                  <a:schemeClr val="bg1"/>
                </a:solidFill>
                <a:latin typeface="2  Titr"/>
              </a:rPr>
              <a:t>چه کسی به آن دسترسی پیدا می کند؟</a:t>
            </a:r>
          </a:p>
          <a:p>
            <a:pPr marL="342900" indent="-342900" algn="just" rtl="1">
              <a:lnSpc>
                <a:spcPct val="150000"/>
              </a:lnSpc>
              <a:buFont typeface="Arial" panose="020B0604020202020204" pitchFamily="34" charset="0"/>
              <a:buChar char="•"/>
            </a:pPr>
            <a:r>
              <a:rPr lang="fa-IR" sz="2400" dirty="0">
                <a:solidFill>
                  <a:schemeClr val="bg1"/>
                </a:solidFill>
                <a:latin typeface="2  Titr"/>
              </a:rPr>
              <a:t>چگونه تبادل می شود؟</a:t>
            </a:r>
          </a:p>
          <a:p>
            <a:pPr marL="342900" indent="-342900" algn="just" rtl="1">
              <a:lnSpc>
                <a:spcPct val="150000"/>
              </a:lnSpc>
              <a:buFont typeface="Arial" panose="020B0604020202020204" pitchFamily="34" charset="0"/>
              <a:buChar char="•"/>
            </a:pPr>
            <a:r>
              <a:rPr lang="fa-IR" sz="2400" dirty="0">
                <a:solidFill>
                  <a:schemeClr val="bg1"/>
                </a:solidFill>
                <a:latin typeface="2  Titr"/>
              </a:rPr>
              <a:t>چگونه امنیت و محرمانگی آن تضمین می شود؟</a:t>
            </a:r>
          </a:p>
          <a:p>
            <a:pPr algn="just" rtl="1">
              <a:lnSpc>
                <a:spcPct val="150000"/>
              </a:lnSpc>
            </a:pPr>
            <a:r>
              <a:rPr lang="fa-IR" sz="2400" dirty="0">
                <a:solidFill>
                  <a:schemeClr val="bg1"/>
                </a:solidFill>
                <a:latin typeface="2  Titr"/>
                <a:cs typeface="2  Titr" panose="00000700000000000000" pitchFamily="2" charset="-78"/>
              </a:rPr>
              <a:t>اما در حکمرانی داده مبنا </a:t>
            </a:r>
            <a:r>
              <a:rPr lang="fa-IR" sz="2400" dirty="0">
                <a:solidFill>
                  <a:schemeClr val="bg1"/>
                </a:solidFill>
                <a:latin typeface="2  Titr"/>
              </a:rPr>
              <a:t>موضوع اصلی استفاده از داده برای اداره امور عمومی دولت است</a:t>
            </a:r>
            <a:endParaRPr lang="en-US" sz="2400" dirty="0">
              <a:solidFill>
                <a:schemeClr val="bg1"/>
              </a:solidFill>
              <a:latin typeface="2  Titr"/>
            </a:endParaRPr>
          </a:p>
        </p:txBody>
      </p:sp>
    </p:spTree>
    <p:extLst>
      <p:ext uri="{BB962C8B-B14F-4D97-AF65-F5344CB8AC3E}">
        <p14:creationId xmlns:p14="http://schemas.microsoft.com/office/powerpoint/2010/main" val="37683298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C498D-0FF3-4C26-8DA3-D3609FB1560A}"/>
              </a:ext>
            </a:extLst>
          </p:cNvPr>
          <p:cNvSpPr txBox="1"/>
          <p:nvPr/>
        </p:nvSpPr>
        <p:spPr>
          <a:xfrm>
            <a:off x="6467637" y="509211"/>
            <a:ext cx="5062222" cy="584775"/>
          </a:xfrm>
          <a:prstGeom prst="rect">
            <a:avLst/>
          </a:prstGeom>
          <a:noFill/>
        </p:spPr>
        <p:txBody>
          <a:bodyPr wrap="square" rtlCol="0" anchor="ctr">
            <a:spAutoFit/>
          </a:bodyPr>
          <a:lstStyle/>
          <a:p>
            <a:pPr algn="r"/>
            <a:r>
              <a:rPr lang="fa-IR" altLang="ko-KR" sz="3200" b="1" dirty="0">
                <a:solidFill>
                  <a:schemeClr val="accent1"/>
                </a:solidFill>
                <a:latin typeface="+mj-lt"/>
                <a:cs typeface="2  Titr" panose="00000700000000000000" pitchFamily="2" charset="-78"/>
              </a:rPr>
              <a:t>حکمرانی داده چیست؟</a:t>
            </a:r>
            <a:endParaRPr lang="ko-KR" altLang="en-US" sz="3200" b="1" dirty="0">
              <a:solidFill>
                <a:schemeClr val="accent1"/>
              </a:solidFill>
              <a:latin typeface="+mj-lt"/>
              <a:cs typeface="2  Titr" panose="00000700000000000000" pitchFamily="2" charset="-78"/>
            </a:endParaRPr>
          </a:p>
        </p:txBody>
      </p:sp>
      <p:sp>
        <p:nvSpPr>
          <p:cNvPr id="3" name="TextBox 2">
            <a:extLst>
              <a:ext uri="{FF2B5EF4-FFF2-40B4-BE49-F238E27FC236}">
                <a16:creationId xmlns:a16="http://schemas.microsoft.com/office/drawing/2014/main" id="{7FB40520-5C30-49BC-A857-AB1EEE0880B0}"/>
              </a:ext>
            </a:extLst>
          </p:cNvPr>
          <p:cNvSpPr txBox="1"/>
          <p:nvPr/>
        </p:nvSpPr>
        <p:spPr>
          <a:xfrm>
            <a:off x="6768265" y="1240285"/>
            <a:ext cx="5051592" cy="830997"/>
          </a:xfrm>
          <a:prstGeom prst="rect">
            <a:avLst/>
          </a:prstGeom>
          <a:noFill/>
        </p:spPr>
        <p:txBody>
          <a:bodyPr wrap="square" rtlCol="0" anchor="ctr">
            <a:spAutoFit/>
          </a:bodyPr>
          <a:lstStyle/>
          <a:p>
            <a:pPr algn="just" rtl="1"/>
            <a:r>
              <a:rPr lang="fa-IR" altLang="ko-KR" sz="2400" dirty="0">
                <a:solidFill>
                  <a:schemeClr val="tx1">
                    <a:lumMod val="85000"/>
                    <a:lumOff val="15000"/>
                  </a:schemeClr>
                </a:solidFill>
                <a:cs typeface="B Nazanin" panose="00000400000000000000" pitchFamily="2" charset="-78"/>
              </a:rPr>
              <a:t>مجموعه قواعد، ساختارها، نقش ها، مسئولیت ها و حقوق تصمیم گیری درباره داده در کل چرخه حیات</a:t>
            </a:r>
            <a:endParaRPr lang="ko-KR" altLang="en-US" sz="2400" dirty="0">
              <a:solidFill>
                <a:schemeClr val="tx1">
                  <a:lumMod val="85000"/>
                  <a:lumOff val="15000"/>
                </a:schemeClr>
              </a:solidFill>
              <a:cs typeface="B Nazanin" panose="00000400000000000000" pitchFamily="2" charset="-78"/>
            </a:endParaRPr>
          </a:p>
        </p:txBody>
      </p:sp>
      <p:sp>
        <p:nvSpPr>
          <p:cNvPr id="4" name="TextBox 3">
            <a:extLst>
              <a:ext uri="{FF2B5EF4-FFF2-40B4-BE49-F238E27FC236}">
                <a16:creationId xmlns:a16="http://schemas.microsoft.com/office/drawing/2014/main" id="{C8F4BB39-D8C6-4E79-9D8B-5A750D4C1F75}"/>
              </a:ext>
            </a:extLst>
          </p:cNvPr>
          <p:cNvSpPr txBox="1"/>
          <p:nvPr/>
        </p:nvSpPr>
        <p:spPr>
          <a:xfrm>
            <a:off x="2635432" y="2322263"/>
            <a:ext cx="4738254" cy="369332"/>
          </a:xfrm>
          <a:prstGeom prst="rect">
            <a:avLst/>
          </a:prstGeom>
          <a:noFill/>
        </p:spPr>
        <p:txBody>
          <a:bodyPr wrap="square" rtlCol="0" anchor="ctr">
            <a:spAutoFit/>
          </a:bodyPr>
          <a:lstStyle/>
          <a:p>
            <a:pPr algn="just" rtl="1"/>
            <a:r>
              <a:rPr lang="fa-IR" altLang="ko-KR" b="1" dirty="0">
                <a:solidFill>
                  <a:schemeClr val="accent1"/>
                </a:solidFill>
                <a:latin typeface="+mj-lt"/>
                <a:cs typeface="2  Titr" panose="00000700000000000000" pitchFamily="2" charset="-78"/>
              </a:rPr>
              <a:t>تفاوت حکمرانی داده و حکمرانی داده مبنا در چیست؟</a:t>
            </a:r>
            <a:endParaRPr lang="ko-KR" altLang="en-US" b="1" dirty="0">
              <a:solidFill>
                <a:schemeClr val="accent1"/>
              </a:solidFill>
              <a:latin typeface="+mj-lt"/>
              <a:cs typeface="2  Titr" panose="00000700000000000000" pitchFamily="2" charset="-78"/>
            </a:endParaRPr>
          </a:p>
        </p:txBody>
      </p:sp>
      <p:grpSp>
        <p:nvGrpSpPr>
          <p:cNvPr id="5" name="Group 4">
            <a:extLst>
              <a:ext uri="{FF2B5EF4-FFF2-40B4-BE49-F238E27FC236}">
                <a16:creationId xmlns:a16="http://schemas.microsoft.com/office/drawing/2014/main" id="{7484A2D5-18BA-405A-96C2-0F9204D5438F}"/>
              </a:ext>
            </a:extLst>
          </p:cNvPr>
          <p:cNvGrpSpPr/>
          <p:nvPr/>
        </p:nvGrpSpPr>
        <p:grpSpPr>
          <a:xfrm>
            <a:off x="9145430" y="4463882"/>
            <a:ext cx="2987810" cy="288032"/>
            <a:chOff x="11279811" y="3925804"/>
            <a:chExt cx="2987810" cy="288032"/>
          </a:xfrm>
        </p:grpSpPr>
        <p:sp>
          <p:nvSpPr>
            <p:cNvPr id="6" name="순서도: 처리 250">
              <a:extLst>
                <a:ext uri="{FF2B5EF4-FFF2-40B4-BE49-F238E27FC236}">
                  <a16:creationId xmlns:a16="http://schemas.microsoft.com/office/drawing/2014/main" id="{416F24DE-EE8C-483D-846A-4125AAF3CB52}"/>
                </a:ext>
              </a:extLst>
            </p:cNvPr>
            <p:cNvSpPr/>
            <p:nvPr/>
          </p:nvSpPr>
          <p:spPr>
            <a:xfrm>
              <a:off x="11279811"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 name="순서도: 처리 251">
              <a:extLst>
                <a:ext uri="{FF2B5EF4-FFF2-40B4-BE49-F238E27FC236}">
                  <a16:creationId xmlns:a16="http://schemas.microsoft.com/office/drawing/2014/main" id="{D5FA6258-AC65-433F-BAB8-6439756E97E5}"/>
                </a:ext>
              </a:extLst>
            </p:cNvPr>
            <p:cNvSpPr/>
            <p:nvPr/>
          </p:nvSpPr>
          <p:spPr>
            <a:xfrm>
              <a:off x="11431380"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 name="순서도: 처리 252">
              <a:extLst>
                <a:ext uri="{FF2B5EF4-FFF2-40B4-BE49-F238E27FC236}">
                  <a16:creationId xmlns:a16="http://schemas.microsoft.com/office/drawing/2014/main" id="{F2BB95CF-5E44-4367-9007-54A9F9367E57}"/>
                </a:ext>
              </a:extLst>
            </p:cNvPr>
            <p:cNvSpPr/>
            <p:nvPr/>
          </p:nvSpPr>
          <p:spPr>
            <a:xfrm>
              <a:off x="11582949"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 name="순서도: 처리 253">
              <a:extLst>
                <a:ext uri="{FF2B5EF4-FFF2-40B4-BE49-F238E27FC236}">
                  <a16:creationId xmlns:a16="http://schemas.microsoft.com/office/drawing/2014/main" id="{D586C4DA-52A2-4B87-B58A-5C75844E263A}"/>
                </a:ext>
              </a:extLst>
            </p:cNvPr>
            <p:cNvSpPr/>
            <p:nvPr/>
          </p:nvSpPr>
          <p:spPr>
            <a:xfrm>
              <a:off x="11734518"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 name="순서도: 처리 254">
              <a:extLst>
                <a:ext uri="{FF2B5EF4-FFF2-40B4-BE49-F238E27FC236}">
                  <a16:creationId xmlns:a16="http://schemas.microsoft.com/office/drawing/2014/main" id="{60D5A6E8-CC62-4453-BBF3-C4CE628B96C6}"/>
                </a:ext>
              </a:extLst>
            </p:cNvPr>
            <p:cNvSpPr/>
            <p:nvPr/>
          </p:nvSpPr>
          <p:spPr>
            <a:xfrm>
              <a:off x="11886087"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 name="순서도: 처리 255">
              <a:extLst>
                <a:ext uri="{FF2B5EF4-FFF2-40B4-BE49-F238E27FC236}">
                  <a16:creationId xmlns:a16="http://schemas.microsoft.com/office/drawing/2014/main" id="{9B90775A-F427-4959-9167-F3E1CC4527F9}"/>
                </a:ext>
              </a:extLst>
            </p:cNvPr>
            <p:cNvSpPr/>
            <p:nvPr/>
          </p:nvSpPr>
          <p:spPr>
            <a:xfrm>
              <a:off x="12037656"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 name="순서도: 처리 256">
              <a:extLst>
                <a:ext uri="{FF2B5EF4-FFF2-40B4-BE49-F238E27FC236}">
                  <a16:creationId xmlns:a16="http://schemas.microsoft.com/office/drawing/2014/main" id="{352E139C-084F-462D-8F92-97BDC7106FAE}"/>
                </a:ext>
              </a:extLst>
            </p:cNvPr>
            <p:cNvSpPr/>
            <p:nvPr/>
          </p:nvSpPr>
          <p:spPr>
            <a:xfrm>
              <a:off x="12189225"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 name="순서도: 처리 257">
              <a:extLst>
                <a:ext uri="{FF2B5EF4-FFF2-40B4-BE49-F238E27FC236}">
                  <a16:creationId xmlns:a16="http://schemas.microsoft.com/office/drawing/2014/main" id="{32F784F2-1E8A-4E7A-86CD-FFE3B7C57B93}"/>
                </a:ext>
              </a:extLst>
            </p:cNvPr>
            <p:cNvSpPr/>
            <p:nvPr/>
          </p:nvSpPr>
          <p:spPr>
            <a:xfrm>
              <a:off x="12340794"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 name="순서도: 처리 258">
              <a:extLst>
                <a:ext uri="{FF2B5EF4-FFF2-40B4-BE49-F238E27FC236}">
                  <a16:creationId xmlns:a16="http://schemas.microsoft.com/office/drawing/2014/main" id="{1F7F34D3-8BCB-4A62-8801-5379BE14E29E}"/>
                </a:ext>
              </a:extLst>
            </p:cNvPr>
            <p:cNvSpPr/>
            <p:nvPr/>
          </p:nvSpPr>
          <p:spPr>
            <a:xfrm>
              <a:off x="12492363"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 name="순서도: 처리 259">
              <a:extLst>
                <a:ext uri="{FF2B5EF4-FFF2-40B4-BE49-F238E27FC236}">
                  <a16:creationId xmlns:a16="http://schemas.microsoft.com/office/drawing/2014/main" id="{7D38C5FB-D088-4A38-9EA1-D5C496CC8A24}"/>
                </a:ext>
              </a:extLst>
            </p:cNvPr>
            <p:cNvSpPr/>
            <p:nvPr/>
          </p:nvSpPr>
          <p:spPr>
            <a:xfrm>
              <a:off x="12643932" y="3925804"/>
              <a:ext cx="108000" cy="288032"/>
            </a:xfrm>
            <a:prstGeom prst="flowChartProcess">
              <a:avLst/>
            </a:prstGeom>
            <a:solidFill>
              <a:schemeClr val="accent2">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 name="순서도: 처리 260">
              <a:extLst>
                <a:ext uri="{FF2B5EF4-FFF2-40B4-BE49-F238E27FC236}">
                  <a16:creationId xmlns:a16="http://schemas.microsoft.com/office/drawing/2014/main" id="{D235AD02-812E-4E8E-8FFA-6E445F18C23B}"/>
                </a:ext>
              </a:extLst>
            </p:cNvPr>
            <p:cNvSpPr/>
            <p:nvPr/>
          </p:nvSpPr>
          <p:spPr>
            <a:xfrm>
              <a:off x="12795501"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 name="순서도: 처리 261">
              <a:extLst>
                <a:ext uri="{FF2B5EF4-FFF2-40B4-BE49-F238E27FC236}">
                  <a16:creationId xmlns:a16="http://schemas.microsoft.com/office/drawing/2014/main" id="{B2C8DED5-F6EB-4FD8-A112-FBFC23615853}"/>
                </a:ext>
              </a:extLst>
            </p:cNvPr>
            <p:cNvSpPr/>
            <p:nvPr/>
          </p:nvSpPr>
          <p:spPr>
            <a:xfrm>
              <a:off x="12947070"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 name="순서도: 처리 262">
              <a:extLst>
                <a:ext uri="{FF2B5EF4-FFF2-40B4-BE49-F238E27FC236}">
                  <a16:creationId xmlns:a16="http://schemas.microsoft.com/office/drawing/2014/main" id="{9D2E3476-91CF-4E91-AB67-E5F673D24F38}"/>
                </a:ext>
              </a:extLst>
            </p:cNvPr>
            <p:cNvSpPr/>
            <p:nvPr/>
          </p:nvSpPr>
          <p:spPr>
            <a:xfrm>
              <a:off x="13098639"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9" name="순서도: 처리 263">
              <a:extLst>
                <a:ext uri="{FF2B5EF4-FFF2-40B4-BE49-F238E27FC236}">
                  <a16:creationId xmlns:a16="http://schemas.microsoft.com/office/drawing/2014/main" id="{0715A709-CCEB-4CC0-BA8F-48E499AB29E3}"/>
                </a:ext>
              </a:extLst>
            </p:cNvPr>
            <p:cNvSpPr/>
            <p:nvPr/>
          </p:nvSpPr>
          <p:spPr>
            <a:xfrm>
              <a:off x="13250208"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0" name="순서도: 처리 264">
              <a:extLst>
                <a:ext uri="{FF2B5EF4-FFF2-40B4-BE49-F238E27FC236}">
                  <a16:creationId xmlns:a16="http://schemas.microsoft.com/office/drawing/2014/main" id="{EDFC22D3-FAB4-4D6B-A180-C91EECAF305A}"/>
                </a:ext>
              </a:extLst>
            </p:cNvPr>
            <p:cNvSpPr/>
            <p:nvPr/>
          </p:nvSpPr>
          <p:spPr>
            <a:xfrm>
              <a:off x="13401777"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 name="순서도: 처리 265">
              <a:extLst>
                <a:ext uri="{FF2B5EF4-FFF2-40B4-BE49-F238E27FC236}">
                  <a16:creationId xmlns:a16="http://schemas.microsoft.com/office/drawing/2014/main" id="{9CA5BACB-E16A-4BC7-B773-63C3F043FDC3}"/>
                </a:ext>
              </a:extLst>
            </p:cNvPr>
            <p:cNvSpPr/>
            <p:nvPr/>
          </p:nvSpPr>
          <p:spPr>
            <a:xfrm>
              <a:off x="13553346"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2" name="순서도: 처리 266">
              <a:extLst>
                <a:ext uri="{FF2B5EF4-FFF2-40B4-BE49-F238E27FC236}">
                  <a16:creationId xmlns:a16="http://schemas.microsoft.com/office/drawing/2014/main" id="{28B511EA-E4BE-4390-B54A-90DBF4F807C1}"/>
                </a:ext>
              </a:extLst>
            </p:cNvPr>
            <p:cNvSpPr/>
            <p:nvPr/>
          </p:nvSpPr>
          <p:spPr>
            <a:xfrm>
              <a:off x="13704915"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3" name="순서도: 처리 267">
              <a:extLst>
                <a:ext uri="{FF2B5EF4-FFF2-40B4-BE49-F238E27FC236}">
                  <a16:creationId xmlns:a16="http://schemas.microsoft.com/office/drawing/2014/main" id="{99F5FDAB-8898-4CA6-9CF0-5BAC2458D773}"/>
                </a:ext>
              </a:extLst>
            </p:cNvPr>
            <p:cNvSpPr/>
            <p:nvPr/>
          </p:nvSpPr>
          <p:spPr>
            <a:xfrm>
              <a:off x="13856484"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4" name="순서도: 처리 268">
              <a:extLst>
                <a:ext uri="{FF2B5EF4-FFF2-40B4-BE49-F238E27FC236}">
                  <a16:creationId xmlns:a16="http://schemas.microsoft.com/office/drawing/2014/main" id="{ACB13DBE-C53B-42DD-BCC7-9E2E943FF175}"/>
                </a:ext>
              </a:extLst>
            </p:cNvPr>
            <p:cNvSpPr/>
            <p:nvPr/>
          </p:nvSpPr>
          <p:spPr>
            <a:xfrm>
              <a:off x="14008053"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5" name="순서도: 처리 269">
              <a:extLst>
                <a:ext uri="{FF2B5EF4-FFF2-40B4-BE49-F238E27FC236}">
                  <a16:creationId xmlns:a16="http://schemas.microsoft.com/office/drawing/2014/main" id="{8EFE832C-1D0F-4A80-BA1D-033820DB92C2}"/>
                </a:ext>
              </a:extLst>
            </p:cNvPr>
            <p:cNvSpPr/>
            <p:nvPr/>
          </p:nvSpPr>
          <p:spPr>
            <a:xfrm>
              <a:off x="14159621" y="3925804"/>
              <a:ext cx="108000" cy="288032"/>
            </a:xfrm>
            <a:prstGeom prst="flowChartProcess">
              <a:avLst/>
            </a:prstGeom>
            <a:solidFill>
              <a:schemeClr val="bg1">
                <a:lumMod val="75000"/>
                <a:alpha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50" name="Group 73">
            <a:extLst>
              <a:ext uri="{FF2B5EF4-FFF2-40B4-BE49-F238E27FC236}">
                <a16:creationId xmlns:a16="http://schemas.microsoft.com/office/drawing/2014/main" id="{858544B1-E050-4645-A6CE-4526A3F40E07}"/>
              </a:ext>
            </a:extLst>
          </p:cNvPr>
          <p:cNvGrpSpPr/>
          <p:nvPr/>
        </p:nvGrpSpPr>
        <p:grpSpPr>
          <a:xfrm>
            <a:off x="301369" y="472609"/>
            <a:ext cx="5553216" cy="1826277"/>
            <a:chOff x="2551705" y="4283314"/>
            <a:chExt cx="2357002" cy="808177"/>
          </a:xfrm>
        </p:grpSpPr>
        <p:sp>
          <p:nvSpPr>
            <p:cNvPr id="51" name="TextBox 50">
              <a:extLst>
                <a:ext uri="{FF2B5EF4-FFF2-40B4-BE49-F238E27FC236}">
                  <a16:creationId xmlns:a16="http://schemas.microsoft.com/office/drawing/2014/main" id="{8A3B4E97-51CC-46F8-9D1A-93E5497397C6}"/>
                </a:ext>
              </a:extLst>
            </p:cNvPr>
            <p:cNvSpPr txBox="1"/>
            <p:nvPr/>
          </p:nvSpPr>
          <p:spPr>
            <a:xfrm>
              <a:off x="2551705" y="4560313"/>
              <a:ext cx="2357002" cy="531178"/>
            </a:xfrm>
            <a:prstGeom prst="rect">
              <a:avLst/>
            </a:prstGeom>
            <a:noFill/>
          </p:spPr>
          <p:txBody>
            <a:bodyPr wrap="square" rtlCol="0">
              <a:spAutoFit/>
            </a:bodyPr>
            <a:lstStyle/>
            <a:p>
              <a:pPr algn="just" rtl="1"/>
              <a:r>
                <a:rPr lang="fa-IR" altLang="ko-KR" sz="2400" dirty="0">
                  <a:solidFill>
                    <a:schemeClr val="tx1">
                      <a:lumMod val="85000"/>
                      <a:lumOff val="15000"/>
                    </a:schemeClr>
                  </a:solidFill>
                  <a:cs typeface="B Nazanin" panose="00000400000000000000" pitchFamily="2" charset="-78"/>
                </a:rPr>
                <a:t>استفاده نظام مند از داده های قابل اعتماد، برای فهم مسئله، انتخاب و مداخله، استفاده در نظام تصمیم گیری، اجرا، پایش، ارزیابی و یادگیری سیاسی</a:t>
              </a:r>
              <a:endParaRPr lang="ko-KR" altLang="en-US" sz="2400" dirty="0">
                <a:solidFill>
                  <a:schemeClr val="tx1">
                    <a:lumMod val="85000"/>
                    <a:lumOff val="1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39875F36-E077-49FA-9A2E-470ECFCAD539}"/>
                </a:ext>
              </a:extLst>
            </p:cNvPr>
            <p:cNvSpPr txBox="1"/>
            <p:nvPr/>
          </p:nvSpPr>
          <p:spPr>
            <a:xfrm>
              <a:off x="2551705" y="4283314"/>
              <a:ext cx="2336966" cy="320186"/>
            </a:xfrm>
            <a:prstGeom prst="rect">
              <a:avLst/>
            </a:prstGeom>
            <a:noFill/>
          </p:spPr>
          <p:txBody>
            <a:bodyPr wrap="square" rtlCol="0">
              <a:spAutoFit/>
            </a:bodyPr>
            <a:lstStyle/>
            <a:p>
              <a:pPr algn="r"/>
              <a:r>
                <a:rPr lang="fa-IR" altLang="ko-KR" sz="3200" b="1" dirty="0">
                  <a:solidFill>
                    <a:schemeClr val="accent1"/>
                  </a:solidFill>
                  <a:latin typeface="+mj-lt"/>
                  <a:cs typeface="2  Titr" panose="00000700000000000000" pitchFamily="2" charset="-78"/>
                </a:rPr>
                <a:t>حکمرانی داده مبنا چیست؟</a:t>
              </a:r>
              <a:endParaRPr lang="ko-KR" altLang="en-US" sz="3200" b="1" dirty="0">
                <a:solidFill>
                  <a:schemeClr val="accent1"/>
                </a:solidFill>
                <a:latin typeface="+mj-lt"/>
                <a:cs typeface="2  Titr" panose="00000700000000000000" pitchFamily="2" charset="-78"/>
              </a:endParaRPr>
            </a:p>
          </p:txBody>
        </p:sp>
      </p:grpSp>
      <p:graphicFrame>
        <p:nvGraphicFramePr>
          <p:cNvPr id="26" name="Table 25">
            <a:extLst>
              <a:ext uri="{FF2B5EF4-FFF2-40B4-BE49-F238E27FC236}">
                <a16:creationId xmlns:a16="http://schemas.microsoft.com/office/drawing/2014/main" id="{C3DCED1D-384C-158C-9048-574ED73EC971}"/>
              </a:ext>
            </a:extLst>
          </p:cNvPr>
          <p:cNvGraphicFramePr>
            <a:graphicFrameLocks noGrp="1"/>
          </p:cNvGraphicFramePr>
          <p:nvPr>
            <p:extLst>
              <p:ext uri="{D42A27DB-BD31-4B8C-83A1-F6EECF244321}">
                <p14:modId xmlns:p14="http://schemas.microsoft.com/office/powerpoint/2010/main" val="313449270"/>
              </p:ext>
            </p:extLst>
          </p:nvPr>
        </p:nvGraphicFramePr>
        <p:xfrm>
          <a:off x="1748297" y="2645829"/>
          <a:ext cx="7397133" cy="4212171"/>
        </p:xfrm>
        <a:graphic>
          <a:graphicData uri="http://schemas.openxmlformats.org/drawingml/2006/table">
            <a:tbl>
              <a:tblPr firstRow="1" bandRow="1">
                <a:tableStyleId>{5C22544A-7EE6-4342-B048-85BDC9FD1C3A}</a:tableStyleId>
              </a:tblPr>
              <a:tblGrid>
                <a:gridCol w="2465711">
                  <a:extLst>
                    <a:ext uri="{9D8B030D-6E8A-4147-A177-3AD203B41FA5}">
                      <a16:colId xmlns:a16="http://schemas.microsoft.com/office/drawing/2014/main" val="1230020414"/>
                    </a:ext>
                  </a:extLst>
                </a:gridCol>
                <a:gridCol w="2465711">
                  <a:extLst>
                    <a:ext uri="{9D8B030D-6E8A-4147-A177-3AD203B41FA5}">
                      <a16:colId xmlns:a16="http://schemas.microsoft.com/office/drawing/2014/main" val="4254624367"/>
                    </a:ext>
                  </a:extLst>
                </a:gridCol>
                <a:gridCol w="2465711">
                  <a:extLst>
                    <a:ext uri="{9D8B030D-6E8A-4147-A177-3AD203B41FA5}">
                      <a16:colId xmlns:a16="http://schemas.microsoft.com/office/drawing/2014/main" val="3331577603"/>
                    </a:ext>
                  </a:extLst>
                </a:gridCol>
              </a:tblGrid>
              <a:tr h="564579">
                <a:tc>
                  <a:txBody>
                    <a:bodyPr/>
                    <a:lstStyle/>
                    <a:p>
                      <a:pPr algn="ctr"/>
                      <a:r>
                        <a:rPr lang="fa-IR" dirty="0">
                          <a:cs typeface="2  Titr" panose="00000700000000000000"/>
                        </a:rPr>
                        <a:t>حکمرانی داده مبنا</a:t>
                      </a:r>
                      <a:endParaRPr lang="en-US" dirty="0">
                        <a:cs typeface="2  Titr" panose="00000700000000000000"/>
                      </a:endParaRPr>
                    </a:p>
                  </a:txBody>
                  <a:tcPr/>
                </a:tc>
                <a:tc>
                  <a:txBody>
                    <a:bodyPr/>
                    <a:lstStyle/>
                    <a:p>
                      <a:pPr algn="ctr"/>
                      <a:r>
                        <a:rPr lang="fa-IR" dirty="0">
                          <a:cs typeface="2  Titr" panose="00000700000000000000"/>
                        </a:rPr>
                        <a:t>حکمرانی داده</a:t>
                      </a:r>
                      <a:endParaRPr lang="en-US" dirty="0">
                        <a:cs typeface="2  Titr" panose="0000070000000000000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a-IR" dirty="0">
                          <a:cs typeface="2  Titr" panose="00000700000000000000"/>
                        </a:rPr>
                        <a:t>بعد</a:t>
                      </a:r>
                      <a:endParaRPr lang="en-US" dirty="0">
                        <a:cs typeface="2  Titr" panose="00000700000000000000"/>
                      </a:endParaRPr>
                    </a:p>
                    <a:p>
                      <a:pPr algn="ctr"/>
                      <a:endParaRPr lang="en-US" dirty="0">
                        <a:cs typeface="2  Titr" panose="00000700000000000000"/>
                      </a:endParaRPr>
                    </a:p>
                  </a:txBody>
                  <a:tcPr/>
                </a:tc>
                <a:extLst>
                  <a:ext uri="{0D108BD9-81ED-4DB2-BD59-A6C34878D82A}">
                    <a16:rowId xmlns:a16="http://schemas.microsoft.com/office/drawing/2014/main" val="614084704"/>
                  </a:ext>
                </a:extLst>
              </a:tr>
              <a:tr h="327097">
                <a:tc>
                  <a:txBody>
                    <a:bodyPr/>
                    <a:lstStyle/>
                    <a:p>
                      <a:pPr algn="r" rtl="1"/>
                      <a:r>
                        <a:rPr lang="fa-IR" sz="1400" b="1" dirty="0">
                          <a:cs typeface="B Nazanin" panose="00000400000000000000" pitchFamily="2" charset="-78"/>
                        </a:rPr>
                        <a:t>تصمیم و حکمرانی</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خود داده</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موضوع اصلی</a:t>
                      </a:r>
                      <a:endParaRPr lang="en-US" sz="1400" b="1" dirty="0">
                        <a:cs typeface="B Nazanin" panose="00000400000000000000" pitchFamily="2" charset="-78"/>
                      </a:endParaRPr>
                    </a:p>
                  </a:txBody>
                  <a:tcPr/>
                </a:tc>
                <a:extLst>
                  <a:ext uri="{0D108BD9-81ED-4DB2-BD59-A6C34878D82A}">
                    <a16:rowId xmlns:a16="http://schemas.microsoft.com/office/drawing/2014/main" val="1341092494"/>
                  </a:ext>
                </a:extLst>
              </a:tr>
              <a:tr h="457040">
                <a:tc>
                  <a:txBody>
                    <a:bodyPr/>
                    <a:lstStyle/>
                    <a:p>
                      <a:pPr algn="r" rtl="1"/>
                      <a:r>
                        <a:rPr lang="fa-IR" sz="1400" b="1" dirty="0">
                          <a:cs typeface="B Nazanin" panose="00000400000000000000" pitchFamily="2" charset="-78"/>
                        </a:rPr>
                        <a:t>چگونه با داده تصمیم بهتری یگیریم؟</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داده چگونه تولید و نگهداری و استفاده شود؟</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پرسش اصلی</a:t>
                      </a:r>
                      <a:endParaRPr lang="en-US" sz="1400" b="1" dirty="0">
                        <a:cs typeface="B Nazanin" panose="00000400000000000000" pitchFamily="2" charset="-78"/>
                      </a:endParaRPr>
                    </a:p>
                  </a:txBody>
                  <a:tcPr/>
                </a:tc>
                <a:extLst>
                  <a:ext uri="{0D108BD9-81ED-4DB2-BD59-A6C34878D82A}">
                    <a16:rowId xmlns:a16="http://schemas.microsoft.com/office/drawing/2014/main" val="2721208526"/>
                  </a:ext>
                </a:extLst>
              </a:tr>
              <a:tr h="457040">
                <a:tc>
                  <a:txBody>
                    <a:bodyPr/>
                    <a:lstStyle/>
                    <a:p>
                      <a:pPr algn="r" rtl="1"/>
                      <a:r>
                        <a:rPr lang="fa-IR" sz="1400" b="1" dirty="0">
                          <a:cs typeface="B Nazanin" panose="00000400000000000000" pitchFamily="2" charset="-78"/>
                        </a:rPr>
                        <a:t>سیاست گذاری، برنامه ریزی، اجرا، نظارت و ارزیابی</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کیفیت، مالکیت، استاندارد، امنیت، دسترسی</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تمرکز</a:t>
                      </a:r>
                      <a:endParaRPr lang="en-US" sz="1400" b="1" dirty="0">
                        <a:cs typeface="B Nazanin" panose="00000400000000000000" pitchFamily="2" charset="-78"/>
                      </a:endParaRPr>
                    </a:p>
                  </a:txBody>
                  <a:tcPr/>
                </a:tc>
                <a:extLst>
                  <a:ext uri="{0D108BD9-81ED-4DB2-BD59-A6C34878D82A}">
                    <a16:rowId xmlns:a16="http://schemas.microsoft.com/office/drawing/2014/main" val="392664294"/>
                  </a:ext>
                </a:extLst>
              </a:tr>
              <a:tr h="327097">
                <a:tc>
                  <a:txBody>
                    <a:bodyPr/>
                    <a:lstStyle/>
                    <a:p>
                      <a:pPr algn="r" rtl="1"/>
                      <a:r>
                        <a:rPr lang="fa-IR" sz="1400" b="1" dirty="0">
                          <a:cs typeface="B Nazanin" panose="00000400000000000000" pitchFamily="2" charset="-78"/>
                        </a:rPr>
                        <a:t>مسئله و تصمیمات عمومی</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دارایی داده</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واحد اصلی</a:t>
                      </a:r>
                      <a:endParaRPr lang="en-US" sz="1400" b="1" dirty="0">
                        <a:cs typeface="B Nazanin" panose="00000400000000000000" pitchFamily="2" charset="-78"/>
                      </a:endParaRPr>
                    </a:p>
                  </a:txBody>
                  <a:tcPr/>
                </a:tc>
                <a:extLst>
                  <a:ext uri="{0D108BD9-81ED-4DB2-BD59-A6C34878D82A}">
                    <a16:rowId xmlns:a16="http://schemas.microsoft.com/office/drawing/2014/main" val="1871130107"/>
                  </a:ext>
                </a:extLst>
              </a:tr>
              <a:tr h="327097">
                <a:tc>
                  <a:txBody>
                    <a:bodyPr/>
                    <a:lstStyle/>
                    <a:p>
                      <a:pPr algn="r" rtl="1"/>
                      <a:r>
                        <a:rPr lang="fa-IR" sz="1400" b="1" dirty="0">
                          <a:cs typeface="B Nazanin" panose="00000400000000000000" pitchFamily="2" charset="-78"/>
                        </a:rPr>
                        <a:t>تصمیم و سیاست گذاری مبتنی بر شواهد</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داده قابل اعتماد و قایل استفاده</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خروجی</a:t>
                      </a:r>
                      <a:endParaRPr lang="en-US" sz="1400" b="1" dirty="0">
                        <a:cs typeface="B Nazanin" panose="00000400000000000000" pitchFamily="2" charset="-78"/>
                      </a:endParaRPr>
                    </a:p>
                  </a:txBody>
                  <a:tcPr/>
                </a:tc>
                <a:extLst>
                  <a:ext uri="{0D108BD9-81ED-4DB2-BD59-A6C34878D82A}">
                    <a16:rowId xmlns:a16="http://schemas.microsoft.com/office/drawing/2014/main" val="890607107"/>
                  </a:ext>
                </a:extLst>
              </a:tr>
              <a:tr h="457040">
                <a:tc>
                  <a:txBody>
                    <a:bodyPr/>
                    <a:lstStyle/>
                    <a:p>
                      <a:pPr algn="r" rtl="1"/>
                      <a:r>
                        <a:rPr lang="fa-IR" sz="1400" b="1" dirty="0">
                          <a:cs typeface="B Nazanin" panose="00000400000000000000" pitchFamily="2" charset="-78"/>
                        </a:rPr>
                        <a:t>مدیران، سیاست گذاران، آمارگران، تحلیل گران، متخصصان</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مالک داده، متولی داده، متخصص فناوری، امنیت و حقوق</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بازیگران کلیدی</a:t>
                      </a:r>
                      <a:endParaRPr lang="en-US" sz="1400" b="1" dirty="0">
                        <a:cs typeface="B Nazanin" panose="00000400000000000000" pitchFamily="2" charset="-78"/>
                      </a:endParaRPr>
                    </a:p>
                  </a:txBody>
                  <a:tcPr/>
                </a:tc>
                <a:extLst>
                  <a:ext uri="{0D108BD9-81ED-4DB2-BD59-A6C34878D82A}">
                    <a16:rowId xmlns:a16="http://schemas.microsoft.com/office/drawing/2014/main" val="1615584437"/>
                  </a:ext>
                </a:extLst>
              </a:tr>
              <a:tr h="457040">
                <a:tc>
                  <a:txBody>
                    <a:bodyPr/>
                    <a:lstStyle/>
                    <a:p>
                      <a:pPr algn="r" rtl="1"/>
                      <a:r>
                        <a:rPr lang="fa-IR" sz="1400" b="1" dirty="0">
                          <a:cs typeface="B Nazanin" panose="00000400000000000000" pitchFamily="2" charset="-78"/>
                        </a:rPr>
                        <a:t>تبدیل داده و آمار به مبنای تصمیم گیری</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تضمین کیفیت و قابلیت استفاده از داده های ورودی </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رابطه با آمار</a:t>
                      </a:r>
                      <a:endParaRPr lang="en-US" sz="1400" b="1" dirty="0">
                        <a:cs typeface="B Nazanin" panose="00000400000000000000" pitchFamily="2" charset="-78"/>
                      </a:endParaRPr>
                    </a:p>
                  </a:txBody>
                  <a:tcPr/>
                </a:tc>
                <a:extLst>
                  <a:ext uri="{0D108BD9-81ED-4DB2-BD59-A6C34878D82A}">
                    <a16:rowId xmlns:a16="http://schemas.microsoft.com/office/drawing/2014/main" val="402296080"/>
                  </a:ext>
                </a:extLst>
              </a:tr>
              <a:tr h="327097">
                <a:tc>
                  <a:txBody>
                    <a:bodyPr/>
                    <a:lstStyle/>
                    <a:p>
                      <a:pPr algn="r" rtl="1"/>
                      <a:r>
                        <a:rPr lang="fa-IR" sz="1400" b="1" dirty="0">
                          <a:cs typeface="B Nazanin" panose="00000400000000000000" pitchFamily="2" charset="-78"/>
                        </a:rPr>
                        <a:t>تصمیم نادرست مبتنی بر داده ناقص</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داده های بی کیفیت ، ناسازگار و ناامن</a:t>
                      </a:r>
                      <a:endParaRPr lang="en-US" sz="1400" b="1" dirty="0">
                        <a:cs typeface="B Nazanin" panose="00000400000000000000" pitchFamily="2" charset="-78"/>
                      </a:endParaRPr>
                    </a:p>
                  </a:txBody>
                  <a:tcPr/>
                </a:tc>
                <a:tc>
                  <a:txBody>
                    <a:bodyPr/>
                    <a:lstStyle/>
                    <a:p>
                      <a:pPr algn="r" rtl="1"/>
                      <a:r>
                        <a:rPr lang="fa-IR" sz="1400" b="1" dirty="0">
                          <a:cs typeface="B Nazanin" panose="00000400000000000000" pitchFamily="2" charset="-78"/>
                        </a:rPr>
                        <a:t>خطر اصلی در صورت ضعف</a:t>
                      </a:r>
                      <a:endParaRPr lang="en-US" sz="1400" b="1" dirty="0">
                        <a:cs typeface="B Nazanin" panose="00000400000000000000" pitchFamily="2" charset="-78"/>
                      </a:endParaRPr>
                    </a:p>
                  </a:txBody>
                  <a:tcPr/>
                </a:tc>
                <a:extLst>
                  <a:ext uri="{0D108BD9-81ED-4DB2-BD59-A6C34878D82A}">
                    <a16:rowId xmlns:a16="http://schemas.microsoft.com/office/drawing/2014/main" val="3600823290"/>
                  </a:ext>
                </a:extLst>
              </a:tr>
            </a:tbl>
          </a:graphicData>
        </a:graphic>
      </p:graphicFrame>
    </p:spTree>
    <p:extLst>
      <p:ext uri="{BB962C8B-B14F-4D97-AF65-F5344CB8AC3E}">
        <p14:creationId xmlns:p14="http://schemas.microsoft.com/office/powerpoint/2010/main" val="13339013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56">
            <a:extLst>
              <a:ext uri="{FF2B5EF4-FFF2-40B4-BE49-F238E27FC236}">
                <a16:creationId xmlns:a16="http://schemas.microsoft.com/office/drawing/2014/main" id="{DFABB882-2A21-4D41-AB8E-BE18898007D1}"/>
              </a:ext>
            </a:extLst>
          </p:cNvPr>
          <p:cNvSpPr/>
          <p:nvPr/>
        </p:nvSpPr>
        <p:spPr>
          <a:xfrm>
            <a:off x="7810891" y="4146422"/>
            <a:ext cx="1316351" cy="1061168"/>
          </a:xfrm>
          <a:prstGeom prst="ellipse">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حکمرانی و تضمین کیفیت داده</a:t>
            </a:r>
            <a:endParaRPr lang="ko-KR" altLang="en-US" sz="1400" dirty="0">
              <a:cs typeface="2  Titr" panose="00000700000000000000" pitchFamily="2" charset="-78"/>
            </a:endParaRPr>
          </a:p>
        </p:txBody>
      </p:sp>
      <p:sp>
        <p:nvSpPr>
          <p:cNvPr id="28" name="Freeform 18">
            <a:extLst>
              <a:ext uri="{FF2B5EF4-FFF2-40B4-BE49-F238E27FC236}">
                <a16:creationId xmlns:a16="http://schemas.microsoft.com/office/drawing/2014/main" id="{BCFC89E9-B5D9-4928-B564-1EE56B2C949D}"/>
              </a:ext>
            </a:extLst>
          </p:cNvPr>
          <p:cNvSpPr/>
          <p:nvPr/>
        </p:nvSpPr>
        <p:spPr>
          <a:xfrm>
            <a:off x="5226567" y="5189606"/>
            <a:ext cx="488868" cy="394553"/>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3" name="Oval 56">
            <a:extLst>
              <a:ext uri="{FF2B5EF4-FFF2-40B4-BE49-F238E27FC236}">
                <a16:creationId xmlns:a16="http://schemas.microsoft.com/office/drawing/2014/main" id="{0F4F3661-9A9E-402E-943F-08898563B7EB}"/>
              </a:ext>
            </a:extLst>
          </p:cNvPr>
          <p:cNvSpPr/>
          <p:nvPr/>
        </p:nvSpPr>
        <p:spPr>
          <a:xfrm>
            <a:off x="7457738" y="1626333"/>
            <a:ext cx="1135413" cy="935706"/>
          </a:xfrm>
          <a:prstGeom prst="ellipse">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تعیین نیازهای اطلاعاتی</a:t>
            </a:r>
            <a:endParaRPr lang="ko-KR" altLang="en-US" sz="1400" dirty="0">
              <a:cs typeface="2  Titr" panose="00000700000000000000" pitchFamily="2" charset="-78"/>
            </a:endParaRPr>
          </a:p>
        </p:txBody>
      </p:sp>
      <p:sp>
        <p:nvSpPr>
          <p:cNvPr id="37" name="Oval 61">
            <a:extLst>
              <a:ext uri="{FF2B5EF4-FFF2-40B4-BE49-F238E27FC236}">
                <a16:creationId xmlns:a16="http://schemas.microsoft.com/office/drawing/2014/main" id="{7EEF1C4E-8AA4-4548-A524-68388A837E82}"/>
              </a:ext>
            </a:extLst>
          </p:cNvPr>
          <p:cNvSpPr/>
          <p:nvPr/>
        </p:nvSpPr>
        <p:spPr>
          <a:xfrm>
            <a:off x="3805468" y="1828086"/>
            <a:ext cx="3900675" cy="3905393"/>
          </a:xfrm>
          <a:prstGeom prst="ellipse">
            <a:avLst/>
          </a:prstGeom>
          <a:solidFill>
            <a:schemeClr val="bg1"/>
          </a:solidFill>
          <a:ln w="1143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4" name="TextBox 43">
            <a:extLst>
              <a:ext uri="{FF2B5EF4-FFF2-40B4-BE49-F238E27FC236}">
                <a16:creationId xmlns:a16="http://schemas.microsoft.com/office/drawing/2014/main" id="{87FE1877-26F8-4BC1-97D9-EBA412D4AE29}"/>
              </a:ext>
            </a:extLst>
          </p:cNvPr>
          <p:cNvSpPr txBox="1"/>
          <p:nvPr/>
        </p:nvSpPr>
        <p:spPr>
          <a:xfrm>
            <a:off x="4376181" y="2736465"/>
            <a:ext cx="2618509" cy="1951496"/>
          </a:xfrm>
          <a:prstGeom prst="rect">
            <a:avLst/>
          </a:prstGeom>
          <a:noFill/>
        </p:spPr>
        <p:txBody>
          <a:bodyPr wrap="square" rtlCol="0">
            <a:spAutoFit/>
          </a:bodyPr>
          <a:lstStyle/>
          <a:p>
            <a:pPr algn="ctr" rtl="1">
              <a:lnSpc>
                <a:spcPct val="150000"/>
              </a:lnSpc>
            </a:pPr>
            <a:r>
              <a:rPr lang="fa-IR" sz="2800" dirty="0">
                <a:solidFill>
                  <a:schemeClr val="tx2"/>
                </a:solidFill>
                <a:cs typeface="2  Titr" panose="00000700000000000000" pitchFamily="2" charset="-78"/>
              </a:rPr>
              <a:t>حکمرانی داده مبنا و ضرورت استقلال حرفه ای آمار</a:t>
            </a:r>
            <a:endParaRPr lang="en-US" sz="2800" dirty="0">
              <a:solidFill>
                <a:schemeClr val="tx2"/>
              </a:solidFill>
              <a:cs typeface="2  Titr" panose="00000700000000000000" pitchFamily="2" charset="-78"/>
            </a:endParaRPr>
          </a:p>
        </p:txBody>
      </p:sp>
      <p:sp>
        <p:nvSpPr>
          <p:cNvPr id="46" name="Oval 54">
            <a:extLst>
              <a:ext uri="{FF2B5EF4-FFF2-40B4-BE49-F238E27FC236}">
                <a16:creationId xmlns:a16="http://schemas.microsoft.com/office/drawing/2014/main" id="{55A46EB5-AE81-4663-BFF7-6DA4D6E85101}"/>
              </a:ext>
            </a:extLst>
          </p:cNvPr>
          <p:cNvSpPr/>
          <p:nvPr/>
        </p:nvSpPr>
        <p:spPr>
          <a:xfrm>
            <a:off x="6436782" y="780046"/>
            <a:ext cx="1017949" cy="1048040"/>
          </a:xfrm>
          <a:prstGeom prst="ellipse">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تعریف مسئله</a:t>
            </a:r>
            <a:endParaRPr lang="ko-KR" altLang="en-US" sz="1400" dirty="0">
              <a:cs typeface="2  Titr" panose="00000700000000000000" pitchFamily="2" charset="-78"/>
            </a:endParaRPr>
          </a:p>
        </p:txBody>
      </p:sp>
      <p:sp>
        <p:nvSpPr>
          <p:cNvPr id="35" name="Oval 54">
            <a:extLst>
              <a:ext uri="{FF2B5EF4-FFF2-40B4-BE49-F238E27FC236}">
                <a16:creationId xmlns:a16="http://schemas.microsoft.com/office/drawing/2014/main" id="{55A46EB5-AE81-4663-BFF7-6DA4D6E85101}"/>
              </a:ext>
            </a:extLst>
          </p:cNvPr>
          <p:cNvSpPr/>
          <p:nvPr/>
        </p:nvSpPr>
        <p:spPr>
          <a:xfrm>
            <a:off x="7939828" y="2844394"/>
            <a:ext cx="1141427" cy="1019673"/>
          </a:xfrm>
          <a:prstGeom prst="ellipse">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شناسایی منابع داده</a:t>
            </a:r>
            <a:endParaRPr lang="ko-KR" altLang="en-US" sz="1400" dirty="0">
              <a:cs typeface="2  Titr" panose="00000700000000000000" pitchFamily="2" charset="-78"/>
            </a:endParaRPr>
          </a:p>
        </p:txBody>
      </p:sp>
      <p:sp>
        <p:nvSpPr>
          <p:cNvPr id="36" name="Oval 54">
            <a:extLst>
              <a:ext uri="{FF2B5EF4-FFF2-40B4-BE49-F238E27FC236}">
                <a16:creationId xmlns:a16="http://schemas.microsoft.com/office/drawing/2014/main" id="{55A46EB5-AE81-4663-BFF7-6DA4D6E85101}"/>
              </a:ext>
            </a:extLst>
          </p:cNvPr>
          <p:cNvSpPr/>
          <p:nvPr/>
        </p:nvSpPr>
        <p:spPr>
          <a:xfrm>
            <a:off x="2586876" y="4229717"/>
            <a:ext cx="1141427" cy="1019673"/>
          </a:xfrm>
          <a:prstGeom prst="ellipse">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اجرا</a:t>
            </a:r>
            <a:endParaRPr lang="ko-KR" altLang="en-US" sz="1400" dirty="0">
              <a:cs typeface="2  Titr" panose="00000700000000000000" pitchFamily="2" charset="-78"/>
            </a:endParaRPr>
          </a:p>
        </p:txBody>
      </p:sp>
      <p:sp>
        <p:nvSpPr>
          <p:cNvPr id="38" name="Oval 56">
            <a:extLst>
              <a:ext uri="{FF2B5EF4-FFF2-40B4-BE49-F238E27FC236}">
                <a16:creationId xmlns:a16="http://schemas.microsoft.com/office/drawing/2014/main" id="{0F4F3661-9A9E-402E-943F-08898563B7EB}"/>
              </a:ext>
            </a:extLst>
          </p:cNvPr>
          <p:cNvSpPr/>
          <p:nvPr/>
        </p:nvSpPr>
        <p:spPr>
          <a:xfrm>
            <a:off x="5994002" y="5880310"/>
            <a:ext cx="1135413" cy="935706"/>
          </a:xfrm>
          <a:prstGeom prst="ellipse">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تبدیل نتایج به شواهد</a:t>
            </a:r>
            <a:endParaRPr lang="ko-KR" altLang="en-US" sz="1400" dirty="0">
              <a:cs typeface="2  Titr" panose="00000700000000000000" pitchFamily="2" charset="-78"/>
            </a:endParaRPr>
          </a:p>
        </p:txBody>
      </p:sp>
      <p:sp>
        <p:nvSpPr>
          <p:cNvPr id="39" name="Oval 54">
            <a:extLst>
              <a:ext uri="{FF2B5EF4-FFF2-40B4-BE49-F238E27FC236}">
                <a16:creationId xmlns:a16="http://schemas.microsoft.com/office/drawing/2014/main" id="{55A46EB5-AE81-4663-BFF7-6DA4D6E85101}"/>
              </a:ext>
            </a:extLst>
          </p:cNvPr>
          <p:cNvSpPr/>
          <p:nvPr/>
        </p:nvSpPr>
        <p:spPr>
          <a:xfrm>
            <a:off x="7227599" y="5419377"/>
            <a:ext cx="1141427" cy="1019673"/>
          </a:xfrm>
          <a:prstGeom prst="ellipse">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تحلیل آماری</a:t>
            </a:r>
            <a:endParaRPr lang="ko-KR" altLang="en-US" sz="1400" dirty="0">
              <a:cs typeface="2  Titr" panose="00000700000000000000" pitchFamily="2" charset="-78"/>
            </a:endParaRPr>
          </a:p>
        </p:txBody>
      </p:sp>
      <p:sp>
        <p:nvSpPr>
          <p:cNvPr id="40" name="Oval 56">
            <a:extLst>
              <a:ext uri="{FF2B5EF4-FFF2-40B4-BE49-F238E27FC236}">
                <a16:creationId xmlns:a16="http://schemas.microsoft.com/office/drawing/2014/main" id="{0F4F3661-9A9E-402E-943F-08898563B7EB}"/>
              </a:ext>
            </a:extLst>
          </p:cNvPr>
          <p:cNvSpPr/>
          <p:nvPr/>
        </p:nvSpPr>
        <p:spPr>
          <a:xfrm>
            <a:off x="3350446" y="5228455"/>
            <a:ext cx="1135413" cy="998738"/>
          </a:xfrm>
          <a:prstGeom prst="ellipse">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سیاست گذاری</a:t>
            </a:r>
            <a:endParaRPr lang="ko-KR" altLang="en-US" sz="1400" dirty="0">
              <a:cs typeface="2  Titr" panose="00000700000000000000" pitchFamily="2" charset="-78"/>
            </a:endParaRPr>
          </a:p>
        </p:txBody>
      </p:sp>
      <p:sp>
        <p:nvSpPr>
          <p:cNvPr id="45" name="Oval 54">
            <a:extLst>
              <a:ext uri="{FF2B5EF4-FFF2-40B4-BE49-F238E27FC236}">
                <a16:creationId xmlns:a16="http://schemas.microsoft.com/office/drawing/2014/main" id="{55A46EB5-AE81-4663-BFF7-6DA4D6E85101}"/>
              </a:ext>
            </a:extLst>
          </p:cNvPr>
          <p:cNvSpPr/>
          <p:nvPr/>
        </p:nvSpPr>
        <p:spPr>
          <a:xfrm>
            <a:off x="4578029" y="5838327"/>
            <a:ext cx="1141427" cy="1019673"/>
          </a:xfrm>
          <a:prstGeom prst="ellipse">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تصمیم گیری</a:t>
            </a:r>
            <a:endParaRPr lang="ko-KR" altLang="en-US" sz="1400" dirty="0">
              <a:cs typeface="2  Titr" panose="00000700000000000000" pitchFamily="2" charset="-78"/>
            </a:endParaRPr>
          </a:p>
        </p:txBody>
      </p:sp>
      <p:sp>
        <p:nvSpPr>
          <p:cNvPr id="49" name="Oval 56">
            <a:extLst>
              <a:ext uri="{FF2B5EF4-FFF2-40B4-BE49-F238E27FC236}">
                <a16:creationId xmlns:a16="http://schemas.microsoft.com/office/drawing/2014/main" id="{DFABB882-2A21-4D41-AB8E-BE18898007D1}"/>
              </a:ext>
            </a:extLst>
          </p:cNvPr>
          <p:cNvSpPr/>
          <p:nvPr/>
        </p:nvSpPr>
        <p:spPr>
          <a:xfrm>
            <a:off x="2780524" y="1722138"/>
            <a:ext cx="1139844" cy="935279"/>
          </a:xfrm>
          <a:prstGeom prst="ellipse">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ارزیابی اثر</a:t>
            </a:r>
            <a:endParaRPr lang="ko-KR" altLang="en-US" sz="1400" dirty="0">
              <a:cs typeface="2  Titr" panose="00000700000000000000" pitchFamily="2" charset="-78"/>
            </a:endParaRPr>
          </a:p>
        </p:txBody>
      </p:sp>
      <p:sp>
        <p:nvSpPr>
          <p:cNvPr id="51" name="Oval 54">
            <a:extLst>
              <a:ext uri="{FF2B5EF4-FFF2-40B4-BE49-F238E27FC236}">
                <a16:creationId xmlns:a16="http://schemas.microsoft.com/office/drawing/2014/main" id="{55A46EB5-AE81-4663-BFF7-6DA4D6E85101}"/>
              </a:ext>
            </a:extLst>
          </p:cNvPr>
          <p:cNvSpPr/>
          <p:nvPr/>
        </p:nvSpPr>
        <p:spPr>
          <a:xfrm>
            <a:off x="3805468" y="808413"/>
            <a:ext cx="1141427" cy="1019673"/>
          </a:xfrm>
          <a:prstGeom prst="ellipse">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یادگیری و اصلاح سیاست</a:t>
            </a:r>
            <a:endParaRPr lang="ko-KR" altLang="en-US" sz="1400" dirty="0">
              <a:cs typeface="2  Titr" panose="00000700000000000000" pitchFamily="2" charset="-78"/>
            </a:endParaRPr>
          </a:p>
        </p:txBody>
      </p:sp>
      <p:sp>
        <p:nvSpPr>
          <p:cNvPr id="52" name="Oval 56">
            <a:extLst>
              <a:ext uri="{FF2B5EF4-FFF2-40B4-BE49-F238E27FC236}">
                <a16:creationId xmlns:a16="http://schemas.microsoft.com/office/drawing/2014/main" id="{0F4F3661-9A9E-402E-943F-08898563B7EB}"/>
              </a:ext>
            </a:extLst>
          </p:cNvPr>
          <p:cNvSpPr/>
          <p:nvPr/>
        </p:nvSpPr>
        <p:spPr>
          <a:xfrm>
            <a:off x="2480992" y="2944198"/>
            <a:ext cx="1135413" cy="998738"/>
          </a:xfrm>
          <a:prstGeom prst="ellipse">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پایش آماری</a:t>
            </a:r>
            <a:endParaRPr lang="ko-KR" altLang="en-US" sz="1400" dirty="0">
              <a:cs typeface="2  Titr" panose="00000700000000000000" pitchFamily="2" charset="-78"/>
            </a:endParaRPr>
          </a:p>
        </p:txBody>
      </p:sp>
      <p:sp>
        <p:nvSpPr>
          <p:cNvPr id="53" name="Oval 56">
            <a:extLst>
              <a:ext uri="{FF2B5EF4-FFF2-40B4-BE49-F238E27FC236}">
                <a16:creationId xmlns:a16="http://schemas.microsoft.com/office/drawing/2014/main" id="{DFABB882-2A21-4D41-AB8E-BE18898007D1}"/>
              </a:ext>
            </a:extLst>
          </p:cNvPr>
          <p:cNvSpPr/>
          <p:nvPr/>
        </p:nvSpPr>
        <p:spPr>
          <a:xfrm>
            <a:off x="5148742" y="652481"/>
            <a:ext cx="1122218" cy="973852"/>
          </a:xfrm>
          <a:prstGeom prst="ellipse">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altLang="ko-KR" sz="1400" dirty="0">
                <a:cs typeface="2  Titr" panose="00000700000000000000" pitchFamily="2" charset="-78"/>
              </a:rPr>
              <a:t>نیاز سیاستی</a:t>
            </a:r>
            <a:endParaRPr lang="ko-KR" altLang="en-US" sz="1400" dirty="0">
              <a:cs typeface="2  Titr" panose="00000700000000000000" pitchFamily="2" charset="-78"/>
            </a:endParaRPr>
          </a:p>
        </p:txBody>
      </p:sp>
    </p:spTree>
    <p:extLst>
      <p:ext uri="{BB962C8B-B14F-4D97-AF65-F5344CB8AC3E}">
        <p14:creationId xmlns:p14="http://schemas.microsoft.com/office/powerpoint/2010/main" val="30335009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890E-5F24-0FC5-5869-D848C1CE931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6FFC877-6D08-72B0-F5BF-CC1BFC0D3356}"/>
              </a:ext>
            </a:extLst>
          </p:cNvPr>
          <p:cNvSpPr txBox="1"/>
          <p:nvPr/>
        </p:nvSpPr>
        <p:spPr>
          <a:xfrm>
            <a:off x="3482341" y="419756"/>
            <a:ext cx="6458371" cy="461665"/>
          </a:xfrm>
          <a:prstGeom prst="rect">
            <a:avLst/>
          </a:prstGeom>
          <a:noFill/>
        </p:spPr>
        <p:txBody>
          <a:bodyPr wrap="square" rtlCol="0" anchor="ctr">
            <a:spAutoFit/>
          </a:bodyPr>
          <a:lstStyle/>
          <a:p>
            <a:r>
              <a:rPr lang="fa-IR" altLang="ko-KR" sz="2400" dirty="0">
                <a:solidFill>
                  <a:schemeClr val="bg1"/>
                </a:solidFill>
                <a:latin typeface="+mj-lt"/>
                <a:cs typeface="2  Titr" panose="00000700000000000000" pitchFamily="2" charset="-78"/>
              </a:rPr>
              <a:t>رابطه حکمرانی داده مبنا و سواد داده </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1D112637-4DCA-F05B-0467-DC081C972110}"/>
              </a:ext>
            </a:extLst>
          </p:cNvPr>
          <p:cNvGrpSpPr/>
          <p:nvPr/>
        </p:nvGrpSpPr>
        <p:grpSpPr>
          <a:xfrm>
            <a:off x="1474143" y="1103857"/>
            <a:ext cx="8666849" cy="4500529"/>
            <a:chOff x="3952875" y="2284730"/>
            <a:chExt cx="4591050" cy="2816544"/>
          </a:xfrm>
        </p:grpSpPr>
        <p:sp>
          <p:nvSpPr>
            <p:cNvPr id="5" name="Rectangle 4">
              <a:extLst>
                <a:ext uri="{FF2B5EF4-FFF2-40B4-BE49-F238E27FC236}">
                  <a16:creationId xmlns:a16="http://schemas.microsoft.com/office/drawing/2014/main" id="{BFD16459-0997-CFC9-E5E2-A154D4C44B47}"/>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8A3BA86-AEFB-AB6F-32DD-52A2D8905437}"/>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687B52B-2C0A-9BAB-6A8B-E72FDC854DAE}"/>
              </a:ext>
            </a:extLst>
          </p:cNvPr>
          <p:cNvSpPr txBox="1"/>
          <p:nvPr/>
        </p:nvSpPr>
        <p:spPr>
          <a:xfrm>
            <a:off x="2251288" y="1725363"/>
            <a:ext cx="7247182" cy="2862322"/>
          </a:xfrm>
          <a:prstGeom prst="rect">
            <a:avLst/>
          </a:prstGeom>
          <a:noFill/>
        </p:spPr>
        <p:txBody>
          <a:bodyPr wrap="square" rtlCol="0">
            <a:spAutoFit/>
          </a:bodyPr>
          <a:lstStyle/>
          <a:p>
            <a:pPr algn="just" rtl="1">
              <a:lnSpc>
                <a:spcPct val="150000"/>
              </a:lnSpc>
            </a:pPr>
            <a:r>
              <a:rPr lang="fa-IR" sz="2400" dirty="0">
                <a:solidFill>
                  <a:schemeClr val="bg1"/>
                </a:solidFill>
                <a:cs typeface="B Nazanin" panose="00000400000000000000" pitchFamily="2" charset="-78"/>
              </a:rPr>
              <a:t>رابطه «حکمرانی داده‌مبنا» و «سواد داده» رابطه‌ای </a:t>
            </a:r>
            <a:r>
              <a:rPr lang="fa-IR" sz="2400" b="1" dirty="0">
                <a:solidFill>
                  <a:schemeClr val="bg1"/>
                </a:solidFill>
                <a:cs typeface="B Nazanin" panose="00000400000000000000" pitchFamily="2" charset="-78"/>
              </a:rPr>
              <a:t>هم‌زیستانه و</a:t>
            </a:r>
            <a:r>
              <a:rPr lang="fa-IR" sz="2400" dirty="0">
                <a:solidFill>
                  <a:schemeClr val="bg1"/>
                </a:solidFill>
                <a:cs typeface="B Nazanin" panose="00000400000000000000" pitchFamily="2" charset="-78"/>
              </a:rPr>
              <a:t> مانند رابطه «زیرساخت» و «مهارت» است. </a:t>
            </a:r>
          </a:p>
          <a:p>
            <a:pPr algn="ctr" rtl="1">
              <a:lnSpc>
                <a:spcPct val="150000"/>
              </a:lnSpc>
            </a:pPr>
            <a:r>
              <a:rPr lang="fa-IR" sz="2400" b="1" dirty="0">
                <a:solidFill>
                  <a:schemeClr val="bg1"/>
                </a:solidFill>
                <a:cs typeface="B Nazanin" panose="00000400000000000000" pitchFamily="2" charset="-78"/>
              </a:rPr>
              <a:t>به بیان ساده</a:t>
            </a:r>
            <a:r>
              <a:rPr lang="fa-IR" sz="2400" dirty="0">
                <a:solidFill>
                  <a:schemeClr val="bg1"/>
                </a:solidFill>
                <a:cs typeface="B Nazanin" panose="00000400000000000000" pitchFamily="2" charset="-78"/>
              </a:rPr>
              <a:t>:</a:t>
            </a:r>
          </a:p>
          <a:p>
            <a:pPr algn="ctr" rtl="1">
              <a:lnSpc>
                <a:spcPct val="150000"/>
              </a:lnSpc>
            </a:pPr>
            <a:r>
              <a:rPr lang="fa-IR" sz="2400" dirty="0">
                <a:solidFill>
                  <a:schemeClr val="bg1"/>
                </a:solidFill>
                <a:cs typeface="B Nazanin" panose="00000400000000000000" pitchFamily="2" charset="-78"/>
              </a:rPr>
              <a:t> </a:t>
            </a:r>
            <a:r>
              <a:rPr lang="fa-IR" sz="2400" b="1" dirty="0">
                <a:solidFill>
                  <a:srgbClr val="FFFF00"/>
                </a:solidFill>
                <a:cs typeface="B Nazanin" panose="00000400000000000000" pitchFamily="2" charset="-78"/>
              </a:rPr>
              <a:t>حکمرانی داده‌مبنا بدون سواد داده، ماشینی گران‌قیمت است که راننده ندارد.</a:t>
            </a:r>
            <a:endParaRPr lang="fa-IR" sz="2400" dirty="0">
              <a:solidFill>
                <a:srgbClr val="FFFF00"/>
              </a:solidFill>
              <a:cs typeface="B Nazanin" panose="00000400000000000000" pitchFamily="2" charset="-78"/>
            </a:endParaRPr>
          </a:p>
        </p:txBody>
      </p:sp>
    </p:spTree>
    <p:extLst>
      <p:ext uri="{BB962C8B-B14F-4D97-AF65-F5344CB8AC3E}">
        <p14:creationId xmlns:p14="http://schemas.microsoft.com/office/powerpoint/2010/main" val="18268887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DA5F3-93A0-2DD4-0C24-D34190F0A98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9160538-79F1-13AA-78F7-6CCA15A03711}"/>
              </a:ext>
            </a:extLst>
          </p:cNvPr>
          <p:cNvSpPr>
            <a:spLocks noGrp="1"/>
          </p:cNvSpPr>
          <p:nvPr>
            <p:ph type="body" sz="quarter" idx="10"/>
          </p:nvPr>
        </p:nvSpPr>
        <p:spPr/>
        <p:txBody>
          <a:bodyPr/>
          <a:lstStyle/>
          <a:p>
            <a:pPr rtl="1"/>
            <a:r>
              <a:rPr lang="fa-IR" sz="2800" b="1" dirty="0">
                <a:solidFill>
                  <a:schemeClr val="tx2"/>
                </a:solidFill>
                <a:cs typeface="2  Titr" panose="00000700000000000000" pitchFamily="2" charset="-78"/>
              </a:rPr>
              <a:t>عرضه (حکمرانی) در مقابل تقاضا (سواد داده)</a:t>
            </a:r>
          </a:p>
        </p:txBody>
      </p:sp>
      <p:grpSp>
        <p:nvGrpSpPr>
          <p:cNvPr id="3" name="Group 2">
            <a:extLst>
              <a:ext uri="{FF2B5EF4-FFF2-40B4-BE49-F238E27FC236}">
                <a16:creationId xmlns:a16="http://schemas.microsoft.com/office/drawing/2014/main" id="{87DB2A23-DB49-19EA-0CE1-18403633173B}"/>
              </a:ext>
            </a:extLst>
          </p:cNvPr>
          <p:cNvGrpSpPr/>
          <p:nvPr/>
        </p:nvGrpSpPr>
        <p:grpSpPr>
          <a:xfrm>
            <a:off x="1302141" y="1442272"/>
            <a:ext cx="4006850" cy="3586523"/>
            <a:chOff x="792153" y="2276872"/>
            <a:chExt cx="2699727" cy="2592288"/>
          </a:xfrm>
        </p:grpSpPr>
        <p:sp>
          <p:nvSpPr>
            <p:cNvPr id="4" name="Block Arc 3">
              <a:extLst>
                <a:ext uri="{FF2B5EF4-FFF2-40B4-BE49-F238E27FC236}">
                  <a16:creationId xmlns:a16="http://schemas.microsoft.com/office/drawing/2014/main" id="{9FD0BD14-5981-B4DD-7833-99DD0CAC0F66}"/>
                </a:ext>
              </a:extLst>
            </p:cNvPr>
            <p:cNvSpPr/>
            <p:nvPr/>
          </p:nvSpPr>
          <p:spPr>
            <a:xfrm>
              <a:off x="899592" y="2276872"/>
              <a:ext cx="2592288" cy="2592288"/>
            </a:xfrm>
            <a:prstGeom prst="blockArc">
              <a:avLst>
                <a:gd name="adj1" fmla="val 12214054"/>
                <a:gd name="adj2" fmla="val 9664598"/>
                <a:gd name="adj3" fmla="val 148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tx1"/>
                </a:solidFill>
              </a:endParaRPr>
            </a:p>
          </p:txBody>
        </p:sp>
        <p:sp>
          <p:nvSpPr>
            <p:cNvPr id="5" name="TextBox 4">
              <a:extLst>
                <a:ext uri="{FF2B5EF4-FFF2-40B4-BE49-F238E27FC236}">
                  <a16:creationId xmlns:a16="http://schemas.microsoft.com/office/drawing/2014/main" id="{D4763955-95B1-A345-19E4-41CEF3A20F36}"/>
                </a:ext>
              </a:extLst>
            </p:cNvPr>
            <p:cNvSpPr txBox="1"/>
            <p:nvPr/>
          </p:nvSpPr>
          <p:spPr>
            <a:xfrm>
              <a:off x="792153" y="3196230"/>
              <a:ext cx="585346" cy="625470"/>
            </a:xfrm>
            <a:prstGeom prst="rect">
              <a:avLst/>
            </a:prstGeom>
            <a:noFill/>
          </p:spPr>
          <p:txBody>
            <a:bodyPr wrap="square" rIns="0" rtlCol="0">
              <a:spAutoFit/>
            </a:bodyPr>
            <a:lstStyle/>
            <a:p>
              <a:pPr algn="ctr"/>
              <a:r>
                <a:rPr lang="en-US" altLang="ko-KR" sz="4400" b="1" dirty="0">
                  <a:solidFill>
                    <a:schemeClr val="accent1"/>
                  </a:solidFill>
                </a:rPr>
                <a:t>01</a:t>
              </a:r>
              <a:endParaRPr lang="ko-KR" altLang="en-US" sz="4400" b="1" dirty="0">
                <a:solidFill>
                  <a:schemeClr val="accent1"/>
                </a:solidFill>
              </a:endParaRPr>
            </a:p>
          </p:txBody>
        </p:sp>
      </p:grpSp>
      <p:grpSp>
        <p:nvGrpSpPr>
          <p:cNvPr id="6" name="그룹 6">
            <a:extLst>
              <a:ext uri="{FF2B5EF4-FFF2-40B4-BE49-F238E27FC236}">
                <a16:creationId xmlns:a16="http://schemas.microsoft.com/office/drawing/2014/main" id="{FDEFA45C-3822-BAAB-C531-BD7413849449}"/>
              </a:ext>
            </a:extLst>
          </p:cNvPr>
          <p:cNvGrpSpPr/>
          <p:nvPr/>
        </p:nvGrpSpPr>
        <p:grpSpPr>
          <a:xfrm>
            <a:off x="2088521" y="2357812"/>
            <a:ext cx="2454409" cy="2062897"/>
            <a:chOff x="1952497" y="3259901"/>
            <a:chExt cx="2077560" cy="2690764"/>
          </a:xfrm>
        </p:grpSpPr>
        <p:sp>
          <p:nvSpPr>
            <p:cNvPr id="7" name="TextBox 6">
              <a:extLst>
                <a:ext uri="{FF2B5EF4-FFF2-40B4-BE49-F238E27FC236}">
                  <a16:creationId xmlns:a16="http://schemas.microsoft.com/office/drawing/2014/main" id="{F77E3B24-9923-6A79-4EC8-AE4D2B1ADD3D}"/>
                </a:ext>
              </a:extLst>
            </p:cNvPr>
            <p:cNvSpPr txBox="1"/>
            <p:nvPr/>
          </p:nvSpPr>
          <p:spPr>
            <a:xfrm>
              <a:off x="1952497" y="3662388"/>
              <a:ext cx="2074198" cy="2288277"/>
            </a:xfrm>
            <a:prstGeom prst="rect">
              <a:avLst/>
            </a:prstGeom>
            <a:noFill/>
          </p:spPr>
          <p:txBody>
            <a:bodyPr wrap="square" rtlCol="0">
              <a:spAutoFit/>
            </a:bodyPr>
            <a:lstStyle/>
            <a:p>
              <a:pPr algn="just" rtl="1"/>
              <a:r>
                <a:rPr lang="fa-IR" sz="1600" b="1" dirty="0">
                  <a:cs typeface="B Nazanin" panose="00000400000000000000" pitchFamily="2" charset="-78"/>
                </a:rPr>
                <a:t>به انسان‌ها قدرت می‌دهد تا از این «جاده» استفاده کنند. اگر مردم سواد داده نداشته باشند، بهترین و باکیفیت‌ترین داده‌هایِ حکمرانی‌شده هم بلااستفاده می‌مانند.</a:t>
              </a:r>
            </a:p>
            <a:p>
              <a:pPr algn="just" rtl="1"/>
              <a:endParaRPr lang="fa-IR" sz="1200"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0697E62B-1121-6018-AC4F-6EF3CBF5FFCC}"/>
                </a:ext>
              </a:extLst>
            </p:cNvPr>
            <p:cNvSpPr txBox="1"/>
            <p:nvPr/>
          </p:nvSpPr>
          <p:spPr>
            <a:xfrm>
              <a:off x="2022221" y="3259901"/>
              <a:ext cx="2007836" cy="441597"/>
            </a:xfrm>
            <a:prstGeom prst="rect">
              <a:avLst/>
            </a:prstGeom>
            <a:noFill/>
          </p:spPr>
          <p:txBody>
            <a:bodyPr wrap="square" rtlCol="0">
              <a:spAutoFit/>
            </a:bodyPr>
            <a:lstStyle/>
            <a:p>
              <a:pPr algn="ctr"/>
              <a:r>
                <a:rPr lang="fa-IR" altLang="ko-KR" sz="1600" b="1" dirty="0">
                  <a:solidFill>
                    <a:schemeClr val="tx2"/>
                  </a:solidFill>
                  <a:latin typeface="2  Titr"/>
                  <a:cs typeface="2  Titr" panose="00000700000000000000" pitchFamily="2" charset="-78"/>
                </a:rPr>
                <a:t>سواد داده(تقاضا)</a:t>
              </a:r>
              <a:endParaRPr lang="ko-KR" altLang="en-US" sz="1600" b="1" dirty="0">
                <a:solidFill>
                  <a:schemeClr val="tx2"/>
                </a:solidFill>
                <a:latin typeface="2  Titr"/>
                <a:cs typeface="2  Titr" panose="00000700000000000000" pitchFamily="2" charset="-78"/>
              </a:endParaRPr>
            </a:p>
          </p:txBody>
        </p:sp>
      </p:grpSp>
      <p:sp>
        <p:nvSpPr>
          <p:cNvPr id="10" name="TextBox 9">
            <a:extLst>
              <a:ext uri="{FF2B5EF4-FFF2-40B4-BE49-F238E27FC236}">
                <a16:creationId xmlns:a16="http://schemas.microsoft.com/office/drawing/2014/main" id="{29D4D621-4D2F-ADAF-A41D-F3A0A44B8B13}"/>
              </a:ext>
            </a:extLst>
          </p:cNvPr>
          <p:cNvSpPr txBox="1"/>
          <p:nvPr/>
        </p:nvSpPr>
        <p:spPr>
          <a:xfrm>
            <a:off x="939114" y="5678105"/>
            <a:ext cx="10404388" cy="461665"/>
          </a:xfrm>
          <a:prstGeom prst="rect">
            <a:avLst/>
          </a:prstGeom>
          <a:noFill/>
        </p:spPr>
        <p:txBody>
          <a:bodyPr wrap="square" rtlCol="0">
            <a:spAutoFit/>
          </a:bodyPr>
          <a:lstStyle/>
          <a:p>
            <a:pPr algn="ctr" rtl="1"/>
            <a:r>
              <a:rPr lang="fa-IR" sz="2400" b="1" dirty="0">
                <a:solidFill>
                  <a:schemeClr val="tx2"/>
                </a:solidFill>
                <a:latin typeface="2  Titr"/>
                <a:cs typeface="2  Titr" panose="00000700000000000000" pitchFamily="2" charset="-78"/>
              </a:rPr>
              <a:t>حکمرانی بدون سواد داده، منجر به تولید «داده‌های بلااستفاده» (</a:t>
            </a:r>
            <a:r>
              <a:rPr lang="fa-IR" sz="2400" b="1" dirty="0">
                <a:solidFill>
                  <a:schemeClr val="tx2"/>
                </a:solidFill>
                <a:latin typeface="+mj-lt"/>
                <a:cs typeface="2  Titr" panose="00000700000000000000" pitchFamily="2" charset="-78"/>
              </a:rPr>
              <a:t>Data Waste</a:t>
            </a:r>
            <a:r>
              <a:rPr lang="fa-IR" sz="2400" b="1" dirty="0">
                <a:solidFill>
                  <a:schemeClr val="tx2"/>
                </a:solidFill>
                <a:latin typeface="2  Titr"/>
                <a:cs typeface="2  Titr" panose="00000700000000000000" pitchFamily="2" charset="-78"/>
              </a:rPr>
              <a:t>) می‌شود</a:t>
            </a:r>
          </a:p>
        </p:txBody>
      </p:sp>
      <p:grpSp>
        <p:nvGrpSpPr>
          <p:cNvPr id="12" name="Group 11">
            <a:extLst>
              <a:ext uri="{FF2B5EF4-FFF2-40B4-BE49-F238E27FC236}">
                <a16:creationId xmlns:a16="http://schemas.microsoft.com/office/drawing/2014/main" id="{4A063FEC-C6C9-3E56-2561-B8740DCB564A}"/>
              </a:ext>
            </a:extLst>
          </p:cNvPr>
          <p:cNvGrpSpPr/>
          <p:nvPr/>
        </p:nvGrpSpPr>
        <p:grpSpPr>
          <a:xfrm>
            <a:off x="7170586" y="1442272"/>
            <a:ext cx="4172916" cy="3826477"/>
            <a:chOff x="792153" y="2276872"/>
            <a:chExt cx="2699727" cy="2592288"/>
          </a:xfrm>
        </p:grpSpPr>
        <p:sp>
          <p:nvSpPr>
            <p:cNvPr id="13" name="Block Arc 12">
              <a:extLst>
                <a:ext uri="{FF2B5EF4-FFF2-40B4-BE49-F238E27FC236}">
                  <a16:creationId xmlns:a16="http://schemas.microsoft.com/office/drawing/2014/main" id="{31DB235E-BAD7-B6CC-C3F5-99ED8C8B7952}"/>
                </a:ext>
              </a:extLst>
            </p:cNvPr>
            <p:cNvSpPr/>
            <p:nvPr/>
          </p:nvSpPr>
          <p:spPr>
            <a:xfrm>
              <a:off x="899592" y="2276872"/>
              <a:ext cx="2592288" cy="2592288"/>
            </a:xfrm>
            <a:prstGeom prst="blockArc">
              <a:avLst>
                <a:gd name="adj1" fmla="val 12214054"/>
                <a:gd name="adj2" fmla="val 9664598"/>
                <a:gd name="adj3" fmla="val 1481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endParaRPr>
            </a:p>
          </p:txBody>
        </p:sp>
        <p:sp>
          <p:nvSpPr>
            <p:cNvPr id="14" name="TextBox 13">
              <a:extLst>
                <a:ext uri="{FF2B5EF4-FFF2-40B4-BE49-F238E27FC236}">
                  <a16:creationId xmlns:a16="http://schemas.microsoft.com/office/drawing/2014/main" id="{E64EC36C-4A7D-9964-EA52-26EA0B54B8A1}"/>
                </a:ext>
              </a:extLst>
            </p:cNvPr>
            <p:cNvSpPr txBox="1"/>
            <p:nvPr/>
          </p:nvSpPr>
          <p:spPr>
            <a:xfrm>
              <a:off x="792153" y="3196230"/>
              <a:ext cx="585346" cy="625470"/>
            </a:xfrm>
            <a:prstGeom prst="rect">
              <a:avLst/>
            </a:prstGeom>
            <a:noFill/>
          </p:spPr>
          <p:txBody>
            <a:bodyPr wrap="square" rIns="0" rtlCol="0">
              <a:spAutoFit/>
            </a:bodyPr>
            <a:lstStyle/>
            <a:p>
              <a:pPr algn="ctr"/>
              <a:r>
                <a:rPr lang="en-US" altLang="ko-KR" sz="4400" b="1" dirty="0">
                  <a:solidFill>
                    <a:schemeClr val="accent4"/>
                  </a:solidFill>
                </a:rPr>
                <a:t>02</a:t>
              </a:r>
              <a:endParaRPr lang="ko-KR" altLang="en-US" sz="4400" b="1" dirty="0">
                <a:solidFill>
                  <a:schemeClr val="accent4"/>
                </a:solidFill>
              </a:endParaRPr>
            </a:p>
          </p:txBody>
        </p:sp>
      </p:grpSp>
      <p:grpSp>
        <p:nvGrpSpPr>
          <p:cNvPr id="15" name="그룹 7">
            <a:extLst>
              <a:ext uri="{FF2B5EF4-FFF2-40B4-BE49-F238E27FC236}">
                <a16:creationId xmlns:a16="http://schemas.microsoft.com/office/drawing/2014/main" id="{A3E7DAD5-EDFC-B1C0-639E-A2574565A279}"/>
              </a:ext>
            </a:extLst>
          </p:cNvPr>
          <p:cNvGrpSpPr/>
          <p:nvPr/>
        </p:nvGrpSpPr>
        <p:grpSpPr>
          <a:xfrm>
            <a:off x="8153742" y="2452002"/>
            <a:ext cx="2279389" cy="2035182"/>
            <a:chOff x="8273497" y="3259901"/>
            <a:chExt cx="1940023" cy="2035182"/>
          </a:xfrm>
        </p:grpSpPr>
        <p:sp>
          <p:nvSpPr>
            <p:cNvPr id="16" name="TextBox 15">
              <a:extLst>
                <a:ext uri="{FF2B5EF4-FFF2-40B4-BE49-F238E27FC236}">
                  <a16:creationId xmlns:a16="http://schemas.microsoft.com/office/drawing/2014/main" id="{205E4302-3918-FD32-8A52-DDABDBC5E69B}"/>
                </a:ext>
              </a:extLst>
            </p:cNvPr>
            <p:cNvSpPr txBox="1"/>
            <p:nvPr/>
          </p:nvSpPr>
          <p:spPr>
            <a:xfrm>
              <a:off x="8273498" y="3540757"/>
              <a:ext cx="1940022" cy="1754326"/>
            </a:xfrm>
            <a:prstGeom prst="rect">
              <a:avLst/>
            </a:prstGeom>
            <a:noFill/>
          </p:spPr>
          <p:txBody>
            <a:bodyPr wrap="square" rtlCol="0">
              <a:spAutoFit/>
            </a:bodyPr>
            <a:lstStyle/>
            <a:p>
              <a:pPr algn="just" rtl="1"/>
              <a:r>
                <a:rPr lang="fa-IR" sz="1600" b="1" dirty="0">
                  <a:cs typeface="B Nazanin" panose="00000400000000000000" pitchFamily="2" charset="-78"/>
                </a:rPr>
                <a:t>قوانین، استانداردها، ابزارها و فرآیندهایی را فراهم می‌کند تا داده‌های باکیفیت، امن و قابل‌اعتماد در اختیار سازمان باشد. حکمرانی، «جاده‌سازی» می‌کند.</a:t>
              </a:r>
            </a:p>
            <a:p>
              <a:pPr algn="ctr"/>
              <a:r>
                <a:rPr lang="en-US" altLang="ko-KR" sz="1200" b="1" dirty="0"/>
                <a:t>.</a:t>
              </a:r>
              <a:endParaRPr lang="ko-KR" altLang="en-US" sz="1200" b="1" dirty="0"/>
            </a:p>
          </p:txBody>
        </p:sp>
        <p:sp>
          <p:nvSpPr>
            <p:cNvPr id="17" name="TextBox 16">
              <a:extLst>
                <a:ext uri="{FF2B5EF4-FFF2-40B4-BE49-F238E27FC236}">
                  <a16:creationId xmlns:a16="http://schemas.microsoft.com/office/drawing/2014/main" id="{230B49E4-B35F-F967-6309-B019A7BCBEFE}"/>
                </a:ext>
              </a:extLst>
            </p:cNvPr>
            <p:cNvSpPr txBox="1"/>
            <p:nvPr/>
          </p:nvSpPr>
          <p:spPr>
            <a:xfrm>
              <a:off x="8273497" y="3259901"/>
              <a:ext cx="1940022" cy="338554"/>
            </a:xfrm>
            <a:prstGeom prst="rect">
              <a:avLst/>
            </a:prstGeom>
            <a:noFill/>
          </p:spPr>
          <p:txBody>
            <a:bodyPr wrap="square" rtlCol="0">
              <a:spAutoFit/>
            </a:bodyPr>
            <a:lstStyle/>
            <a:p>
              <a:pPr algn="ctr"/>
              <a:r>
                <a:rPr lang="fa-IR" altLang="ko-KR" sz="1600" b="1" dirty="0">
                  <a:solidFill>
                    <a:schemeClr val="tx2"/>
                  </a:solidFill>
                  <a:latin typeface="2  Titr"/>
                  <a:cs typeface="2  Titr" panose="00000700000000000000" pitchFamily="2" charset="-78"/>
                </a:rPr>
                <a:t>حکمرانی(عرضه</a:t>
              </a:r>
              <a:r>
                <a:rPr lang="fa-IR" altLang="ko-KR" sz="1400" b="1" dirty="0">
                  <a:solidFill>
                    <a:schemeClr val="tx2"/>
                  </a:solidFill>
                  <a:cs typeface="2  Titr" panose="00000700000000000000" pitchFamily="2" charset="-78"/>
                </a:rPr>
                <a:t>)</a:t>
              </a:r>
              <a:endParaRPr lang="ko-KR" altLang="en-US" sz="1400" b="1" dirty="0">
                <a:solidFill>
                  <a:schemeClr val="tx2"/>
                </a:solidFill>
                <a:cs typeface="2  Titr" panose="00000700000000000000" pitchFamily="2" charset="-78"/>
              </a:endParaRPr>
            </a:p>
          </p:txBody>
        </p:sp>
      </p:grpSp>
      <p:sp>
        <p:nvSpPr>
          <p:cNvPr id="18" name="Left-Right Arrow 24">
            <a:extLst>
              <a:ext uri="{FF2B5EF4-FFF2-40B4-BE49-F238E27FC236}">
                <a16:creationId xmlns:a16="http://schemas.microsoft.com/office/drawing/2014/main" id="{A5B122EA-D715-9CD8-08E5-6975AEB4FECB}"/>
              </a:ext>
            </a:extLst>
          </p:cNvPr>
          <p:cNvSpPr/>
          <p:nvPr/>
        </p:nvSpPr>
        <p:spPr>
          <a:xfrm>
            <a:off x="5084518" y="2765391"/>
            <a:ext cx="2007670" cy="1337828"/>
          </a:xfrm>
          <a:prstGeom prst="lef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Tree>
    <p:extLst>
      <p:ext uri="{BB962C8B-B14F-4D97-AF65-F5344CB8AC3E}">
        <p14:creationId xmlns:p14="http://schemas.microsoft.com/office/powerpoint/2010/main" val="36980174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890E-5F24-0FC5-5869-D848C1CE931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6FFC877-6D08-72B0-F5BF-CC1BFC0D3356}"/>
              </a:ext>
            </a:extLst>
          </p:cNvPr>
          <p:cNvSpPr txBox="1"/>
          <p:nvPr/>
        </p:nvSpPr>
        <p:spPr>
          <a:xfrm>
            <a:off x="2581954" y="369495"/>
            <a:ext cx="6458371" cy="523220"/>
          </a:xfrm>
          <a:prstGeom prst="rect">
            <a:avLst/>
          </a:prstGeom>
          <a:noFill/>
        </p:spPr>
        <p:txBody>
          <a:bodyPr wrap="square" rtlCol="0" anchor="ctr">
            <a:spAutoFit/>
          </a:bodyPr>
          <a:lstStyle/>
          <a:p>
            <a:pPr lvl="0" algn="ctr" rtl="1" eaLnBrk="0" fontAlgn="base" hangingPunct="0">
              <a:spcBef>
                <a:spcPct val="0"/>
              </a:spcBef>
              <a:spcAft>
                <a:spcPct val="0"/>
              </a:spcAft>
            </a:pPr>
            <a:r>
              <a:rPr lang="ar-SA" altLang="fa-IR" sz="2800" b="1" dirty="0">
                <a:solidFill>
                  <a:schemeClr val="bg1"/>
                </a:solidFill>
                <a:cs typeface="2  Titr" panose="00000700000000000000" pitchFamily="2" charset="-78"/>
              </a:rPr>
              <a:t>ماتریس توازن (تحلیل سناریوها)</a:t>
            </a:r>
            <a:endParaRPr lang="fa-IR" altLang="fa-IR" sz="2800" b="1" dirty="0">
              <a:solidFill>
                <a:schemeClr val="bg1"/>
              </a:solidFill>
              <a:cs typeface="2  Titr" panose="000007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894731560"/>
              </p:ext>
            </p:extLst>
          </p:nvPr>
        </p:nvGraphicFramePr>
        <p:xfrm>
          <a:off x="1752221" y="1903412"/>
          <a:ext cx="9050868" cy="3312934"/>
        </p:xfrm>
        <a:graphic>
          <a:graphicData uri="http://schemas.openxmlformats.org/drawingml/2006/table">
            <a:tbl>
              <a:tblPr rtl="1">
                <a:tableStyleId>{69CF1AB2-1976-4502-BF36-3FF5EA218861}</a:tableStyleId>
              </a:tblPr>
              <a:tblGrid>
                <a:gridCol w="3016956">
                  <a:extLst>
                    <a:ext uri="{9D8B030D-6E8A-4147-A177-3AD203B41FA5}">
                      <a16:colId xmlns:a16="http://schemas.microsoft.com/office/drawing/2014/main" val="4053179707"/>
                    </a:ext>
                  </a:extLst>
                </a:gridCol>
                <a:gridCol w="3016956">
                  <a:extLst>
                    <a:ext uri="{9D8B030D-6E8A-4147-A177-3AD203B41FA5}">
                      <a16:colId xmlns:a16="http://schemas.microsoft.com/office/drawing/2014/main" val="219134425"/>
                    </a:ext>
                  </a:extLst>
                </a:gridCol>
                <a:gridCol w="3016956">
                  <a:extLst>
                    <a:ext uri="{9D8B030D-6E8A-4147-A177-3AD203B41FA5}">
                      <a16:colId xmlns:a16="http://schemas.microsoft.com/office/drawing/2014/main" val="2436076688"/>
                    </a:ext>
                  </a:extLst>
                </a:gridCol>
              </a:tblGrid>
              <a:tr h="344539">
                <a:tc>
                  <a:txBody>
                    <a:bodyPr/>
                    <a:lstStyle/>
                    <a:p>
                      <a:pPr algn="ctr" rtl="1"/>
                      <a:r>
                        <a:rPr lang="fa-IR" sz="2000" kern="1200" dirty="0">
                          <a:cs typeface="2  Titr" panose="00000700000000000000" pitchFamily="2" charset="-78"/>
                        </a:rPr>
                        <a:t>وضعیت</a:t>
                      </a:r>
                      <a:endParaRPr lang="fa-IR" sz="2000" kern="1200" dirty="0">
                        <a:solidFill>
                          <a:schemeClr val="bg1"/>
                        </a:solidFill>
                        <a:latin typeface="+mn-lt"/>
                        <a:ea typeface="+mn-ea"/>
                        <a:cs typeface="2  Titr" panose="00000700000000000000" pitchFamily="2" charset="-78"/>
                      </a:endParaRPr>
                    </a:p>
                  </a:txBody>
                  <a:tcPr anchor="ctr"/>
                </a:tc>
                <a:tc>
                  <a:txBody>
                    <a:bodyPr/>
                    <a:lstStyle/>
                    <a:p>
                      <a:pPr algn="ctr" rtl="1"/>
                      <a:r>
                        <a:rPr lang="fa-IR" sz="2000" kern="1200" dirty="0">
                          <a:cs typeface="2  Titr" panose="00000700000000000000" pitchFamily="2" charset="-78"/>
                        </a:rPr>
                        <a:t>توصیف</a:t>
                      </a:r>
                      <a:endParaRPr lang="fa-IR" sz="2000" kern="1200" dirty="0">
                        <a:solidFill>
                          <a:schemeClr val="bg1"/>
                        </a:solidFill>
                        <a:latin typeface="+mn-lt"/>
                        <a:ea typeface="+mn-ea"/>
                        <a:cs typeface="2  Titr" panose="00000700000000000000" pitchFamily="2" charset="-78"/>
                      </a:endParaRPr>
                    </a:p>
                  </a:txBody>
                  <a:tcPr anchor="ctr"/>
                </a:tc>
                <a:tc>
                  <a:txBody>
                    <a:bodyPr/>
                    <a:lstStyle/>
                    <a:p>
                      <a:pPr algn="ctr" rtl="1"/>
                      <a:r>
                        <a:rPr lang="fa-IR" sz="2000" kern="1200" dirty="0">
                          <a:cs typeface="2  Titr" panose="00000700000000000000" pitchFamily="2" charset="-78"/>
                        </a:rPr>
                        <a:t>نتیجه</a:t>
                      </a:r>
                      <a:endParaRPr lang="fa-IR" sz="2000" kern="1200" dirty="0">
                        <a:solidFill>
                          <a:schemeClr val="bg1"/>
                        </a:solidFill>
                        <a:latin typeface="+mn-lt"/>
                        <a:ea typeface="+mn-ea"/>
                        <a:cs typeface="2  Titr" panose="00000700000000000000" pitchFamily="2" charset="-78"/>
                      </a:endParaRPr>
                    </a:p>
                  </a:txBody>
                  <a:tcPr anchor="ctr"/>
                </a:tc>
                <a:extLst>
                  <a:ext uri="{0D108BD9-81ED-4DB2-BD59-A6C34878D82A}">
                    <a16:rowId xmlns:a16="http://schemas.microsoft.com/office/drawing/2014/main" val="1269124904"/>
                  </a:ext>
                </a:extLst>
              </a:tr>
              <a:tr h="609568">
                <a:tc>
                  <a:txBody>
                    <a:bodyPr/>
                    <a:lstStyle/>
                    <a:p>
                      <a:pPr algn="r" rtl="1"/>
                      <a:r>
                        <a:rPr lang="fa-IR" sz="1600" b="1" kern="1200" dirty="0">
                          <a:cs typeface="B Nazanin" panose="00000400000000000000" pitchFamily="2" charset="-78"/>
                        </a:rPr>
                        <a:t>حکمرانی قوی / سواد پایین</a:t>
                      </a:r>
                      <a:endParaRPr lang="fa-IR" sz="1600" b="1" kern="1200" dirty="0">
                        <a:solidFill>
                          <a:schemeClr val="bg1"/>
                        </a:solidFill>
                        <a:latin typeface="+mn-lt"/>
                        <a:ea typeface="+mn-ea"/>
                        <a:cs typeface="B Nazanin" panose="00000400000000000000" pitchFamily="2" charset="-78"/>
                      </a:endParaRPr>
                    </a:p>
                  </a:txBody>
                  <a:tcPr anchor="ctr"/>
                </a:tc>
                <a:tc>
                  <a:txBody>
                    <a:bodyPr/>
                    <a:lstStyle/>
                    <a:p>
                      <a:pPr algn="r" rtl="1"/>
                      <a:r>
                        <a:rPr lang="fa-IR" sz="1600" b="1" kern="1200" dirty="0">
                          <a:cs typeface="B Nazanin" panose="00000400000000000000" pitchFamily="2" charset="-78"/>
                        </a:rPr>
                        <a:t>سیستم‌های پیچیده و گران داریم، اما کسی نمی‌تواند از آن‌ها گزارش بگیرد.</a:t>
                      </a:r>
                      <a:endParaRPr lang="fa-IR" sz="1600" b="1" kern="1200" dirty="0">
                        <a:solidFill>
                          <a:schemeClr val="bg1"/>
                        </a:solidFill>
                        <a:latin typeface="+mn-lt"/>
                        <a:ea typeface="+mn-ea"/>
                        <a:cs typeface="B Nazanin" panose="00000400000000000000" pitchFamily="2" charset="-78"/>
                      </a:endParaRPr>
                    </a:p>
                  </a:txBody>
                  <a:tcPr anchor="ctr"/>
                </a:tc>
                <a:tc>
                  <a:txBody>
                    <a:bodyPr/>
                    <a:lstStyle/>
                    <a:p>
                      <a:pPr algn="r" rtl="1"/>
                      <a:r>
                        <a:rPr lang="fa-IR" sz="1600" b="1" kern="1200" dirty="0">
                          <a:cs typeface="B Nazanin" panose="00000400000000000000" pitchFamily="2" charset="-78"/>
                        </a:rPr>
                        <a:t>اتلاف منابع: هزینه زیادی صرف زیرساخت شده اما خروجی صفر است.</a:t>
                      </a:r>
                      <a:endParaRPr lang="fa-IR" sz="1600" b="1" kern="1200" dirty="0">
                        <a:solidFill>
                          <a:schemeClr val="bg1"/>
                        </a:solidFill>
                        <a:latin typeface="+mn-lt"/>
                        <a:ea typeface="+mn-ea"/>
                        <a:cs typeface="B Nazanin" panose="00000400000000000000" pitchFamily="2" charset="-78"/>
                      </a:endParaRPr>
                    </a:p>
                  </a:txBody>
                  <a:tcPr anchor="ctr"/>
                </a:tc>
                <a:extLst>
                  <a:ext uri="{0D108BD9-81ED-4DB2-BD59-A6C34878D82A}">
                    <a16:rowId xmlns:a16="http://schemas.microsoft.com/office/drawing/2014/main" val="2843666944"/>
                  </a:ext>
                </a:extLst>
              </a:tr>
              <a:tr h="874598">
                <a:tc>
                  <a:txBody>
                    <a:bodyPr/>
                    <a:lstStyle/>
                    <a:p>
                      <a:pPr algn="r" rtl="1"/>
                      <a:r>
                        <a:rPr lang="fa-IR" sz="1600" b="1" kern="1200" dirty="0">
                          <a:cs typeface="B Nazanin" panose="00000400000000000000" pitchFamily="2" charset="-78"/>
                        </a:rPr>
                        <a:t>حکمرانی ضعیف / سواد بالا</a:t>
                      </a:r>
                      <a:endParaRPr lang="fa-IR" sz="1600" b="1" kern="1200" dirty="0">
                        <a:solidFill>
                          <a:schemeClr val="bg1"/>
                        </a:solidFill>
                        <a:latin typeface="+mn-lt"/>
                        <a:ea typeface="+mn-ea"/>
                        <a:cs typeface="B Nazanin" panose="00000400000000000000" pitchFamily="2" charset="-78"/>
                      </a:endParaRPr>
                    </a:p>
                  </a:txBody>
                  <a:tcPr anchor="ctr"/>
                </a:tc>
                <a:tc>
                  <a:txBody>
                    <a:bodyPr/>
                    <a:lstStyle/>
                    <a:p>
                      <a:pPr algn="r" rtl="1"/>
                      <a:r>
                        <a:rPr lang="fa-IR" sz="1600" b="1" kern="1200" dirty="0">
                          <a:cs typeface="B Nazanin" panose="00000400000000000000" pitchFamily="2" charset="-78"/>
                        </a:rPr>
                        <a:t>تیم‌های بسیار باهوش و تحلیل‌گر داریم، اما هر کدام از داده‌های متفاوتی استفاده می‌کنند.</a:t>
                      </a:r>
                      <a:endParaRPr lang="fa-IR" sz="1600" b="1" kern="1200" dirty="0">
                        <a:solidFill>
                          <a:schemeClr val="bg1"/>
                        </a:solidFill>
                        <a:latin typeface="+mn-lt"/>
                        <a:ea typeface="+mn-ea"/>
                        <a:cs typeface="B Nazanin" panose="00000400000000000000" pitchFamily="2" charset="-78"/>
                      </a:endParaRPr>
                    </a:p>
                  </a:txBody>
                  <a:tcPr anchor="ctr"/>
                </a:tc>
                <a:tc>
                  <a:txBody>
                    <a:bodyPr/>
                    <a:lstStyle/>
                    <a:p>
                      <a:pPr algn="r" rtl="1"/>
                      <a:r>
                        <a:rPr lang="fa-IR" sz="1600" b="1" kern="1200" dirty="0">
                          <a:cs typeface="B Nazanin" panose="00000400000000000000" pitchFamily="2" charset="-78"/>
                        </a:rPr>
                        <a:t>هرج‌ومرج: هر کسی روایت خاص خود را دارد و داده‌ها قابل اتکا نیستند.</a:t>
                      </a:r>
                      <a:endParaRPr lang="fa-IR" sz="1600" b="1" kern="1200" dirty="0">
                        <a:solidFill>
                          <a:schemeClr val="bg1"/>
                        </a:solidFill>
                        <a:latin typeface="+mn-lt"/>
                        <a:ea typeface="+mn-ea"/>
                        <a:cs typeface="B Nazanin" panose="00000400000000000000" pitchFamily="2" charset="-78"/>
                      </a:endParaRPr>
                    </a:p>
                  </a:txBody>
                  <a:tcPr anchor="ctr"/>
                </a:tc>
                <a:extLst>
                  <a:ext uri="{0D108BD9-81ED-4DB2-BD59-A6C34878D82A}">
                    <a16:rowId xmlns:a16="http://schemas.microsoft.com/office/drawing/2014/main" val="978506879"/>
                  </a:ext>
                </a:extLst>
              </a:tr>
              <a:tr h="609568">
                <a:tc>
                  <a:txBody>
                    <a:bodyPr/>
                    <a:lstStyle/>
                    <a:p>
                      <a:pPr algn="r" rtl="1"/>
                      <a:r>
                        <a:rPr lang="fa-IR" sz="1600" b="1" kern="1200" dirty="0">
                          <a:cs typeface="B Nazanin" panose="00000400000000000000" pitchFamily="2" charset="-78"/>
                        </a:rPr>
                        <a:t>حکمرانی ضعیف / سواد پایین</a:t>
                      </a:r>
                      <a:endParaRPr lang="fa-IR" sz="1600" b="1" kern="1200" dirty="0">
                        <a:solidFill>
                          <a:schemeClr val="bg1"/>
                        </a:solidFill>
                        <a:latin typeface="+mn-lt"/>
                        <a:ea typeface="+mn-ea"/>
                        <a:cs typeface="B Nazanin" panose="00000400000000000000" pitchFamily="2" charset="-78"/>
                      </a:endParaRPr>
                    </a:p>
                  </a:txBody>
                  <a:tcPr anchor="ctr"/>
                </a:tc>
                <a:tc>
                  <a:txBody>
                    <a:bodyPr/>
                    <a:lstStyle/>
                    <a:p>
                      <a:pPr algn="r" rtl="1"/>
                      <a:r>
                        <a:rPr lang="fa-IR" sz="1600" b="1" kern="1200" dirty="0">
                          <a:cs typeface="B Nazanin" panose="00000400000000000000" pitchFamily="2" charset="-78"/>
                        </a:rPr>
                        <a:t>داده‌ها رها هستند و کسی هم نمی‌تواند آن‌ها را درک کند.</a:t>
                      </a:r>
                      <a:endParaRPr lang="fa-IR" sz="1600" b="1" kern="1200" dirty="0">
                        <a:solidFill>
                          <a:schemeClr val="bg1"/>
                        </a:solidFill>
                        <a:latin typeface="+mn-lt"/>
                        <a:ea typeface="+mn-ea"/>
                        <a:cs typeface="B Nazanin" panose="00000400000000000000" pitchFamily="2" charset="-78"/>
                      </a:endParaRPr>
                    </a:p>
                  </a:txBody>
                  <a:tcPr anchor="ctr"/>
                </a:tc>
                <a:tc>
                  <a:txBody>
                    <a:bodyPr/>
                    <a:lstStyle/>
                    <a:p>
                      <a:pPr algn="r" rtl="1"/>
                      <a:r>
                        <a:rPr lang="fa-IR" sz="1600" b="1" kern="1200" dirty="0">
                          <a:cs typeface="B Nazanin" panose="00000400000000000000" pitchFamily="2" charset="-78"/>
                        </a:rPr>
                        <a:t>تصمیمات کورکورانه: سازمان صرفاً بر اساس شهود و حدس و گمان اداره می‌شود.</a:t>
                      </a:r>
                      <a:endParaRPr lang="fa-IR" sz="1600" b="1" kern="1200" dirty="0">
                        <a:solidFill>
                          <a:schemeClr val="bg1"/>
                        </a:solidFill>
                        <a:latin typeface="+mn-lt"/>
                        <a:ea typeface="+mn-ea"/>
                        <a:cs typeface="B Nazanin" panose="00000400000000000000" pitchFamily="2" charset="-78"/>
                      </a:endParaRPr>
                    </a:p>
                  </a:txBody>
                  <a:tcPr anchor="ctr"/>
                </a:tc>
                <a:extLst>
                  <a:ext uri="{0D108BD9-81ED-4DB2-BD59-A6C34878D82A}">
                    <a16:rowId xmlns:a16="http://schemas.microsoft.com/office/drawing/2014/main" val="1950237232"/>
                  </a:ext>
                </a:extLst>
              </a:tr>
              <a:tr h="609568">
                <a:tc>
                  <a:txBody>
                    <a:bodyPr/>
                    <a:lstStyle/>
                    <a:p>
                      <a:pPr algn="r" rtl="1"/>
                      <a:r>
                        <a:rPr lang="fa-IR" sz="1600" b="1" kern="1200" dirty="0">
                          <a:cs typeface="B Nazanin" panose="00000400000000000000" pitchFamily="2" charset="-78"/>
                        </a:rPr>
                        <a:t>حکمرانی قوی / سواد بالا</a:t>
                      </a:r>
                      <a:endParaRPr lang="fa-IR" sz="1600" b="1" kern="1200" dirty="0">
                        <a:solidFill>
                          <a:schemeClr val="bg1"/>
                        </a:solidFill>
                        <a:latin typeface="+mn-lt"/>
                        <a:ea typeface="+mn-ea"/>
                        <a:cs typeface="B Nazanin" panose="00000400000000000000" pitchFamily="2" charset="-78"/>
                      </a:endParaRPr>
                    </a:p>
                  </a:txBody>
                  <a:tcPr anchor="ctr"/>
                </a:tc>
                <a:tc>
                  <a:txBody>
                    <a:bodyPr/>
                    <a:lstStyle/>
                    <a:p>
                      <a:pPr algn="r" rtl="1"/>
                      <a:r>
                        <a:rPr lang="fa-IR" sz="1600" b="1" kern="1200" dirty="0">
                          <a:cs typeface="B Nazanin" panose="00000400000000000000" pitchFamily="2" charset="-78"/>
                        </a:rPr>
                        <a:t>داده‌ها استاندارد هستند و تیم‌ها قدرت تحلیل دارند.</a:t>
                      </a:r>
                      <a:endParaRPr lang="fa-IR" sz="1600" b="1" kern="1200" dirty="0">
                        <a:solidFill>
                          <a:schemeClr val="bg1"/>
                        </a:solidFill>
                        <a:latin typeface="+mn-lt"/>
                        <a:ea typeface="+mn-ea"/>
                        <a:cs typeface="B Nazanin" panose="00000400000000000000" pitchFamily="2" charset="-78"/>
                      </a:endParaRPr>
                    </a:p>
                  </a:txBody>
                  <a:tcPr anchor="ctr"/>
                </a:tc>
                <a:tc>
                  <a:txBody>
                    <a:bodyPr/>
                    <a:lstStyle/>
                    <a:p>
                      <a:pPr algn="r" rtl="1"/>
                      <a:r>
                        <a:rPr lang="fa-IR" sz="1600" b="1" kern="1200" dirty="0">
                          <a:cs typeface="B Nazanin" panose="00000400000000000000" pitchFamily="2" charset="-78"/>
                        </a:rPr>
                        <a:t>سازمان داده‌محور: تصمیمات دقیق، سریع و اخلاقی اتخاذ می‌شود</a:t>
                      </a:r>
                      <a:endParaRPr lang="fa-IR" sz="1600" b="1" kern="1200" dirty="0">
                        <a:solidFill>
                          <a:schemeClr val="bg1"/>
                        </a:solidFill>
                        <a:latin typeface="+mn-lt"/>
                        <a:ea typeface="+mn-ea"/>
                        <a:cs typeface="B Nazanin" panose="00000400000000000000" pitchFamily="2" charset="-78"/>
                      </a:endParaRPr>
                    </a:p>
                  </a:txBody>
                  <a:tcPr anchor="ctr"/>
                </a:tc>
                <a:extLst>
                  <a:ext uri="{0D108BD9-81ED-4DB2-BD59-A6C34878D82A}">
                    <a16:rowId xmlns:a16="http://schemas.microsoft.com/office/drawing/2014/main" val="983786437"/>
                  </a:ext>
                </a:extLst>
              </a:tr>
            </a:tbl>
          </a:graphicData>
        </a:graphic>
      </p:graphicFrame>
      <p:sp>
        <p:nvSpPr>
          <p:cNvPr id="7" name="Rectangle 1"/>
          <p:cNvSpPr>
            <a:spLocks noChangeArrowheads="1"/>
          </p:cNvSpPr>
          <p:nvPr/>
        </p:nvSpPr>
        <p:spPr bwMode="auto">
          <a:xfrm>
            <a:off x="333394" y="1041489"/>
            <a:ext cx="1095548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eaLnBrk="0" fontAlgn="base" hangingPunct="0">
              <a:spcBef>
                <a:spcPct val="0"/>
              </a:spcBef>
              <a:spcAft>
                <a:spcPct val="0"/>
              </a:spcAft>
            </a:pPr>
            <a:r>
              <a:rPr lang="fa-IR" sz="2400" b="1" dirty="0">
                <a:solidFill>
                  <a:schemeClr val="bg1"/>
                </a:solidFill>
                <a:cs typeface="B Nazanin" panose="00000400000000000000" pitchFamily="2" charset="-78"/>
              </a:rPr>
              <a:t>این رابطه را </a:t>
            </a:r>
            <a:r>
              <a:rPr lang="ar-SA" altLang="fa-IR" sz="2400" b="1" dirty="0">
                <a:solidFill>
                  <a:schemeClr val="bg1"/>
                </a:solidFill>
                <a:cs typeface="B Nazanin" panose="00000400000000000000" pitchFamily="2" charset="-78"/>
              </a:rPr>
              <a:t>در قالب یک ماتریس </a:t>
            </a:r>
            <a:r>
              <a:rPr lang="fa-IR" altLang="fa-IR" sz="2400" b="1" dirty="0">
                <a:solidFill>
                  <a:schemeClr val="bg1"/>
                </a:solidFill>
                <a:cs typeface="B Nazanin" panose="00000400000000000000" pitchFamily="2" charset="-78"/>
              </a:rPr>
              <a:t>۴</a:t>
            </a:r>
            <a:r>
              <a:rPr lang="ar-SA" altLang="fa-IR" sz="2400" b="1" dirty="0">
                <a:solidFill>
                  <a:schemeClr val="bg1"/>
                </a:solidFill>
                <a:cs typeface="B Nazanin" panose="00000400000000000000" pitchFamily="2" charset="-78"/>
              </a:rPr>
              <a:t>گانه </a:t>
            </a:r>
            <a:r>
              <a:rPr lang="fa-IR" sz="2400" b="1" dirty="0">
                <a:solidFill>
                  <a:schemeClr val="bg1"/>
                </a:solidFill>
                <a:cs typeface="B Nazanin" panose="00000400000000000000" pitchFamily="2" charset="-78"/>
              </a:rPr>
              <a:t>تحلیل می‌کنیم:</a:t>
            </a:r>
          </a:p>
          <a:p>
            <a:pPr marL="0" marR="0" lvl="0" indent="0" algn="r" defTabSz="914400" rtl="1" eaLnBrk="0" fontAlgn="base" latinLnBrk="0" hangingPunct="0">
              <a:lnSpc>
                <a:spcPct val="100000"/>
              </a:lnSpc>
              <a:spcBef>
                <a:spcPct val="0"/>
              </a:spcBef>
              <a:spcAft>
                <a:spcPct val="0"/>
              </a:spcAft>
              <a:buClrTx/>
              <a:buSzTx/>
              <a:buFontTx/>
              <a:buNone/>
              <a:tabLst/>
            </a:pPr>
            <a:endParaRPr lang="fa-IR" altLang="fa-IR" sz="2400" b="1" dirty="0">
              <a:solidFill>
                <a:schemeClr val="bg1"/>
              </a:solidFill>
              <a:cs typeface="B Nazanin" panose="00000400000000000000"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lang="fa-IR" altLang="fa-IR" sz="2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6994996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890E-5F24-0FC5-5869-D848C1CE931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6FFC877-6D08-72B0-F5BF-CC1BFC0D3356}"/>
              </a:ext>
            </a:extLst>
          </p:cNvPr>
          <p:cNvSpPr txBox="1"/>
          <p:nvPr/>
        </p:nvSpPr>
        <p:spPr>
          <a:xfrm>
            <a:off x="4072087" y="296281"/>
            <a:ext cx="6458371" cy="523220"/>
          </a:xfrm>
          <a:prstGeom prst="rect">
            <a:avLst/>
          </a:prstGeom>
          <a:noFill/>
        </p:spPr>
        <p:txBody>
          <a:bodyPr wrap="square" rtlCol="0" anchor="ctr">
            <a:spAutoFit/>
          </a:bodyPr>
          <a:lstStyle/>
          <a:p>
            <a:pPr rtl="1"/>
            <a:r>
              <a:rPr lang="fa-IR" sz="2800" b="1" dirty="0">
                <a:solidFill>
                  <a:schemeClr val="bg1"/>
                </a:solidFill>
                <a:cs typeface="2  Titr" panose="00000700000000000000" pitchFamily="2" charset="-78"/>
              </a:rPr>
              <a:t>حکمرانی به عنوان بسترِ یادگیری</a:t>
            </a:r>
          </a:p>
        </p:txBody>
      </p:sp>
      <p:grpSp>
        <p:nvGrpSpPr>
          <p:cNvPr id="4" name="Group 3">
            <a:extLst>
              <a:ext uri="{FF2B5EF4-FFF2-40B4-BE49-F238E27FC236}">
                <a16:creationId xmlns:a16="http://schemas.microsoft.com/office/drawing/2014/main" id="{1D112637-4DCA-F05B-0467-DC081C972110}"/>
              </a:ext>
            </a:extLst>
          </p:cNvPr>
          <p:cNvGrpSpPr/>
          <p:nvPr/>
        </p:nvGrpSpPr>
        <p:grpSpPr>
          <a:xfrm>
            <a:off x="1660975" y="1079832"/>
            <a:ext cx="8666849" cy="4500529"/>
            <a:chOff x="3952875" y="2284730"/>
            <a:chExt cx="4591050" cy="2816544"/>
          </a:xfrm>
        </p:grpSpPr>
        <p:sp>
          <p:nvSpPr>
            <p:cNvPr id="5" name="Rectangle 4">
              <a:extLst>
                <a:ext uri="{FF2B5EF4-FFF2-40B4-BE49-F238E27FC236}">
                  <a16:creationId xmlns:a16="http://schemas.microsoft.com/office/drawing/2014/main" id="{BFD16459-0997-CFC9-E5E2-A154D4C44B47}"/>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8A3BA86-AEFB-AB6F-32DD-52A2D8905437}"/>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687B52B-2C0A-9BAB-6A8B-E72FDC854DAE}"/>
              </a:ext>
            </a:extLst>
          </p:cNvPr>
          <p:cNvSpPr txBox="1"/>
          <p:nvPr/>
        </p:nvSpPr>
        <p:spPr>
          <a:xfrm>
            <a:off x="1861252" y="1454273"/>
            <a:ext cx="8024330" cy="2823850"/>
          </a:xfrm>
          <a:prstGeom prst="rect">
            <a:avLst/>
          </a:prstGeom>
          <a:noFill/>
        </p:spPr>
        <p:txBody>
          <a:bodyPr wrap="square" rtlCol="0">
            <a:spAutoFit/>
          </a:bodyPr>
          <a:lstStyle/>
          <a:p>
            <a:pPr algn="just" rtl="1">
              <a:lnSpc>
                <a:spcPct val="150000"/>
              </a:lnSpc>
            </a:pPr>
            <a:r>
              <a:rPr lang="fa-IR" sz="2000" b="1" dirty="0">
                <a:solidFill>
                  <a:schemeClr val="bg1"/>
                </a:solidFill>
                <a:cs typeface="B Nazanin" panose="00000400000000000000" pitchFamily="2" charset="-78"/>
              </a:rPr>
              <a:t>حکمرانی داده‌مبنا، فقط قانون‌گذاری نیست؛ بلکه بستری برای یادگیری سازمانی است.</a:t>
            </a:r>
          </a:p>
          <a:p>
            <a:pPr algn="just" rtl="1">
              <a:lnSpc>
                <a:spcPct val="150000"/>
              </a:lnSpc>
            </a:pPr>
            <a:r>
              <a:rPr lang="fa-IR" sz="2000" b="1" dirty="0">
                <a:solidFill>
                  <a:schemeClr val="bg1"/>
                </a:solidFill>
                <a:cs typeface="B Nazanin" panose="00000400000000000000" pitchFamily="2" charset="-78"/>
              </a:rPr>
              <a:t>وقتی حکمرانی داده مشخص می‌کند که «تعریفِ فروش» چیست، به افراد کمک می‌کند تا سریع‌تر سواد خود را بالا ببرند.</a:t>
            </a:r>
          </a:p>
          <a:p>
            <a:pPr algn="just" rtl="1">
              <a:lnSpc>
                <a:spcPct val="150000"/>
              </a:lnSpc>
            </a:pPr>
            <a:r>
              <a:rPr lang="fa-IR" sz="2000" b="1" dirty="0">
                <a:solidFill>
                  <a:schemeClr val="bg1"/>
                </a:solidFill>
                <a:cs typeface="B Nazanin" panose="00000400000000000000" pitchFamily="2" charset="-78"/>
              </a:rPr>
              <a:t>وقتی حکمرانیِ داده، «امنیت و حریم خصوصی» را تضمین می‌کند، افراد با اطمینان بیشتری با داده‌ها کار می‌کنند و ریسک‌پذیری (برای تحلیل‌های جدید) بالاتر می‌رود. بنابراین، حکمرانی خوب، ترس از داده را می‌کشد و سواد داده را ترویج می‌کند.</a:t>
            </a:r>
          </a:p>
        </p:txBody>
      </p:sp>
    </p:spTree>
    <p:extLst>
      <p:ext uri="{BB962C8B-B14F-4D97-AF65-F5344CB8AC3E}">
        <p14:creationId xmlns:p14="http://schemas.microsoft.com/office/powerpoint/2010/main" val="26788542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890E-5F24-0FC5-5869-D848C1CE931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6FFC877-6D08-72B0-F5BF-CC1BFC0D3356}"/>
              </a:ext>
            </a:extLst>
          </p:cNvPr>
          <p:cNvSpPr txBox="1"/>
          <p:nvPr/>
        </p:nvSpPr>
        <p:spPr>
          <a:xfrm>
            <a:off x="1286553" y="132107"/>
            <a:ext cx="6458371" cy="684803"/>
          </a:xfrm>
          <a:prstGeom prst="rect">
            <a:avLst/>
          </a:prstGeom>
          <a:noFill/>
        </p:spPr>
        <p:txBody>
          <a:bodyPr wrap="square" rtlCol="0" anchor="ctr">
            <a:spAutoFit/>
          </a:bodyPr>
          <a:lstStyle/>
          <a:p>
            <a:pPr algn="just" rtl="1">
              <a:lnSpc>
                <a:spcPct val="150000"/>
              </a:lnSpc>
            </a:pPr>
            <a:r>
              <a:rPr lang="fa-IR" sz="2800" b="1" dirty="0">
                <a:solidFill>
                  <a:schemeClr val="bg1"/>
                </a:solidFill>
                <a:cs typeface="2  Titr" panose="00000700000000000000" pitchFamily="2" charset="-78"/>
              </a:rPr>
              <a:t>حکمرانی فرهنگ داده (نقطه تلاقی)</a:t>
            </a:r>
          </a:p>
        </p:txBody>
      </p:sp>
      <p:grpSp>
        <p:nvGrpSpPr>
          <p:cNvPr id="4" name="Group 3">
            <a:extLst>
              <a:ext uri="{FF2B5EF4-FFF2-40B4-BE49-F238E27FC236}">
                <a16:creationId xmlns:a16="http://schemas.microsoft.com/office/drawing/2014/main" id="{1D112637-4DCA-F05B-0467-DC081C972110}"/>
              </a:ext>
            </a:extLst>
          </p:cNvPr>
          <p:cNvGrpSpPr/>
          <p:nvPr/>
        </p:nvGrpSpPr>
        <p:grpSpPr>
          <a:xfrm>
            <a:off x="1152881" y="965357"/>
            <a:ext cx="8666849" cy="4500529"/>
            <a:chOff x="3952875" y="2284730"/>
            <a:chExt cx="4591050" cy="2816544"/>
          </a:xfrm>
        </p:grpSpPr>
        <p:sp>
          <p:nvSpPr>
            <p:cNvPr id="5" name="Rectangle 4">
              <a:extLst>
                <a:ext uri="{FF2B5EF4-FFF2-40B4-BE49-F238E27FC236}">
                  <a16:creationId xmlns:a16="http://schemas.microsoft.com/office/drawing/2014/main" id="{BFD16459-0997-CFC9-E5E2-A154D4C44B47}"/>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8A3BA86-AEFB-AB6F-32DD-52A2D8905437}"/>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687B52B-2C0A-9BAB-6A8B-E72FDC854DAE}"/>
              </a:ext>
            </a:extLst>
          </p:cNvPr>
          <p:cNvSpPr txBox="1"/>
          <p:nvPr/>
        </p:nvSpPr>
        <p:spPr>
          <a:xfrm>
            <a:off x="1474141" y="1276630"/>
            <a:ext cx="8024330" cy="2400657"/>
          </a:xfrm>
          <a:prstGeom prst="rect">
            <a:avLst/>
          </a:prstGeom>
          <a:noFill/>
        </p:spPr>
        <p:txBody>
          <a:bodyPr wrap="square" rtlCol="0">
            <a:spAutoFit/>
          </a:bodyPr>
          <a:lstStyle/>
          <a:p>
            <a:pPr algn="just" rtl="1">
              <a:lnSpc>
                <a:spcPct val="150000"/>
              </a:lnSpc>
            </a:pPr>
            <a:r>
              <a:rPr lang="fa-IR" sz="2000" b="1" dirty="0">
                <a:solidFill>
                  <a:schemeClr val="bg1"/>
                </a:solidFill>
                <a:cs typeface="B Nazanin" panose="00000400000000000000" pitchFamily="2" charset="-78"/>
              </a:rPr>
              <a:t>سواد داده و حکمرانی داده در نقطه‌ای به نام «فرهنگ داده» به هم می‌رسند.</a:t>
            </a:r>
          </a:p>
          <a:p>
            <a:pPr algn="just" rtl="1">
              <a:lnSpc>
                <a:spcPct val="150000"/>
              </a:lnSpc>
            </a:pPr>
            <a:r>
              <a:rPr lang="fa-IR" sz="2000" b="1" dirty="0">
                <a:solidFill>
                  <a:schemeClr val="bg1"/>
                </a:solidFill>
                <a:cs typeface="B Nazanin" panose="00000400000000000000" pitchFamily="2" charset="-78"/>
              </a:rPr>
              <a:t>حکمرانی از بالا به پایین (Top-Down) ساختار ایجاد می‌کند (سیاست‌ها، قوانین).</a:t>
            </a:r>
          </a:p>
          <a:p>
            <a:pPr algn="just" rtl="1">
              <a:lnSpc>
                <a:spcPct val="150000"/>
              </a:lnSpc>
            </a:pPr>
            <a:r>
              <a:rPr lang="fa-IR" sz="2000" b="1" dirty="0">
                <a:solidFill>
                  <a:schemeClr val="bg1"/>
                </a:solidFill>
                <a:cs typeface="B Nazanin" panose="00000400000000000000" pitchFamily="2" charset="-78"/>
              </a:rPr>
              <a:t>سواد داده از پایین به بالا (Bottom-Up) توانمندسازی ایجاد می‌کند (مهارت افراد).</a:t>
            </a:r>
          </a:p>
          <a:p>
            <a:pPr algn="just" rtl="1">
              <a:lnSpc>
                <a:spcPct val="150000"/>
              </a:lnSpc>
            </a:pPr>
            <a:r>
              <a:rPr lang="fa-IR" sz="2000" b="1" dirty="0">
                <a:solidFill>
                  <a:schemeClr val="bg1"/>
                </a:solidFill>
                <a:cs typeface="B Nazanin" panose="00000400000000000000" pitchFamily="2" charset="-78"/>
              </a:rPr>
              <a:t>اگر این دو با هم حرکت کنند، سازمان از یک «سازمانِ سنتی» به یک «سازمانِ داده‌محور» تبدیل می‌شود.</a:t>
            </a:r>
          </a:p>
        </p:txBody>
      </p:sp>
    </p:spTree>
    <p:extLst>
      <p:ext uri="{BB962C8B-B14F-4D97-AF65-F5344CB8AC3E}">
        <p14:creationId xmlns:p14="http://schemas.microsoft.com/office/powerpoint/2010/main" val="4036444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4220612" y="202962"/>
            <a:ext cx="4188760" cy="724247"/>
          </a:xfrm>
        </p:spPr>
        <p:txBody>
          <a:bodyPr/>
          <a:lstStyle/>
          <a:p>
            <a:endParaRPr lang="fa-IR" sz="2800" dirty="0">
              <a:solidFill>
                <a:schemeClr val="tx2"/>
              </a:solidFill>
              <a:cs typeface="2  Titr" panose="00000700000000000000" pitchFamily="2" charset="-78"/>
            </a:endParaRPr>
          </a:p>
          <a:p>
            <a:r>
              <a:rPr lang="fa-IR" sz="2400" dirty="0">
                <a:solidFill>
                  <a:schemeClr val="tx2"/>
                </a:solidFill>
                <a:cs typeface="2  Titr" panose="00000700000000000000" pitchFamily="2" charset="-78"/>
              </a:rPr>
              <a:t>تمایز داده، اطلاعات و دانش</a:t>
            </a:r>
          </a:p>
          <a:p>
            <a:endParaRPr lang="en-US" sz="2800" dirty="0">
              <a:solidFill>
                <a:schemeClr val="tx2"/>
              </a:solidFill>
              <a:cs typeface="2  Titr" panose="00000700000000000000" pitchFamily="2" charset="-78"/>
            </a:endParaRPr>
          </a:p>
        </p:txBody>
      </p:sp>
      <p:sp>
        <p:nvSpPr>
          <p:cNvPr id="3" name="Rounded Rectangle 2">
            <a:extLst>
              <a:ext uri="{FF2B5EF4-FFF2-40B4-BE49-F238E27FC236}">
                <a16:creationId xmlns:a16="http://schemas.microsoft.com/office/drawing/2014/main" id="{DD0D2A65-27D2-4C0D-AAF8-311B90A45F59}"/>
              </a:ext>
            </a:extLst>
          </p:cNvPr>
          <p:cNvSpPr/>
          <p:nvPr/>
        </p:nvSpPr>
        <p:spPr>
          <a:xfrm>
            <a:off x="1063645" y="4791567"/>
            <a:ext cx="1620548" cy="1489823"/>
          </a:xfrm>
          <a:custGeom>
            <a:avLst/>
            <a:gdLst/>
            <a:ahLst/>
            <a:cxnLst/>
            <a:rect l="l" t="t" r="r" b="b"/>
            <a:pathLst>
              <a:path w="2193960" h="2183135">
                <a:moveTo>
                  <a:pt x="285748" y="0"/>
                </a:moveTo>
                <a:lnTo>
                  <a:pt x="1941188" y="0"/>
                </a:lnTo>
                <a:lnTo>
                  <a:pt x="1941932" y="0"/>
                </a:lnTo>
                <a:cubicBezTo>
                  <a:pt x="2081123" y="0"/>
                  <a:pt x="2193960" y="112837"/>
                  <a:pt x="2193960" y="252028"/>
                </a:cubicBezTo>
                <a:lnTo>
                  <a:pt x="2193216" y="259409"/>
                </a:lnTo>
                <a:lnTo>
                  <a:pt x="2193216" y="1908212"/>
                </a:lnTo>
                <a:cubicBezTo>
                  <a:pt x="2193216" y="2047403"/>
                  <a:pt x="2080379" y="2160240"/>
                  <a:pt x="1941188" y="2160240"/>
                </a:cubicBezTo>
                <a:cubicBezTo>
                  <a:pt x="1801997" y="2160240"/>
                  <a:pt x="1689160" y="2047403"/>
                  <a:pt x="1689160" y="1908212"/>
                </a:cubicBezTo>
                <a:lnTo>
                  <a:pt x="1689160" y="850396"/>
                </a:lnTo>
                <a:lnTo>
                  <a:pt x="356421" y="2183135"/>
                </a:lnTo>
                <a:cubicBezTo>
                  <a:pt x="257998" y="2281558"/>
                  <a:pt x="98423" y="2281558"/>
                  <a:pt x="0" y="2183135"/>
                </a:cubicBezTo>
                <a:cubicBezTo>
                  <a:pt x="-98423" y="2084713"/>
                  <a:pt x="-98423" y="1925137"/>
                  <a:pt x="0" y="1826714"/>
                </a:cubicBezTo>
                <a:lnTo>
                  <a:pt x="1322657" y="504056"/>
                </a:lnTo>
                <a:lnTo>
                  <a:pt x="285748" y="504056"/>
                </a:lnTo>
                <a:cubicBezTo>
                  <a:pt x="146557" y="504056"/>
                  <a:pt x="33720" y="391219"/>
                  <a:pt x="33720" y="252028"/>
                </a:cubicBezTo>
                <a:cubicBezTo>
                  <a:pt x="33720" y="112837"/>
                  <a:pt x="146557" y="0"/>
                  <a:pt x="285748" y="0"/>
                </a:cubicBezTo>
                <a:close/>
              </a:path>
            </a:pathLst>
          </a:cu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 name="Rounded Rectangle 2">
            <a:extLst>
              <a:ext uri="{FF2B5EF4-FFF2-40B4-BE49-F238E27FC236}">
                <a16:creationId xmlns:a16="http://schemas.microsoft.com/office/drawing/2014/main" id="{5BEF95E0-1896-4EC6-AE9C-8535927FB506}"/>
              </a:ext>
            </a:extLst>
          </p:cNvPr>
          <p:cNvSpPr/>
          <p:nvPr/>
        </p:nvSpPr>
        <p:spPr>
          <a:xfrm>
            <a:off x="4812806" y="4103904"/>
            <a:ext cx="1502186" cy="1489823"/>
          </a:xfrm>
          <a:custGeom>
            <a:avLst/>
            <a:gdLst/>
            <a:ahLst/>
            <a:cxnLst/>
            <a:rect l="l" t="t" r="r" b="b"/>
            <a:pathLst>
              <a:path w="2193960" h="2183135">
                <a:moveTo>
                  <a:pt x="285748" y="0"/>
                </a:moveTo>
                <a:lnTo>
                  <a:pt x="1941188" y="0"/>
                </a:lnTo>
                <a:lnTo>
                  <a:pt x="1941932" y="0"/>
                </a:lnTo>
                <a:cubicBezTo>
                  <a:pt x="2081123" y="0"/>
                  <a:pt x="2193960" y="112837"/>
                  <a:pt x="2193960" y="252028"/>
                </a:cubicBezTo>
                <a:lnTo>
                  <a:pt x="2193216" y="259409"/>
                </a:lnTo>
                <a:lnTo>
                  <a:pt x="2193216" y="1908212"/>
                </a:lnTo>
                <a:cubicBezTo>
                  <a:pt x="2193216" y="2047403"/>
                  <a:pt x="2080379" y="2160240"/>
                  <a:pt x="1941188" y="2160240"/>
                </a:cubicBezTo>
                <a:cubicBezTo>
                  <a:pt x="1801997" y="2160240"/>
                  <a:pt x="1689160" y="2047403"/>
                  <a:pt x="1689160" y="1908212"/>
                </a:cubicBezTo>
                <a:lnTo>
                  <a:pt x="1689160" y="850396"/>
                </a:lnTo>
                <a:lnTo>
                  <a:pt x="356421" y="2183135"/>
                </a:lnTo>
                <a:cubicBezTo>
                  <a:pt x="257998" y="2281558"/>
                  <a:pt x="98423" y="2281558"/>
                  <a:pt x="0" y="2183135"/>
                </a:cubicBezTo>
                <a:cubicBezTo>
                  <a:pt x="-98423" y="2084713"/>
                  <a:pt x="-98423" y="1925137"/>
                  <a:pt x="0" y="1826714"/>
                </a:cubicBezTo>
                <a:lnTo>
                  <a:pt x="1322657" y="504056"/>
                </a:lnTo>
                <a:lnTo>
                  <a:pt x="285748" y="504056"/>
                </a:lnTo>
                <a:cubicBezTo>
                  <a:pt x="146557" y="504056"/>
                  <a:pt x="33720" y="391219"/>
                  <a:pt x="33720" y="252028"/>
                </a:cubicBezTo>
                <a:cubicBezTo>
                  <a:pt x="33720" y="112837"/>
                  <a:pt x="146557" y="0"/>
                  <a:pt x="285748" y="0"/>
                </a:cubicBezTo>
                <a:close/>
              </a:path>
            </a:pathLst>
          </a:cu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7" name="Group 6">
            <a:extLst>
              <a:ext uri="{FF2B5EF4-FFF2-40B4-BE49-F238E27FC236}">
                <a16:creationId xmlns:a16="http://schemas.microsoft.com/office/drawing/2014/main" id="{D33828DC-5C80-4E67-AD19-3D7E7D75B845}"/>
              </a:ext>
            </a:extLst>
          </p:cNvPr>
          <p:cNvGrpSpPr/>
          <p:nvPr/>
        </p:nvGrpSpPr>
        <p:grpSpPr>
          <a:xfrm>
            <a:off x="1347132" y="3039032"/>
            <a:ext cx="3076338" cy="1270235"/>
            <a:chOff x="539552" y="2708920"/>
            <a:chExt cx="1872208" cy="1270235"/>
          </a:xfrm>
        </p:grpSpPr>
        <p:sp>
          <p:nvSpPr>
            <p:cNvPr id="8" name="Rounded Rectangle 23">
              <a:extLst>
                <a:ext uri="{FF2B5EF4-FFF2-40B4-BE49-F238E27FC236}">
                  <a16:creationId xmlns:a16="http://schemas.microsoft.com/office/drawing/2014/main" id="{26286DE0-691C-4EB0-B839-7492ACB452B5}"/>
                </a:ext>
              </a:extLst>
            </p:cNvPr>
            <p:cNvSpPr/>
            <p:nvPr/>
          </p:nvSpPr>
          <p:spPr>
            <a:xfrm>
              <a:off x="611560" y="2708920"/>
              <a:ext cx="1728192" cy="379785"/>
            </a:xfrm>
            <a:prstGeom prst="roundRect">
              <a:avLst>
                <a:gd name="adj" fmla="val 50000"/>
              </a:avLst>
            </a:prstGeom>
            <a:solidFill>
              <a:schemeClr val="accent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 name="TextBox 8">
              <a:extLst>
                <a:ext uri="{FF2B5EF4-FFF2-40B4-BE49-F238E27FC236}">
                  <a16:creationId xmlns:a16="http://schemas.microsoft.com/office/drawing/2014/main" id="{024183AD-CD72-40BE-B201-29930D98EFFC}"/>
                </a:ext>
              </a:extLst>
            </p:cNvPr>
            <p:cNvSpPr txBox="1"/>
            <p:nvPr/>
          </p:nvSpPr>
          <p:spPr>
            <a:xfrm>
              <a:off x="539552" y="3193812"/>
              <a:ext cx="1872208" cy="785343"/>
            </a:xfrm>
            <a:prstGeom prst="rect">
              <a:avLst/>
            </a:prstGeom>
            <a:noFill/>
          </p:spPr>
          <p:txBody>
            <a:bodyPr wrap="square" rtlCol="0">
              <a:spAutoFit/>
            </a:bodyPr>
            <a:lstStyle/>
            <a:p>
              <a:pPr algn="ctr" rtl="1">
                <a:lnSpc>
                  <a:spcPct val="150000"/>
                </a:lnSpc>
              </a:pPr>
              <a:r>
                <a:rPr lang="fa-IR" altLang="ko-KR" sz="1600" b="1" dirty="0">
                  <a:solidFill>
                    <a:schemeClr val="tx2"/>
                  </a:solidFill>
                  <a:cs typeface="2  Titr" panose="00000700000000000000" pitchFamily="2" charset="-78"/>
                </a:rPr>
                <a:t>عمل پردازش در محیط ذهن یا توسط کامپیوتر انجام می شود</a:t>
              </a:r>
              <a:endParaRPr lang="ko-KR" altLang="en-US" sz="1600" b="1" dirty="0">
                <a:solidFill>
                  <a:schemeClr val="tx2"/>
                </a:solidFill>
                <a:cs typeface="2  Titr" panose="00000700000000000000" pitchFamily="2" charset="-78"/>
              </a:endParaRPr>
            </a:p>
          </p:txBody>
        </p:sp>
        <p:sp>
          <p:nvSpPr>
            <p:cNvPr id="10" name="TextBox 9">
              <a:extLst>
                <a:ext uri="{FF2B5EF4-FFF2-40B4-BE49-F238E27FC236}">
                  <a16:creationId xmlns:a16="http://schemas.microsoft.com/office/drawing/2014/main" id="{AF32E22D-A620-4ADE-8315-BD5106331C52}"/>
                </a:ext>
              </a:extLst>
            </p:cNvPr>
            <p:cNvSpPr txBox="1"/>
            <p:nvPr/>
          </p:nvSpPr>
          <p:spPr>
            <a:xfrm>
              <a:off x="539552" y="2744923"/>
              <a:ext cx="1745928" cy="338554"/>
            </a:xfrm>
            <a:prstGeom prst="rect">
              <a:avLst/>
            </a:prstGeom>
            <a:noFill/>
          </p:spPr>
          <p:txBody>
            <a:bodyPr wrap="square" rtlCol="0">
              <a:spAutoFit/>
            </a:bodyPr>
            <a:lstStyle/>
            <a:p>
              <a:pPr algn="ctr"/>
              <a:r>
                <a:rPr lang="fa-IR" altLang="ko-KR" sz="1600" b="1" dirty="0">
                  <a:solidFill>
                    <a:schemeClr val="bg1"/>
                  </a:solidFill>
                  <a:cs typeface="2  Titr" panose="00000700000000000000" pitchFamily="2" charset="-78"/>
                </a:rPr>
                <a:t>فرایند تبدیل داده به اطلاعات</a:t>
              </a:r>
              <a:endParaRPr lang="ko-KR" altLang="en-US" sz="1600" b="1" dirty="0">
                <a:solidFill>
                  <a:schemeClr val="bg1"/>
                </a:solidFill>
                <a:cs typeface="2  Titr" panose="00000700000000000000" pitchFamily="2" charset="-78"/>
              </a:endParaRPr>
            </a:p>
          </p:txBody>
        </p:sp>
      </p:grpSp>
      <p:grpSp>
        <p:nvGrpSpPr>
          <p:cNvPr id="11" name="Group 10">
            <a:extLst>
              <a:ext uri="{FF2B5EF4-FFF2-40B4-BE49-F238E27FC236}">
                <a16:creationId xmlns:a16="http://schemas.microsoft.com/office/drawing/2014/main" id="{7C578F1B-07CF-4846-B50E-8F3DB3115FE7}"/>
              </a:ext>
            </a:extLst>
          </p:cNvPr>
          <p:cNvGrpSpPr/>
          <p:nvPr/>
        </p:nvGrpSpPr>
        <p:grpSpPr>
          <a:xfrm>
            <a:off x="4215973" y="2373602"/>
            <a:ext cx="3938812" cy="1270235"/>
            <a:chOff x="371637" y="2708920"/>
            <a:chExt cx="2277888" cy="1270235"/>
          </a:xfrm>
        </p:grpSpPr>
        <p:sp>
          <p:nvSpPr>
            <p:cNvPr id="12" name="Rounded Rectangle 28">
              <a:extLst>
                <a:ext uri="{FF2B5EF4-FFF2-40B4-BE49-F238E27FC236}">
                  <a16:creationId xmlns:a16="http://schemas.microsoft.com/office/drawing/2014/main" id="{2FE10B70-4DE1-4196-B2FB-BE0F0DB7E5B2}"/>
                </a:ext>
              </a:extLst>
            </p:cNvPr>
            <p:cNvSpPr/>
            <p:nvPr/>
          </p:nvSpPr>
          <p:spPr>
            <a:xfrm>
              <a:off x="611560" y="2708920"/>
              <a:ext cx="1728192" cy="379785"/>
            </a:xfrm>
            <a:prstGeom prst="roundRect">
              <a:avLst>
                <a:gd name="adj" fmla="val 50000"/>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 name="TextBox 12">
              <a:extLst>
                <a:ext uri="{FF2B5EF4-FFF2-40B4-BE49-F238E27FC236}">
                  <a16:creationId xmlns:a16="http://schemas.microsoft.com/office/drawing/2014/main" id="{010B2981-AE85-413E-BCAC-646446BE9D4C}"/>
                </a:ext>
              </a:extLst>
            </p:cNvPr>
            <p:cNvSpPr txBox="1"/>
            <p:nvPr/>
          </p:nvSpPr>
          <p:spPr>
            <a:xfrm>
              <a:off x="539552" y="3193812"/>
              <a:ext cx="1872208" cy="785343"/>
            </a:xfrm>
            <a:prstGeom prst="rect">
              <a:avLst/>
            </a:prstGeom>
            <a:noFill/>
          </p:spPr>
          <p:txBody>
            <a:bodyPr wrap="square" rtlCol="0">
              <a:spAutoFit/>
            </a:bodyPr>
            <a:lstStyle/>
            <a:p>
              <a:pPr algn="ctr" rtl="1">
                <a:lnSpc>
                  <a:spcPct val="150000"/>
                </a:lnSpc>
              </a:pPr>
              <a:r>
                <a:rPr lang="fa-IR" altLang="ko-KR" sz="1600" b="1" dirty="0">
                  <a:solidFill>
                    <a:schemeClr val="tx2"/>
                  </a:solidFill>
                  <a:cs typeface="2  Titr" panose="00000700000000000000" pitchFamily="2" charset="-78"/>
                </a:rPr>
                <a:t>صرفاً در حال حاضر توسط ذهن انسان صورت می گیرد</a:t>
              </a:r>
              <a:endParaRPr lang="ko-KR" altLang="en-US" sz="1600" dirty="0">
                <a:solidFill>
                  <a:schemeClr val="tx1">
                    <a:lumMod val="75000"/>
                    <a:lumOff val="25000"/>
                  </a:schemeClr>
                </a:solidFill>
                <a:cs typeface="Arial" pitchFamily="34" charset="0"/>
              </a:endParaRPr>
            </a:p>
          </p:txBody>
        </p:sp>
        <p:sp>
          <p:nvSpPr>
            <p:cNvPr id="14" name="TextBox 13">
              <a:extLst>
                <a:ext uri="{FF2B5EF4-FFF2-40B4-BE49-F238E27FC236}">
                  <a16:creationId xmlns:a16="http://schemas.microsoft.com/office/drawing/2014/main" id="{AA32495D-C328-44D0-8E7B-8899534FF31C}"/>
                </a:ext>
              </a:extLst>
            </p:cNvPr>
            <p:cNvSpPr txBox="1"/>
            <p:nvPr/>
          </p:nvSpPr>
          <p:spPr>
            <a:xfrm>
              <a:off x="371637" y="2744923"/>
              <a:ext cx="2277888" cy="338554"/>
            </a:xfrm>
            <a:prstGeom prst="rect">
              <a:avLst/>
            </a:prstGeom>
            <a:noFill/>
          </p:spPr>
          <p:txBody>
            <a:bodyPr wrap="square" rtlCol="0">
              <a:spAutoFit/>
            </a:bodyPr>
            <a:lstStyle/>
            <a:p>
              <a:pPr algn="ctr"/>
              <a:r>
                <a:rPr lang="fa-IR" altLang="ko-KR" sz="1600" b="1" dirty="0">
                  <a:solidFill>
                    <a:schemeClr val="bg1"/>
                  </a:solidFill>
                  <a:cs typeface="2  Titr" panose="00000700000000000000" pitchFamily="2" charset="-78"/>
                </a:rPr>
                <a:t>پردازش اطلاعات و تبدیل آن  به دانش</a:t>
              </a:r>
              <a:endParaRPr lang="ko-KR" altLang="en-US" sz="1600" b="1" dirty="0">
                <a:solidFill>
                  <a:schemeClr val="bg1"/>
                </a:solidFill>
                <a:cs typeface="2  Titr" panose="00000700000000000000" pitchFamily="2" charset="-78"/>
              </a:endParaRPr>
            </a:p>
          </p:txBody>
        </p:sp>
      </p:grpSp>
      <p:grpSp>
        <p:nvGrpSpPr>
          <p:cNvPr id="15" name="Group 14">
            <a:extLst>
              <a:ext uri="{FF2B5EF4-FFF2-40B4-BE49-F238E27FC236}">
                <a16:creationId xmlns:a16="http://schemas.microsoft.com/office/drawing/2014/main" id="{4B4EC75F-9AC6-48A0-AA42-717AAB35E534}"/>
              </a:ext>
            </a:extLst>
          </p:cNvPr>
          <p:cNvGrpSpPr/>
          <p:nvPr/>
        </p:nvGrpSpPr>
        <p:grpSpPr>
          <a:xfrm>
            <a:off x="7826507" y="1858433"/>
            <a:ext cx="4365493" cy="3572148"/>
            <a:chOff x="436496" y="2708920"/>
            <a:chExt cx="1975264" cy="1117765"/>
          </a:xfrm>
        </p:grpSpPr>
        <p:sp>
          <p:nvSpPr>
            <p:cNvPr id="16" name="Rounded Rectangle 32">
              <a:extLst>
                <a:ext uri="{FF2B5EF4-FFF2-40B4-BE49-F238E27FC236}">
                  <a16:creationId xmlns:a16="http://schemas.microsoft.com/office/drawing/2014/main" id="{B30B6856-3BFF-420D-AF29-B5DC29E1D485}"/>
                </a:ext>
              </a:extLst>
            </p:cNvPr>
            <p:cNvSpPr/>
            <p:nvPr/>
          </p:nvSpPr>
          <p:spPr>
            <a:xfrm>
              <a:off x="611560" y="2708920"/>
              <a:ext cx="1728192" cy="236261"/>
            </a:xfrm>
            <a:prstGeom prst="roundRect">
              <a:avLst>
                <a:gd name="adj" fmla="val 50000"/>
              </a:avLst>
            </a:prstGeom>
            <a:solidFill>
              <a:schemeClr val="accent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 name="TextBox 16">
              <a:extLst>
                <a:ext uri="{FF2B5EF4-FFF2-40B4-BE49-F238E27FC236}">
                  <a16:creationId xmlns:a16="http://schemas.microsoft.com/office/drawing/2014/main" id="{11885847-3E3F-4E47-AF14-A84295856D85}"/>
                </a:ext>
              </a:extLst>
            </p:cNvPr>
            <p:cNvSpPr txBox="1"/>
            <p:nvPr/>
          </p:nvSpPr>
          <p:spPr>
            <a:xfrm>
              <a:off x="436496" y="3027339"/>
              <a:ext cx="1975264" cy="799346"/>
            </a:xfrm>
            <a:prstGeom prst="rect">
              <a:avLst/>
            </a:prstGeom>
            <a:noFill/>
          </p:spPr>
          <p:txBody>
            <a:bodyPr wrap="square" rtlCol="0">
              <a:spAutoFit/>
            </a:bodyPr>
            <a:lstStyle/>
            <a:p>
              <a:pPr algn="ctr">
                <a:lnSpc>
                  <a:spcPct val="200000"/>
                </a:lnSpc>
              </a:pPr>
              <a:r>
                <a:rPr lang="fa-IR" altLang="ko-KR" sz="2000" b="1" dirty="0">
                  <a:solidFill>
                    <a:schemeClr val="tx2"/>
                  </a:solidFill>
                  <a:cs typeface="2  Titr" panose="00000700000000000000" pitchFamily="2" charset="-78"/>
                </a:rPr>
                <a:t>ممکن است برداشت افراد از یک اطلاعات ثابت، بر اساس تفاوت ذهنی آنها متفاوت باشد. </a:t>
              </a:r>
            </a:p>
            <a:p>
              <a:pPr algn="ctr">
                <a:lnSpc>
                  <a:spcPct val="200000"/>
                </a:lnSpc>
              </a:pPr>
              <a:r>
                <a:rPr lang="fa-IR" altLang="ko-KR" sz="2000" b="1" dirty="0">
                  <a:solidFill>
                    <a:schemeClr val="tx2"/>
                  </a:solidFill>
                  <a:cs typeface="2  Titr" panose="00000700000000000000" pitchFamily="2" charset="-78"/>
                </a:rPr>
                <a:t>افراد مختلف دانش های متفاوتی را از یک اطلاعات، استخراج می کنند</a:t>
              </a:r>
              <a:endParaRPr lang="ko-KR" altLang="en-US" sz="2000" b="1" dirty="0">
                <a:solidFill>
                  <a:schemeClr val="tx2"/>
                </a:solidFill>
                <a:cs typeface="2  Titr" panose="00000700000000000000" pitchFamily="2" charset="-78"/>
              </a:endParaRPr>
            </a:p>
          </p:txBody>
        </p:sp>
        <p:sp>
          <p:nvSpPr>
            <p:cNvPr id="18" name="TextBox 17">
              <a:extLst>
                <a:ext uri="{FF2B5EF4-FFF2-40B4-BE49-F238E27FC236}">
                  <a16:creationId xmlns:a16="http://schemas.microsoft.com/office/drawing/2014/main" id="{5D94337E-F3A2-4448-9AA4-43C90A9A4B57}"/>
                </a:ext>
              </a:extLst>
            </p:cNvPr>
            <p:cNvSpPr txBox="1"/>
            <p:nvPr/>
          </p:nvSpPr>
          <p:spPr>
            <a:xfrm>
              <a:off x="665833" y="2744923"/>
              <a:ext cx="1619647" cy="125199"/>
            </a:xfrm>
            <a:prstGeom prst="rect">
              <a:avLst/>
            </a:prstGeom>
            <a:noFill/>
          </p:spPr>
          <p:txBody>
            <a:bodyPr wrap="square" rtlCol="0">
              <a:spAutoFit/>
            </a:bodyPr>
            <a:lstStyle/>
            <a:p>
              <a:pPr algn="ctr"/>
              <a:r>
                <a:rPr lang="fa-IR" altLang="ko-KR" sz="2000" b="1" dirty="0">
                  <a:solidFill>
                    <a:schemeClr val="bg1"/>
                  </a:solidFill>
                  <a:cs typeface="2  Titr" panose="00000700000000000000" pitchFamily="2" charset="-78"/>
                </a:rPr>
                <a:t>در نتیجه</a:t>
              </a:r>
              <a:endParaRPr lang="ko-KR" altLang="en-US" sz="2000" b="1" dirty="0">
                <a:solidFill>
                  <a:schemeClr val="bg1"/>
                </a:solidFill>
                <a:cs typeface="2  Titr" panose="00000700000000000000" pitchFamily="2" charset="-78"/>
              </a:endParaRPr>
            </a:p>
          </p:txBody>
        </p:sp>
      </p:grpSp>
      <p:pic>
        <p:nvPicPr>
          <p:cNvPr id="23" name="Picture 22"/>
          <p:cNvPicPr>
            <a:picLocks noChangeAspect="1"/>
          </p:cNvPicPr>
          <p:nvPr/>
        </p:nvPicPr>
        <p:blipFill rotWithShape="1">
          <a:blip r:embed="rId2">
            <a:extLst>
              <a:ext uri="{28A0092B-C50C-407E-A947-70E740481C1C}">
                <a14:useLocalDpi xmlns:a14="http://schemas.microsoft.com/office/drawing/2010/main" val="0"/>
              </a:ext>
            </a:extLst>
          </a:blip>
          <a:srcRect t="10055" r="25625" b="25463"/>
          <a:stretch/>
        </p:blipFill>
        <p:spPr>
          <a:xfrm>
            <a:off x="435567" y="81303"/>
            <a:ext cx="3076337" cy="219208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423756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3">
            <a:extLst>
              <a:ext uri="{FF2B5EF4-FFF2-40B4-BE49-F238E27FC236}">
                <a16:creationId xmlns:a16="http://schemas.microsoft.com/office/drawing/2014/main" id="{D487942B-2660-46EE-9FD8-E5DB06EF13F2}"/>
              </a:ext>
            </a:extLst>
          </p:cNvPr>
          <p:cNvSpPr txBox="1">
            <a:spLocks/>
          </p:cNvSpPr>
          <p:nvPr/>
        </p:nvSpPr>
        <p:spPr>
          <a:xfrm>
            <a:off x="67733" y="302125"/>
            <a:ext cx="4641217" cy="2410118"/>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fa-IR" sz="4800" b="1" dirty="0">
                <a:cs typeface="B Nazanin" panose="00000400000000000000" pitchFamily="2" charset="-78"/>
              </a:rPr>
              <a:t>در جایی شنیدید که:</a:t>
            </a:r>
          </a:p>
          <a:p>
            <a:pPr marL="0" indent="0">
              <a:lnSpc>
                <a:spcPct val="110000"/>
              </a:lnSpc>
              <a:buNone/>
            </a:pPr>
            <a:endParaRPr lang="en-US" altLang="ko-KR" sz="4800" dirty="0">
              <a:solidFill>
                <a:schemeClr val="accent2"/>
              </a:solidFill>
              <a:latin typeface="+mj-lt"/>
              <a:cs typeface="Arial" pitchFamily="34" charset="0"/>
            </a:endParaRPr>
          </a:p>
        </p:txBody>
      </p:sp>
      <p:sp>
        <p:nvSpPr>
          <p:cNvPr id="6" name="직사각형 16">
            <a:extLst>
              <a:ext uri="{FF2B5EF4-FFF2-40B4-BE49-F238E27FC236}">
                <a16:creationId xmlns:a16="http://schemas.microsoft.com/office/drawing/2014/main" id="{61C0D272-EFE1-46CC-AFA5-7644AAF25D03}"/>
              </a:ext>
            </a:extLst>
          </p:cNvPr>
          <p:cNvSpPr/>
          <p:nvPr/>
        </p:nvSpPr>
        <p:spPr>
          <a:xfrm>
            <a:off x="607524" y="3701177"/>
            <a:ext cx="6148875" cy="3000821"/>
          </a:xfrm>
          <a:prstGeom prst="rect">
            <a:avLst/>
          </a:prstGeom>
        </p:spPr>
        <p:txBody>
          <a:bodyPr wrap="square">
            <a:spAutoFit/>
          </a:bodyPr>
          <a:lstStyle/>
          <a:p>
            <a:pPr algn="just" rtl="1">
              <a:lnSpc>
                <a:spcPct val="150000"/>
              </a:lnSpc>
            </a:pPr>
            <a:r>
              <a:rPr lang="fa-IR" sz="1400" b="1" dirty="0">
                <a:cs typeface="B Nazanin" panose="00000400000000000000" pitchFamily="2" charset="-78"/>
              </a:rPr>
              <a:t>«</a:t>
            </a:r>
            <a:r>
              <a:rPr lang="fa-IR" sz="1600" b="1" dirty="0">
                <a:cs typeface="B Nazanin" panose="00000400000000000000" pitchFamily="2" charset="-78"/>
              </a:rPr>
              <a:t>ما کلی هزینه کردیم و بهترین نرم‌افزارها را خریدیم اما هیچ تغییری در تصمیم‌گیری‌ها ایجاد نشد»، مشکل کمبود سواد داده در کنار حکمرانیِ صرفاً فنی است.</a:t>
            </a:r>
          </a:p>
          <a:p>
            <a:pPr algn="just" rtl="1">
              <a:lnSpc>
                <a:spcPct val="150000"/>
              </a:lnSpc>
            </a:pPr>
            <a:r>
              <a:rPr lang="fa-IR" sz="1600" b="1" dirty="0">
                <a:cs typeface="B Nazanin" panose="00000400000000000000" pitchFamily="2" charset="-78"/>
              </a:rPr>
              <a:t>اگر شنیدید که «تیم‌های مختلف گزارش‌های متناقضی می‌دهند»، مشکل کمبود حکمرانی داده است، حتی اگر همه تیم‌ها سواد داده بالایی داشته باشند.</a:t>
            </a:r>
          </a:p>
          <a:p>
            <a:pPr algn="ctr" rtl="1">
              <a:lnSpc>
                <a:spcPct val="150000"/>
              </a:lnSpc>
            </a:pPr>
            <a:r>
              <a:rPr lang="fa-IR" sz="1600" b="1" dirty="0">
                <a:solidFill>
                  <a:srgbClr val="FF0000"/>
                </a:solidFill>
                <a:cs typeface="B Nazanin" panose="00000400000000000000" pitchFamily="2" charset="-78"/>
              </a:rPr>
              <a:t>خلاصه: حکمرانی داده‌مبنا بدون سواد داده، ناتوان است؛ و سواد داده بدون حکمرانی داده‌مبنا، بی‌ثبات است. این دو برای موفقیت هر سیستم مدیریتی، لازم و ملزوم یکدیگرند.</a:t>
            </a:r>
          </a:p>
          <a:p>
            <a:pPr algn="just">
              <a:lnSpc>
                <a:spcPct val="150000"/>
              </a:lnSpc>
            </a:pPr>
            <a:endParaRPr lang="ko-KR" altLang="en-US" sz="1400" b="1"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3079172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76040-FA7A-37CD-0818-BC5BA74DF43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EB67052-64C1-8E40-AC69-17D1472297A3}"/>
              </a:ext>
            </a:extLst>
          </p:cNvPr>
          <p:cNvSpPr>
            <a:spLocks noGrp="1"/>
          </p:cNvSpPr>
          <p:nvPr>
            <p:ph type="body" sz="quarter" idx="10"/>
          </p:nvPr>
        </p:nvSpPr>
        <p:spPr/>
        <p:txBody>
          <a:bodyPr/>
          <a:lstStyle/>
          <a:p>
            <a:r>
              <a:rPr lang="fa-IR" sz="2800" dirty="0">
                <a:solidFill>
                  <a:schemeClr val="tx2"/>
                </a:solidFill>
                <a:cs typeface="2  Titr" panose="00000700000000000000" pitchFamily="2" charset="-78"/>
              </a:rPr>
              <a:t>استقرار نظام حکمرانی داده مبنا</a:t>
            </a:r>
            <a:endParaRPr lang="en-US" sz="2800" dirty="0">
              <a:solidFill>
                <a:schemeClr val="tx2"/>
              </a:solidFill>
              <a:cs typeface="2  Titr" panose="00000700000000000000" pitchFamily="2" charset="-78"/>
            </a:endParaRPr>
          </a:p>
        </p:txBody>
      </p:sp>
      <p:sp>
        <p:nvSpPr>
          <p:cNvPr id="3" name="Freeform: Shape 2">
            <a:extLst>
              <a:ext uri="{FF2B5EF4-FFF2-40B4-BE49-F238E27FC236}">
                <a16:creationId xmlns:a16="http://schemas.microsoft.com/office/drawing/2014/main" id="{23620B09-9088-121B-F84D-C6326C37763F}"/>
              </a:ext>
            </a:extLst>
          </p:cNvPr>
          <p:cNvSpPr/>
          <p:nvPr/>
        </p:nvSpPr>
        <p:spPr>
          <a:xfrm>
            <a:off x="7056095" y="6019526"/>
            <a:ext cx="4988560" cy="502961"/>
          </a:xfrm>
          <a:custGeom>
            <a:avLst/>
            <a:gdLst>
              <a:gd name="connsiteX0" fmla="*/ 6133158 w 6829332"/>
              <a:gd name="connsiteY0" fmla="*/ 0 h 502961"/>
              <a:gd name="connsiteX1" fmla="*/ 6248681 w 6829332"/>
              <a:gd name="connsiteY1" fmla="*/ 39859 h 502961"/>
              <a:gd name="connsiteX2" fmla="*/ 6829333 w 6829332"/>
              <a:gd name="connsiteY2" fmla="*/ 502962 h 502961"/>
              <a:gd name="connsiteX3" fmla="*/ 0 w 6829332"/>
              <a:gd name="connsiteY3" fmla="*/ 502962 h 502961"/>
              <a:gd name="connsiteX4" fmla="*/ 641116 w 6829332"/>
              <a:gd name="connsiteY4" fmla="*/ 27023 h 502961"/>
              <a:gd name="connsiteX5" fmla="*/ 725562 w 6829332"/>
              <a:gd name="connsiteY5" fmla="*/ 338 h 502961"/>
              <a:gd name="connsiteX6" fmla="*/ 6133158 w 6829332"/>
              <a:gd name="connsiteY6" fmla="*/ 0 h 50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29332" h="502961">
                <a:moveTo>
                  <a:pt x="6133158" y="0"/>
                </a:moveTo>
                <a:cubicBezTo>
                  <a:pt x="6178084" y="0"/>
                  <a:pt x="6213213" y="11485"/>
                  <a:pt x="6248681" y="39859"/>
                </a:cubicBezTo>
                <a:cubicBezTo>
                  <a:pt x="6431085" y="185782"/>
                  <a:pt x="6821564" y="490464"/>
                  <a:pt x="6829333" y="502962"/>
                </a:cubicBezTo>
                <a:cubicBezTo>
                  <a:pt x="4553001" y="502962"/>
                  <a:pt x="2276332" y="502962"/>
                  <a:pt x="0" y="502962"/>
                </a:cubicBezTo>
                <a:cubicBezTo>
                  <a:pt x="175310" y="372914"/>
                  <a:pt x="603621" y="56748"/>
                  <a:pt x="641116" y="27023"/>
                </a:cubicBezTo>
                <a:cubicBezTo>
                  <a:pt x="666449" y="7094"/>
                  <a:pt x="693472" y="338"/>
                  <a:pt x="725562" y="338"/>
                </a:cubicBezTo>
                <a:cubicBezTo>
                  <a:pt x="1236292" y="1014"/>
                  <a:pt x="5461642" y="1014"/>
                  <a:pt x="6133158" y="0"/>
                </a:cubicBezTo>
                <a:close/>
              </a:path>
            </a:pathLst>
          </a:custGeom>
          <a:solidFill>
            <a:schemeClr val="accent6"/>
          </a:solidFill>
          <a:ln w="3378" cap="flat">
            <a:noFill/>
            <a:prstDash val="solid"/>
            <a:miter/>
          </a:ln>
        </p:spPr>
        <p:txBody>
          <a:bodyPr rtlCol="0" anchor="ctr"/>
          <a:lstStyle/>
          <a:p>
            <a:endParaRPr lang="en-US"/>
          </a:p>
        </p:txBody>
      </p:sp>
      <p:grpSp>
        <p:nvGrpSpPr>
          <p:cNvPr id="4" name="Group 3">
            <a:extLst>
              <a:ext uri="{FF2B5EF4-FFF2-40B4-BE49-F238E27FC236}">
                <a16:creationId xmlns:a16="http://schemas.microsoft.com/office/drawing/2014/main" id="{D1D629B3-3350-3065-0027-7C6FB6098735}"/>
              </a:ext>
            </a:extLst>
          </p:cNvPr>
          <p:cNvGrpSpPr/>
          <p:nvPr/>
        </p:nvGrpSpPr>
        <p:grpSpPr>
          <a:xfrm>
            <a:off x="8235591" y="2557891"/>
            <a:ext cx="2692070" cy="3684268"/>
            <a:chOff x="1439248" y="54372"/>
            <a:chExt cx="2692070" cy="3684268"/>
          </a:xfrm>
        </p:grpSpPr>
        <p:sp>
          <p:nvSpPr>
            <p:cNvPr id="5" name="Freeform: Shape 4">
              <a:extLst>
                <a:ext uri="{FF2B5EF4-FFF2-40B4-BE49-F238E27FC236}">
                  <a16:creationId xmlns:a16="http://schemas.microsoft.com/office/drawing/2014/main" id="{6308FBF6-3428-241C-10D0-866F97D15E86}"/>
                </a:ext>
              </a:extLst>
            </p:cNvPr>
            <p:cNvSpPr/>
            <p:nvPr/>
          </p:nvSpPr>
          <p:spPr>
            <a:xfrm>
              <a:off x="2294997" y="431160"/>
              <a:ext cx="881971" cy="1485282"/>
            </a:xfrm>
            <a:custGeom>
              <a:avLst/>
              <a:gdLst>
                <a:gd name="connsiteX0" fmla="*/ 604713 w 632113"/>
                <a:gd name="connsiteY0" fmla="*/ 174215 h 1064510"/>
                <a:gd name="connsiteX1" fmla="*/ 588499 w 632113"/>
                <a:gd name="connsiteY1" fmla="*/ 201913 h 1064510"/>
                <a:gd name="connsiteX2" fmla="*/ 578028 w 632113"/>
                <a:gd name="connsiteY2" fmla="*/ 240420 h 1064510"/>
                <a:gd name="connsiteX3" fmla="*/ 551680 w 632113"/>
                <a:gd name="connsiteY3" fmla="*/ 85039 h 1064510"/>
                <a:gd name="connsiteX4" fmla="*/ 426362 w 632113"/>
                <a:gd name="connsiteY4" fmla="*/ 15118 h 1064510"/>
                <a:gd name="connsiteX5" fmla="*/ 423322 w 632113"/>
                <a:gd name="connsiteY5" fmla="*/ 16469 h 1064510"/>
                <a:gd name="connsiteX6" fmla="*/ 117965 w 632113"/>
                <a:gd name="connsiteY6" fmla="*/ 51599 h 1064510"/>
                <a:gd name="connsiteX7" fmla="*/ 44328 w 632113"/>
                <a:gd name="connsiteY7" fmla="*/ 112738 h 1064510"/>
                <a:gd name="connsiteX8" fmla="*/ 59866 w 632113"/>
                <a:gd name="connsiteY8" fmla="*/ 288048 h 1064510"/>
                <a:gd name="connsiteX9" fmla="*/ 47368 w 632113"/>
                <a:gd name="connsiteY9" fmla="*/ 249203 h 1064510"/>
                <a:gd name="connsiteX10" fmla="*/ 24736 w 632113"/>
                <a:gd name="connsiteY10" fmla="*/ 199549 h 1064510"/>
                <a:gd name="connsiteX11" fmla="*/ 7171 w 632113"/>
                <a:gd name="connsiteY11" fmla="*/ 217451 h 1064510"/>
                <a:gd name="connsiteX12" fmla="*/ 60204 w 632113"/>
                <a:gd name="connsiteY12" fmla="*/ 401882 h 1064510"/>
                <a:gd name="connsiteX13" fmla="*/ 80471 w 632113"/>
                <a:gd name="connsiteY13" fmla="*/ 425864 h 1064510"/>
                <a:gd name="connsiteX14" fmla="*/ 136543 w 632113"/>
                <a:gd name="connsiteY14" fmla="*/ 577192 h 1064510"/>
                <a:gd name="connsiteX15" fmla="*/ 129787 w 632113"/>
                <a:gd name="connsiteY15" fmla="*/ 618064 h 1064510"/>
                <a:gd name="connsiteX16" fmla="*/ 128436 w 632113"/>
                <a:gd name="connsiteY16" fmla="*/ 617388 h 1064510"/>
                <a:gd name="connsiteX17" fmla="*/ 92293 w 632113"/>
                <a:gd name="connsiteY17" fmla="*/ 795401 h 1064510"/>
                <a:gd name="connsiteX18" fmla="*/ 344281 w 632113"/>
                <a:gd name="connsiteY18" fmla="*/ 1063602 h 1064510"/>
                <a:gd name="connsiteX19" fmla="*/ 353401 w 632113"/>
                <a:gd name="connsiteY19" fmla="*/ 1060900 h 1064510"/>
                <a:gd name="connsiteX20" fmla="*/ 551005 w 632113"/>
                <a:gd name="connsiteY20" fmla="*/ 745746 h 1064510"/>
                <a:gd name="connsiteX21" fmla="*/ 534454 w 632113"/>
                <a:gd name="connsiteY21" fmla="*/ 617051 h 1064510"/>
                <a:gd name="connsiteX22" fmla="*/ 535805 w 632113"/>
                <a:gd name="connsiteY22" fmla="*/ 558614 h 1064510"/>
                <a:gd name="connsiteX23" fmla="*/ 605388 w 632113"/>
                <a:gd name="connsiteY23" fmla="*/ 352903 h 1064510"/>
                <a:gd name="connsiteX24" fmla="*/ 620927 w 632113"/>
                <a:gd name="connsiteY24" fmla="*/ 314395 h 1064510"/>
                <a:gd name="connsiteX25" fmla="*/ 632073 w 632113"/>
                <a:gd name="connsiteY25" fmla="*/ 210695 h 1064510"/>
                <a:gd name="connsiteX26" fmla="*/ 604713 w 632113"/>
                <a:gd name="connsiteY26" fmla="*/ 174215 h 1064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32113" h="1064510">
                  <a:moveTo>
                    <a:pt x="604713" y="174215"/>
                  </a:moveTo>
                  <a:cubicBezTo>
                    <a:pt x="595593" y="181308"/>
                    <a:pt x="591539" y="191442"/>
                    <a:pt x="588499" y="201913"/>
                  </a:cubicBezTo>
                  <a:cubicBezTo>
                    <a:pt x="584783" y="214749"/>
                    <a:pt x="581406" y="227585"/>
                    <a:pt x="578028" y="240420"/>
                  </a:cubicBezTo>
                  <a:cubicBezTo>
                    <a:pt x="576339" y="232651"/>
                    <a:pt x="556410" y="115102"/>
                    <a:pt x="551680" y="85039"/>
                  </a:cubicBezTo>
                  <a:cubicBezTo>
                    <a:pt x="538169" y="1607"/>
                    <a:pt x="503040" y="-17647"/>
                    <a:pt x="426362" y="15118"/>
                  </a:cubicBezTo>
                  <a:cubicBezTo>
                    <a:pt x="425349" y="15456"/>
                    <a:pt x="424336" y="16131"/>
                    <a:pt x="423322" y="16469"/>
                  </a:cubicBezTo>
                  <a:cubicBezTo>
                    <a:pt x="325703" y="63421"/>
                    <a:pt x="223016" y="68488"/>
                    <a:pt x="117965" y="51599"/>
                  </a:cubicBezTo>
                  <a:cubicBezTo>
                    <a:pt x="73039" y="44168"/>
                    <a:pt x="39261" y="67812"/>
                    <a:pt x="44328" y="112738"/>
                  </a:cubicBezTo>
                  <a:cubicBezTo>
                    <a:pt x="50070" y="161717"/>
                    <a:pt x="59866" y="288048"/>
                    <a:pt x="59866" y="288048"/>
                  </a:cubicBezTo>
                  <a:cubicBezTo>
                    <a:pt x="55812" y="275212"/>
                    <a:pt x="51759" y="262039"/>
                    <a:pt x="47368" y="249203"/>
                  </a:cubicBezTo>
                  <a:cubicBezTo>
                    <a:pt x="41288" y="231976"/>
                    <a:pt x="38586" y="213060"/>
                    <a:pt x="24736" y="199549"/>
                  </a:cubicBezTo>
                  <a:cubicBezTo>
                    <a:pt x="16292" y="203264"/>
                    <a:pt x="10212" y="209006"/>
                    <a:pt x="7171" y="217451"/>
                  </a:cubicBezTo>
                  <a:cubicBezTo>
                    <a:pt x="-13433" y="273861"/>
                    <a:pt x="12238" y="364050"/>
                    <a:pt x="60204" y="401882"/>
                  </a:cubicBezTo>
                  <a:cubicBezTo>
                    <a:pt x="68648" y="408637"/>
                    <a:pt x="77768" y="414042"/>
                    <a:pt x="80471" y="425864"/>
                  </a:cubicBezTo>
                  <a:cubicBezTo>
                    <a:pt x="87902" y="460318"/>
                    <a:pt x="98373" y="508284"/>
                    <a:pt x="136543" y="577192"/>
                  </a:cubicBezTo>
                  <a:cubicBezTo>
                    <a:pt x="134854" y="592730"/>
                    <a:pt x="133165" y="611308"/>
                    <a:pt x="129787" y="618064"/>
                  </a:cubicBezTo>
                  <a:lnTo>
                    <a:pt x="128436" y="617388"/>
                  </a:lnTo>
                  <a:cubicBezTo>
                    <a:pt x="102089" y="659274"/>
                    <a:pt x="75066" y="753516"/>
                    <a:pt x="92293" y="795401"/>
                  </a:cubicBezTo>
                  <a:cubicBezTo>
                    <a:pt x="116614" y="854851"/>
                    <a:pt x="339889" y="1059549"/>
                    <a:pt x="344281" y="1063602"/>
                  </a:cubicBezTo>
                  <a:cubicBezTo>
                    <a:pt x="345632" y="1066304"/>
                    <a:pt x="350699" y="1062251"/>
                    <a:pt x="353401" y="1060900"/>
                  </a:cubicBezTo>
                  <a:cubicBezTo>
                    <a:pt x="368601" y="1047388"/>
                    <a:pt x="524658" y="949093"/>
                    <a:pt x="551005" y="745746"/>
                  </a:cubicBezTo>
                  <a:cubicBezTo>
                    <a:pt x="556747" y="702510"/>
                    <a:pt x="569583" y="655896"/>
                    <a:pt x="534454" y="617051"/>
                  </a:cubicBezTo>
                  <a:cubicBezTo>
                    <a:pt x="533778" y="614010"/>
                    <a:pt x="533440" y="597459"/>
                    <a:pt x="535805" y="558614"/>
                  </a:cubicBezTo>
                  <a:cubicBezTo>
                    <a:pt x="566205" y="469439"/>
                    <a:pt x="569921" y="380601"/>
                    <a:pt x="605388" y="352903"/>
                  </a:cubicBezTo>
                  <a:cubicBezTo>
                    <a:pt x="614846" y="345472"/>
                    <a:pt x="618224" y="327907"/>
                    <a:pt x="620927" y="314395"/>
                  </a:cubicBezTo>
                  <a:cubicBezTo>
                    <a:pt x="627682" y="280279"/>
                    <a:pt x="630384" y="245487"/>
                    <a:pt x="632073" y="210695"/>
                  </a:cubicBezTo>
                  <a:cubicBezTo>
                    <a:pt x="632749" y="190428"/>
                    <a:pt x="624980" y="178268"/>
                    <a:pt x="604713" y="174215"/>
                  </a:cubicBezTo>
                  <a:close/>
                </a:path>
              </a:pathLst>
            </a:custGeom>
            <a:solidFill>
              <a:srgbClr val="F9C9A2"/>
            </a:solidFill>
            <a:ln w="6768"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9F032C70-CBEA-D609-A506-8AED5DE1CAD4}"/>
                </a:ext>
              </a:extLst>
            </p:cNvPr>
            <p:cNvSpPr/>
            <p:nvPr/>
          </p:nvSpPr>
          <p:spPr>
            <a:xfrm>
              <a:off x="2241786" y="54372"/>
              <a:ext cx="923343" cy="785762"/>
            </a:xfrm>
            <a:custGeom>
              <a:avLst/>
              <a:gdLst>
                <a:gd name="connsiteX0" fmla="*/ 85505 w 661765"/>
                <a:gd name="connsiteY0" fmla="*/ 524315 h 563160"/>
                <a:gd name="connsiteX1" fmla="*/ 98003 w 661765"/>
                <a:gd name="connsiteY1" fmla="*/ 563160 h 563160"/>
                <a:gd name="connsiteX2" fmla="*/ 82464 w 661765"/>
                <a:gd name="connsiteY2" fmla="*/ 387850 h 563160"/>
                <a:gd name="connsiteX3" fmla="*/ 156102 w 661765"/>
                <a:gd name="connsiteY3" fmla="*/ 326711 h 563160"/>
                <a:gd name="connsiteX4" fmla="*/ 461459 w 661765"/>
                <a:gd name="connsiteY4" fmla="*/ 291582 h 563160"/>
                <a:gd name="connsiteX5" fmla="*/ 464499 w 661765"/>
                <a:gd name="connsiteY5" fmla="*/ 290230 h 563160"/>
                <a:gd name="connsiteX6" fmla="*/ 589817 w 661765"/>
                <a:gd name="connsiteY6" fmla="*/ 360152 h 563160"/>
                <a:gd name="connsiteX7" fmla="*/ 616164 w 661765"/>
                <a:gd name="connsiteY7" fmla="*/ 515533 h 563160"/>
                <a:gd name="connsiteX8" fmla="*/ 626636 w 661765"/>
                <a:gd name="connsiteY8" fmla="*/ 477025 h 563160"/>
                <a:gd name="connsiteX9" fmla="*/ 642849 w 661765"/>
                <a:gd name="connsiteY9" fmla="*/ 449327 h 563160"/>
                <a:gd name="connsiteX10" fmla="*/ 658387 w 661765"/>
                <a:gd name="connsiteY10" fmla="*/ 333467 h 563160"/>
                <a:gd name="connsiteX11" fmla="*/ 624609 w 661765"/>
                <a:gd name="connsiteY11" fmla="*/ 138903 h 563160"/>
                <a:gd name="connsiteX12" fmla="*/ 472606 w 661765"/>
                <a:gd name="connsiteY12" fmla="*/ 25069 h 563160"/>
                <a:gd name="connsiteX13" fmla="*/ 288851 w 661765"/>
                <a:gd name="connsiteY13" fmla="*/ 8180 h 563160"/>
                <a:gd name="connsiteX14" fmla="*/ 69629 w 661765"/>
                <a:gd name="connsiteY14" fmla="*/ 118636 h 563160"/>
                <a:gd name="connsiteX15" fmla="*/ 2072 w 661765"/>
                <a:gd name="connsiteY15" fmla="*/ 228078 h 563160"/>
                <a:gd name="connsiteX16" fmla="*/ 22677 w 661765"/>
                <a:gd name="connsiteY16" fmla="*/ 351707 h 563160"/>
                <a:gd name="connsiteX17" fmla="*/ 62535 w 661765"/>
                <a:gd name="connsiteY17" fmla="*/ 474999 h 563160"/>
                <a:gd name="connsiteX18" fmla="*/ 62535 w 661765"/>
                <a:gd name="connsiteY18" fmla="*/ 474999 h 563160"/>
                <a:gd name="connsiteX19" fmla="*/ 85505 w 661765"/>
                <a:gd name="connsiteY19" fmla="*/ 524315 h 56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1765" h="563160">
                  <a:moveTo>
                    <a:pt x="85505" y="524315"/>
                  </a:moveTo>
                  <a:cubicBezTo>
                    <a:pt x="89896" y="537151"/>
                    <a:pt x="93949" y="550325"/>
                    <a:pt x="98003" y="563160"/>
                  </a:cubicBezTo>
                  <a:cubicBezTo>
                    <a:pt x="98003" y="563160"/>
                    <a:pt x="88207" y="436829"/>
                    <a:pt x="82464" y="387850"/>
                  </a:cubicBezTo>
                  <a:cubicBezTo>
                    <a:pt x="77398" y="342925"/>
                    <a:pt x="111176" y="319618"/>
                    <a:pt x="156102" y="326711"/>
                  </a:cubicBezTo>
                  <a:cubicBezTo>
                    <a:pt x="261153" y="343600"/>
                    <a:pt x="363501" y="338534"/>
                    <a:pt x="461459" y="291582"/>
                  </a:cubicBezTo>
                  <a:cubicBezTo>
                    <a:pt x="462472" y="291244"/>
                    <a:pt x="463486" y="290568"/>
                    <a:pt x="464499" y="290230"/>
                  </a:cubicBezTo>
                  <a:cubicBezTo>
                    <a:pt x="541176" y="257465"/>
                    <a:pt x="576306" y="276381"/>
                    <a:pt x="589817" y="360152"/>
                  </a:cubicBezTo>
                  <a:cubicBezTo>
                    <a:pt x="594546" y="390215"/>
                    <a:pt x="614475" y="507764"/>
                    <a:pt x="616164" y="515533"/>
                  </a:cubicBezTo>
                  <a:cubicBezTo>
                    <a:pt x="619542" y="502697"/>
                    <a:pt x="622920" y="489861"/>
                    <a:pt x="626636" y="477025"/>
                  </a:cubicBezTo>
                  <a:cubicBezTo>
                    <a:pt x="629676" y="466554"/>
                    <a:pt x="633729" y="456420"/>
                    <a:pt x="642849" y="449327"/>
                  </a:cubicBezTo>
                  <a:cubicBezTo>
                    <a:pt x="641498" y="409806"/>
                    <a:pt x="654334" y="371974"/>
                    <a:pt x="658387" y="333467"/>
                  </a:cubicBezTo>
                  <a:cubicBezTo>
                    <a:pt x="665481" y="265572"/>
                    <a:pt x="664468" y="194637"/>
                    <a:pt x="624609" y="138903"/>
                  </a:cubicBezTo>
                  <a:cubicBezTo>
                    <a:pt x="587791" y="87560"/>
                    <a:pt x="535096" y="46012"/>
                    <a:pt x="472606" y="25069"/>
                  </a:cubicBezTo>
                  <a:cubicBezTo>
                    <a:pt x="413493" y="5140"/>
                    <a:pt x="357421" y="-10060"/>
                    <a:pt x="288851" y="8180"/>
                  </a:cubicBezTo>
                  <a:cubicBezTo>
                    <a:pt x="205418" y="30474"/>
                    <a:pt x="127052" y="49052"/>
                    <a:pt x="69629" y="118636"/>
                  </a:cubicBezTo>
                  <a:cubicBezTo>
                    <a:pt x="41930" y="152414"/>
                    <a:pt x="8152" y="186868"/>
                    <a:pt x="2072" y="228078"/>
                  </a:cubicBezTo>
                  <a:cubicBezTo>
                    <a:pt x="-4008" y="267599"/>
                    <a:pt x="3423" y="312186"/>
                    <a:pt x="22677" y="351707"/>
                  </a:cubicBezTo>
                  <a:cubicBezTo>
                    <a:pt x="41930" y="390552"/>
                    <a:pt x="58144" y="431087"/>
                    <a:pt x="62535" y="474999"/>
                  </a:cubicBezTo>
                  <a:lnTo>
                    <a:pt x="62535" y="474999"/>
                  </a:lnTo>
                  <a:cubicBezTo>
                    <a:pt x="77060" y="488172"/>
                    <a:pt x="79424" y="507088"/>
                    <a:pt x="85505" y="524315"/>
                  </a:cubicBezTo>
                  <a:close/>
                </a:path>
              </a:pathLst>
            </a:custGeom>
            <a:solidFill>
              <a:srgbClr val="363636"/>
            </a:solidFill>
            <a:ln w="3378"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4986B5E-AADE-A484-1C50-C7E08EE6E583}"/>
                </a:ext>
              </a:extLst>
            </p:cNvPr>
            <p:cNvSpPr/>
            <p:nvPr/>
          </p:nvSpPr>
          <p:spPr>
            <a:xfrm>
              <a:off x="2325597" y="670286"/>
              <a:ext cx="826995" cy="353247"/>
            </a:xfrm>
            <a:custGeom>
              <a:avLst/>
              <a:gdLst>
                <a:gd name="connsiteX0" fmla="*/ 590212 w 592712"/>
                <a:gd name="connsiteY0" fmla="*/ 3507 h 253174"/>
                <a:gd name="connsiteX1" fmla="*/ 579066 w 592712"/>
                <a:gd name="connsiteY1" fmla="*/ 2156 h 253174"/>
                <a:gd name="connsiteX2" fmla="*/ 562176 w 592712"/>
                <a:gd name="connsiteY2" fmla="*/ 48432 h 253174"/>
                <a:gd name="connsiteX3" fmla="*/ 519615 w 592712"/>
                <a:gd name="connsiteY3" fmla="*/ 85926 h 253174"/>
                <a:gd name="connsiteX4" fmla="*/ 446316 w 592712"/>
                <a:gd name="connsiteY4" fmla="*/ 90318 h 253174"/>
                <a:gd name="connsiteX5" fmla="*/ 323025 w 592712"/>
                <a:gd name="connsiteY5" fmla="*/ 118691 h 253174"/>
                <a:gd name="connsiteX6" fmla="*/ 303433 w 592712"/>
                <a:gd name="connsiteY6" fmla="*/ 131527 h 253174"/>
                <a:gd name="connsiteX7" fmla="*/ 263575 w 592712"/>
                <a:gd name="connsiteY7" fmla="*/ 132541 h 253174"/>
                <a:gd name="connsiteX8" fmla="*/ 244321 w 592712"/>
                <a:gd name="connsiteY8" fmla="*/ 121056 h 253174"/>
                <a:gd name="connsiteX9" fmla="*/ 160213 w 592712"/>
                <a:gd name="connsiteY9" fmla="*/ 108220 h 253174"/>
                <a:gd name="connsiteX10" fmla="*/ 62593 w 592712"/>
                <a:gd name="connsiteY10" fmla="*/ 106531 h 253174"/>
                <a:gd name="connsiteX11" fmla="*/ 27801 w 592712"/>
                <a:gd name="connsiteY11" fmla="*/ 83562 h 253174"/>
                <a:gd name="connsiteX12" fmla="*/ 1116 w 592712"/>
                <a:gd name="connsiteY12" fmla="*/ 15667 h 253174"/>
                <a:gd name="connsiteX13" fmla="*/ 2805 w 592712"/>
                <a:gd name="connsiteY13" fmla="*/ 27490 h 253174"/>
                <a:gd name="connsiteX14" fmla="*/ 778 w 592712"/>
                <a:gd name="connsiteY14" fmla="*/ 51810 h 253174"/>
                <a:gd name="connsiteX15" fmla="*/ 39285 w 592712"/>
                <a:gd name="connsiteY15" fmla="*/ 175777 h 253174"/>
                <a:gd name="connsiteX16" fmla="*/ 131501 w 592712"/>
                <a:gd name="connsiteY16" fmla="*/ 252116 h 253174"/>
                <a:gd name="connsiteX17" fmla="*/ 198720 w 592712"/>
                <a:gd name="connsiteY17" fmla="*/ 253130 h 253174"/>
                <a:gd name="connsiteX18" fmla="*/ 268641 w 592712"/>
                <a:gd name="connsiteY18" fmla="*/ 206853 h 253174"/>
                <a:gd name="connsiteX19" fmla="*/ 310189 w 592712"/>
                <a:gd name="connsiteY19" fmla="*/ 206178 h 253174"/>
                <a:gd name="connsiteX20" fmla="*/ 360181 w 592712"/>
                <a:gd name="connsiteY20" fmla="*/ 245699 h 253174"/>
                <a:gd name="connsiteX21" fmla="*/ 454423 w 592712"/>
                <a:gd name="connsiteY21" fmla="*/ 245699 h 253174"/>
                <a:gd name="connsiteX22" fmla="*/ 538531 w 592712"/>
                <a:gd name="connsiteY22" fmla="*/ 185573 h 253174"/>
                <a:gd name="connsiteX23" fmla="*/ 585146 w 592712"/>
                <a:gd name="connsiteY23" fmla="*/ 30192 h 253174"/>
                <a:gd name="connsiteX24" fmla="*/ 591564 w 592712"/>
                <a:gd name="connsiteY24" fmla="*/ 4182 h 253174"/>
                <a:gd name="connsiteX25" fmla="*/ 590212 w 592712"/>
                <a:gd name="connsiteY25" fmla="*/ 3507 h 25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2712" h="253174">
                  <a:moveTo>
                    <a:pt x="590212" y="3507"/>
                  </a:moveTo>
                  <a:cubicBezTo>
                    <a:pt x="587510" y="467"/>
                    <a:pt x="580755" y="-1898"/>
                    <a:pt x="579066" y="2156"/>
                  </a:cubicBezTo>
                  <a:lnTo>
                    <a:pt x="562176" y="48432"/>
                  </a:lnTo>
                  <a:cubicBezTo>
                    <a:pt x="554745" y="68024"/>
                    <a:pt x="540220" y="85251"/>
                    <a:pt x="519615" y="85926"/>
                  </a:cubicBezTo>
                  <a:lnTo>
                    <a:pt x="446316" y="90318"/>
                  </a:lnTo>
                  <a:cubicBezTo>
                    <a:pt x="405444" y="96735"/>
                    <a:pt x="358154" y="101127"/>
                    <a:pt x="323025" y="118691"/>
                  </a:cubicBezTo>
                  <a:lnTo>
                    <a:pt x="303433" y="131527"/>
                  </a:lnTo>
                  <a:cubicBezTo>
                    <a:pt x="291273" y="139296"/>
                    <a:pt x="276073" y="139972"/>
                    <a:pt x="263575" y="132541"/>
                  </a:cubicBezTo>
                  <a:lnTo>
                    <a:pt x="244321" y="121056"/>
                  </a:lnTo>
                  <a:cubicBezTo>
                    <a:pt x="219325" y="110247"/>
                    <a:pt x="187235" y="108220"/>
                    <a:pt x="160213" y="108220"/>
                  </a:cubicBezTo>
                  <a:lnTo>
                    <a:pt x="62593" y="106531"/>
                  </a:lnTo>
                  <a:cubicBezTo>
                    <a:pt x="45703" y="106531"/>
                    <a:pt x="35908" y="98424"/>
                    <a:pt x="27801" y="83562"/>
                  </a:cubicBezTo>
                  <a:lnTo>
                    <a:pt x="1116" y="15667"/>
                  </a:lnTo>
                  <a:cubicBezTo>
                    <a:pt x="1791" y="19721"/>
                    <a:pt x="2129" y="23436"/>
                    <a:pt x="2805" y="27490"/>
                  </a:cubicBezTo>
                  <a:cubicBezTo>
                    <a:pt x="2129" y="35596"/>
                    <a:pt x="-1586" y="44041"/>
                    <a:pt x="778" y="51810"/>
                  </a:cubicBezTo>
                  <a:cubicBezTo>
                    <a:pt x="12938" y="93358"/>
                    <a:pt x="23747" y="135243"/>
                    <a:pt x="39285" y="175777"/>
                  </a:cubicBezTo>
                  <a:cubicBezTo>
                    <a:pt x="61241" y="232525"/>
                    <a:pt x="71713" y="252792"/>
                    <a:pt x="131501" y="252116"/>
                  </a:cubicBezTo>
                  <a:cubicBezTo>
                    <a:pt x="143323" y="251779"/>
                    <a:pt x="186897" y="253468"/>
                    <a:pt x="198720" y="253130"/>
                  </a:cubicBezTo>
                  <a:cubicBezTo>
                    <a:pt x="227094" y="252792"/>
                    <a:pt x="252090" y="233201"/>
                    <a:pt x="268641" y="206853"/>
                  </a:cubicBezTo>
                  <a:cubicBezTo>
                    <a:pt x="280802" y="187600"/>
                    <a:pt x="297015" y="186924"/>
                    <a:pt x="310189" y="206178"/>
                  </a:cubicBezTo>
                  <a:cubicBezTo>
                    <a:pt x="322687" y="224418"/>
                    <a:pt x="340252" y="244347"/>
                    <a:pt x="360181" y="245699"/>
                  </a:cubicBezTo>
                  <a:cubicBezTo>
                    <a:pt x="391595" y="247725"/>
                    <a:pt x="423347" y="249076"/>
                    <a:pt x="454423" y="245699"/>
                  </a:cubicBezTo>
                  <a:cubicBezTo>
                    <a:pt x="492593" y="241645"/>
                    <a:pt x="520967" y="226445"/>
                    <a:pt x="538531" y="185573"/>
                  </a:cubicBezTo>
                  <a:cubicBezTo>
                    <a:pt x="559812" y="134905"/>
                    <a:pt x="570959" y="82549"/>
                    <a:pt x="585146" y="30192"/>
                  </a:cubicBezTo>
                  <a:cubicBezTo>
                    <a:pt x="587848" y="20058"/>
                    <a:pt x="595617" y="13640"/>
                    <a:pt x="591564" y="4182"/>
                  </a:cubicBezTo>
                  <a:cubicBezTo>
                    <a:pt x="590888" y="4858"/>
                    <a:pt x="590550" y="4182"/>
                    <a:pt x="590212" y="3507"/>
                  </a:cubicBezTo>
                  <a:close/>
                </a:path>
              </a:pathLst>
            </a:custGeom>
            <a:solidFill>
              <a:srgbClr val="363636"/>
            </a:solidFill>
            <a:ln w="3378"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2034EE20-F0C6-73EB-B8B8-343C772E3D3E}"/>
                </a:ext>
              </a:extLst>
            </p:cNvPr>
            <p:cNvSpPr/>
            <p:nvPr/>
          </p:nvSpPr>
          <p:spPr>
            <a:xfrm>
              <a:off x="1439248" y="1385430"/>
              <a:ext cx="2692070" cy="1927653"/>
            </a:xfrm>
            <a:custGeom>
              <a:avLst/>
              <a:gdLst>
                <a:gd name="connsiteX0" fmla="*/ 1904073 w 1929421"/>
                <a:gd name="connsiteY0" fmla="*/ 996127 h 1381560"/>
                <a:gd name="connsiteX1" fmla="*/ 1857121 w 1929421"/>
                <a:gd name="connsiteY1" fmla="*/ 805954 h 1381560"/>
                <a:gd name="connsiteX2" fmla="*/ 1707145 w 1929421"/>
                <a:gd name="connsiteY2" fmla="*/ 233747 h 1381560"/>
                <a:gd name="connsiteX3" fmla="*/ 1687553 w 1929421"/>
                <a:gd name="connsiteY3" fmla="*/ 214493 h 1381560"/>
                <a:gd name="connsiteX4" fmla="*/ 1417663 w 1929421"/>
                <a:gd name="connsiteY4" fmla="*/ 91877 h 1381560"/>
                <a:gd name="connsiteX5" fmla="*/ 1211614 w 1929421"/>
                <a:gd name="connsiteY5" fmla="*/ 0 h 1381560"/>
                <a:gd name="connsiteX6" fmla="*/ 1072109 w 1929421"/>
                <a:gd name="connsiteY6" fmla="*/ 257054 h 1381560"/>
                <a:gd name="connsiteX7" fmla="*/ 960640 w 1929421"/>
                <a:gd name="connsiteY7" fmla="*/ 380008 h 1381560"/>
                <a:gd name="connsiteX8" fmla="*/ 895448 w 1929421"/>
                <a:gd name="connsiteY8" fmla="*/ 316167 h 1381560"/>
                <a:gd name="connsiteX9" fmla="*/ 669808 w 1929421"/>
                <a:gd name="connsiteY9" fmla="*/ 12160 h 1381560"/>
                <a:gd name="connsiteX10" fmla="*/ 563405 w 1929421"/>
                <a:gd name="connsiteY10" fmla="*/ 69584 h 1381560"/>
                <a:gd name="connsiteX11" fmla="*/ 461394 w 1929421"/>
                <a:gd name="connsiteY11" fmla="*/ 110793 h 1381560"/>
                <a:gd name="connsiteX12" fmla="*/ 354654 w 1929421"/>
                <a:gd name="connsiteY12" fmla="*/ 150314 h 1381560"/>
                <a:gd name="connsiteX13" fmla="*/ 239132 w 1929421"/>
                <a:gd name="connsiteY13" fmla="*/ 214156 h 1381560"/>
                <a:gd name="connsiteX14" fmla="*/ 220216 w 1929421"/>
                <a:gd name="connsiteY14" fmla="*/ 234423 h 1381560"/>
                <a:gd name="connsiteX15" fmla="*/ 18896 w 1929421"/>
                <a:gd name="connsiteY15" fmla="*/ 997816 h 1381560"/>
                <a:gd name="connsiteX16" fmla="*/ 9776 w 1929421"/>
                <a:gd name="connsiteY16" fmla="*/ 1175491 h 1381560"/>
                <a:gd name="connsiteX17" fmla="*/ 19910 w 1929421"/>
                <a:gd name="connsiteY17" fmla="*/ 1226496 h 1381560"/>
                <a:gd name="connsiteX18" fmla="*/ 60444 w 1929421"/>
                <a:gd name="connsiteY18" fmla="*/ 1309929 h 1381560"/>
                <a:gd name="connsiteX19" fmla="*/ 83413 w 1929421"/>
                <a:gd name="connsiteY19" fmla="*/ 1374784 h 1381560"/>
                <a:gd name="connsiteX20" fmla="*/ 83413 w 1929421"/>
                <a:gd name="connsiteY20" fmla="*/ 1374784 h 1381560"/>
                <a:gd name="connsiteX21" fmla="*/ 88480 w 1929421"/>
                <a:gd name="connsiteY21" fmla="*/ 1375797 h 1381560"/>
                <a:gd name="connsiteX22" fmla="*/ 1752408 w 1929421"/>
                <a:gd name="connsiteY22" fmla="*/ 1381540 h 1381560"/>
                <a:gd name="connsiteX23" fmla="*/ 1843609 w 1929421"/>
                <a:gd name="connsiteY23" fmla="*/ 1334250 h 1381560"/>
                <a:gd name="connsiteX24" fmla="*/ 1929407 w 1929421"/>
                <a:gd name="connsiteY24" fmla="*/ 1091045 h 1381560"/>
                <a:gd name="connsiteX25" fmla="*/ 1904073 w 1929421"/>
                <a:gd name="connsiteY25" fmla="*/ 996127 h 1381560"/>
                <a:gd name="connsiteX26" fmla="*/ 1607836 w 1929421"/>
                <a:gd name="connsiteY26" fmla="*/ 333056 h 1381560"/>
                <a:gd name="connsiteX27" fmla="*/ 1609187 w 1929421"/>
                <a:gd name="connsiteY27" fmla="*/ 331029 h 1381560"/>
                <a:gd name="connsiteX28" fmla="*/ 1607836 w 1929421"/>
                <a:gd name="connsiteY28" fmla="*/ 333056 h 138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9421" h="1381560">
                  <a:moveTo>
                    <a:pt x="1904073" y="996127"/>
                  </a:moveTo>
                  <a:cubicBezTo>
                    <a:pt x="1871984" y="917423"/>
                    <a:pt x="1874348" y="889050"/>
                    <a:pt x="1857121" y="805954"/>
                  </a:cubicBezTo>
                  <a:cubicBezTo>
                    <a:pt x="1828071" y="665774"/>
                    <a:pt x="1743288" y="277997"/>
                    <a:pt x="1707145" y="233747"/>
                  </a:cubicBezTo>
                  <a:cubicBezTo>
                    <a:pt x="1696673" y="231045"/>
                    <a:pt x="1689242" y="223276"/>
                    <a:pt x="1687553" y="214493"/>
                  </a:cubicBezTo>
                  <a:cubicBezTo>
                    <a:pt x="1603782" y="160110"/>
                    <a:pt x="1506838" y="134776"/>
                    <a:pt x="1417663" y="91877"/>
                  </a:cubicBezTo>
                  <a:cubicBezTo>
                    <a:pt x="1350444" y="59450"/>
                    <a:pt x="1275118" y="42899"/>
                    <a:pt x="1211614" y="0"/>
                  </a:cubicBezTo>
                  <a:cubicBezTo>
                    <a:pt x="1202494" y="3378"/>
                    <a:pt x="1073798" y="248610"/>
                    <a:pt x="1072109" y="257054"/>
                  </a:cubicBezTo>
                  <a:cubicBezTo>
                    <a:pt x="1066367" y="285090"/>
                    <a:pt x="966045" y="383724"/>
                    <a:pt x="960640" y="380008"/>
                  </a:cubicBezTo>
                  <a:cubicBezTo>
                    <a:pt x="946791" y="370212"/>
                    <a:pt x="914026" y="340487"/>
                    <a:pt x="895448" y="316167"/>
                  </a:cubicBezTo>
                  <a:cubicBezTo>
                    <a:pt x="884639" y="301980"/>
                    <a:pt x="695141" y="5067"/>
                    <a:pt x="669808" y="12160"/>
                  </a:cubicBezTo>
                  <a:cubicBezTo>
                    <a:pt x="640420" y="42899"/>
                    <a:pt x="604953" y="60126"/>
                    <a:pt x="563405" y="69584"/>
                  </a:cubicBezTo>
                  <a:cubicBezTo>
                    <a:pt x="527600" y="77353"/>
                    <a:pt x="492133" y="89175"/>
                    <a:pt x="461394" y="110793"/>
                  </a:cubicBezTo>
                  <a:cubicBezTo>
                    <a:pt x="429305" y="133425"/>
                    <a:pt x="397215" y="155043"/>
                    <a:pt x="354654" y="150314"/>
                  </a:cubicBezTo>
                  <a:cubicBezTo>
                    <a:pt x="346210" y="149301"/>
                    <a:pt x="268519" y="195915"/>
                    <a:pt x="239132" y="214156"/>
                  </a:cubicBezTo>
                  <a:cubicBezTo>
                    <a:pt x="232714" y="229018"/>
                    <a:pt x="233052" y="226991"/>
                    <a:pt x="220216" y="234423"/>
                  </a:cubicBezTo>
                  <a:cubicBezTo>
                    <a:pt x="143201" y="353661"/>
                    <a:pt x="54026" y="903237"/>
                    <a:pt x="18896" y="997816"/>
                  </a:cubicBezTo>
                  <a:cubicBezTo>
                    <a:pt x="-3735" y="1058280"/>
                    <a:pt x="-5086" y="1115365"/>
                    <a:pt x="9776" y="1175491"/>
                  </a:cubicBezTo>
                  <a:cubicBezTo>
                    <a:pt x="13830" y="1192380"/>
                    <a:pt x="17207" y="1209269"/>
                    <a:pt x="19910" y="1226496"/>
                  </a:cubicBezTo>
                  <a:cubicBezTo>
                    <a:pt x="24976" y="1258586"/>
                    <a:pt x="37474" y="1286960"/>
                    <a:pt x="60444" y="1309929"/>
                  </a:cubicBezTo>
                  <a:cubicBezTo>
                    <a:pt x="78684" y="1328170"/>
                    <a:pt x="86116" y="1349450"/>
                    <a:pt x="83413" y="1374784"/>
                  </a:cubicBezTo>
                  <a:cubicBezTo>
                    <a:pt x="83413" y="1374784"/>
                    <a:pt x="83413" y="1374784"/>
                    <a:pt x="83413" y="1374784"/>
                  </a:cubicBezTo>
                  <a:cubicBezTo>
                    <a:pt x="83751" y="1376811"/>
                    <a:pt x="87129" y="1377486"/>
                    <a:pt x="88480" y="1375797"/>
                  </a:cubicBezTo>
                  <a:cubicBezTo>
                    <a:pt x="88480" y="1354517"/>
                    <a:pt x="1710523" y="1380864"/>
                    <a:pt x="1752408" y="1381540"/>
                  </a:cubicBezTo>
                  <a:cubicBezTo>
                    <a:pt x="1814222" y="1382553"/>
                    <a:pt x="1831112" y="1346072"/>
                    <a:pt x="1843609" y="1334250"/>
                  </a:cubicBezTo>
                  <a:cubicBezTo>
                    <a:pt x="1921300" y="1261626"/>
                    <a:pt x="1917247" y="1184611"/>
                    <a:pt x="1929407" y="1091045"/>
                  </a:cubicBezTo>
                  <a:cubicBezTo>
                    <a:pt x="1930083" y="1085640"/>
                    <a:pt x="1906438" y="1002207"/>
                    <a:pt x="1904073" y="996127"/>
                  </a:cubicBezTo>
                  <a:close/>
                  <a:moveTo>
                    <a:pt x="1607836" y="333056"/>
                  </a:moveTo>
                  <a:cubicBezTo>
                    <a:pt x="1608174" y="332380"/>
                    <a:pt x="1608849" y="331705"/>
                    <a:pt x="1609187" y="331029"/>
                  </a:cubicBezTo>
                  <a:cubicBezTo>
                    <a:pt x="1608849" y="331705"/>
                    <a:pt x="1608511" y="332380"/>
                    <a:pt x="1607836" y="333056"/>
                  </a:cubicBezTo>
                  <a:close/>
                </a:path>
              </a:pathLst>
            </a:custGeom>
            <a:solidFill>
              <a:srgbClr val="E3E9F4"/>
            </a:solidFill>
            <a:ln w="6768"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F9011D4-BD11-B552-BAEA-6C7A26428A83}"/>
                </a:ext>
              </a:extLst>
            </p:cNvPr>
            <p:cNvSpPr/>
            <p:nvPr/>
          </p:nvSpPr>
          <p:spPr>
            <a:xfrm>
              <a:off x="1554219" y="2258282"/>
              <a:ext cx="2345199" cy="1328600"/>
            </a:xfrm>
            <a:custGeom>
              <a:avLst/>
              <a:gdLst>
                <a:gd name="connsiteX0" fmla="*/ 1637918 w 1680817"/>
                <a:gd name="connsiteY0" fmla="*/ 952215 h 952215"/>
                <a:gd name="connsiteX1" fmla="*/ 42899 w 1680817"/>
                <a:gd name="connsiteY1" fmla="*/ 952215 h 952215"/>
                <a:gd name="connsiteX2" fmla="*/ 0 w 1680817"/>
                <a:gd name="connsiteY2" fmla="*/ 909317 h 952215"/>
                <a:gd name="connsiteX3" fmla="*/ 0 w 1680817"/>
                <a:gd name="connsiteY3" fmla="*/ 42899 h 952215"/>
                <a:gd name="connsiteX4" fmla="*/ 42899 w 1680817"/>
                <a:gd name="connsiteY4" fmla="*/ 0 h 952215"/>
                <a:gd name="connsiteX5" fmla="*/ 1637918 w 1680817"/>
                <a:gd name="connsiteY5" fmla="*/ 0 h 952215"/>
                <a:gd name="connsiteX6" fmla="*/ 1680817 w 1680817"/>
                <a:gd name="connsiteY6" fmla="*/ 42899 h 952215"/>
                <a:gd name="connsiteX7" fmla="*/ 1680817 w 1680817"/>
                <a:gd name="connsiteY7" fmla="*/ 909654 h 952215"/>
                <a:gd name="connsiteX8" fmla="*/ 1637918 w 1680817"/>
                <a:gd name="connsiteY8" fmla="*/ 952215 h 95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817" h="952215">
                  <a:moveTo>
                    <a:pt x="1637918" y="952215"/>
                  </a:moveTo>
                  <a:lnTo>
                    <a:pt x="42899" y="952215"/>
                  </a:lnTo>
                  <a:cubicBezTo>
                    <a:pt x="19254" y="952215"/>
                    <a:pt x="0" y="932962"/>
                    <a:pt x="0" y="909317"/>
                  </a:cubicBezTo>
                  <a:lnTo>
                    <a:pt x="0" y="42899"/>
                  </a:lnTo>
                  <a:cubicBezTo>
                    <a:pt x="0" y="19254"/>
                    <a:pt x="19254" y="0"/>
                    <a:pt x="42899" y="0"/>
                  </a:cubicBezTo>
                  <a:lnTo>
                    <a:pt x="1637918" y="0"/>
                  </a:lnTo>
                  <a:cubicBezTo>
                    <a:pt x="1661563" y="0"/>
                    <a:pt x="1680817" y="19254"/>
                    <a:pt x="1680817" y="42899"/>
                  </a:cubicBezTo>
                  <a:lnTo>
                    <a:pt x="1680817" y="909654"/>
                  </a:lnTo>
                  <a:cubicBezTo>
                    <a:pt x="1680817" y="933299"/>
                    <a:pt x="1661563" y="952215"/>
                    <a:pt x="1637918" y="952215"/>
                  </a:cubicBezTo>
                  <a:close/>
                </a:path>
              </a:pathLst>
            </a:custGeom>
            <a:solidFill>
              <a:srgbClr val="DCDCDC"/>
            </a:solidFill>
            <a:ln w="337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05B04F3-97A5-E264-95E0-CD6483C289BF}"/>
                </a:ext>
              </a:extLst>
            </p:cNvPr>
            <p:cNvSpPr/>
            <p:nvPr/>
          </p:nvSpPr>
          <p:spPr>
            <a:xfrm>
              <a:off x="1746981" y="1293055"/>
              <a:ext cx="2074673" cy="972768"/>
            </a:xfrm>
            <a:custGeom>
              <a:avLst/>
              <a:gdLst>
                <a:gd name="connsiteX0" fmla="*/ 1027911 w 2074673"/>
                <a:gd name="connsiteY0" fmla="*/ 618819 h 972768"/>
                <a:gd name="connsiteX1" fmla="*/ 1036866 w 2074673"/>
                <a:gd name="connsiteY1" fmla="*/ 621647 h 972768"/>
                <a:gd name="connsiteX2" fmla="*/ 1053360 w 2074673"/>
                <a:gd name="connsiteY2" fmla="*/ 761152 h 972768"/>
                <a:gd name="connsiteX3" fmla="*/ 1064200 w 2074673"/>
                <a:gd name="connsiteY3" fmla="*/ 965227 h 972768"/>
                <a:gd name="connsiteX4" fmla="*/ 1029324 w 2074673"/>
                <a:gd name="connsiteY4" fmla="*/ 907727 h 972768"/>
                <a:gd name="connsiteX5" fmla="*/ 1027911 w 2074673"/>
                <a:gd name="connsiteY5" fmla="*/ 618819 h 972768"/>
                <a:gd name="connsiteX6" fmla="*/ 2047337 w 2074673"/>
                <a:gd name="connsiteY6" fmla="*/ 391652 h 972768"/>
                <a:gd name="connsiteX7" fmla="*/ 2074673 w 2074673"/>
                <a:gd name="connsiteY7" fmla="*/ 418517 h 972768"/>
                <a:gd name="connsiteX8" fmla="*/ 1868714 w 2074673"/>
                <a:gd name="connsiteY8" fmla="*/ 717793 h 972768"/>
                <a:gd name="connsiteX9" fmla="*/ 1847506 w 2074673"/>
                <a:gd name="connsiteY9" fmla="*/ 896887 h 972768"/>
                <a:gd name="connsiteX10" fmla="*/ 1838080 w 2074673"/>
                <a:gd name="connsiteY10" fmla="*/ 972768 h 972768"/>
                <a:gd name="connsiteX11" fmla="*/ 1810745 w 2074673"/>
                <a:gd name="connsiteY11" fmla="*/ 972768 h 972768"/>
                <a:gd name="connsiteX12" fmla="*/ 1810273 w 2074673"/>
                <a:gd name="connsiteY12" fmla="*/ 965226 h 972768"/>
                <a:gd name="connsiteX13" fmla="*/ 1829596 w 2074673"/>
                <a:gd name="connsiteY13" fmla="*/ 817708 h 972768"/>
                <a:gd name="connsiteX14" fmla="*/ 1981356 w 2074673"/>
                <a:gd name="connsiteY14" fmla="*/ 472244 h 972768"/>
                <a:gd name="connsiteX15" fmla="*/ 2047337 w 2074673"/>
                <a:gd name="connsiteY15" fmla="*/ 391652 h 972768"/>
                <a:gd name="connsiteX16" fmla="*/ 26393 w 2074673"/>
                <a:gd name="connsiteY16" fmla="*/ 391652 h 972768"/>
                <a:gd name="connsiteX17" fmla="*/ 85305 w 2074673"/>
                <a:gd name="connsiteY17" fmla="*/ 471773 h 972768"/>
                <a:gd name="connsiteX18" fmla="*/ 236593 w 2074673"/>
                <a:gd name="connsiteY18" fmla="*/ 972768 h 972768"/>
                <a:gd name="connsiteX19" fmla="*/ 226695 w 2074673"/>
                <a:gd name="connsiteY19" fmla="*/ 972768 h 972768"/>
                <a:gd name="connsiteX20" fmla="*/ 205959 w 2074673"/>
                <a:gd name="connsiteY20" fmla="*/ 829020 h 972768"/>
                <a:gd name="connsiteX21" fmla="*/ 26864 w 2074673"/>
                <a:gd name="connsiteY21" fmla="*/ 450565 h 972768"/>
                <a:gd name="connsiteX22" fmla="*/ 0 w 2074673"/>
                <a:gd name="connsiteY22" fmla="*/ 419930 h 972768"/>
                <a:gd name="connsiteX23" fmla="*/ 26393 w 2074673"/>
                <a:gd name="connsiteY23" fmla="*/ 391652 h 972768"/>
                <a:gd name="connsiteX24" fmla="*/ 1293254 w 2074673"/>
                <a:gd name="connsiteY24" fmla="*/ 0 h 972768"/>
                <a:gd name="connsiteX25" fmla="*/ 1382802 w 2074673"/>
                <a:gd name="connsiteY25" fmla="*/ 92847 h 972768"/>
                <a:gd name="connsiteX26" fmla="*/ 1404953 w 2074673"/>
                <a:gd name="connsiteY26" fmla="*/ 543411 h 972768"/>
                <a:gd name="connsiteX27" fmla="*/ 1335671 w 2074673"/>
                <a:gd name="connsiteY27" fmla="*/ 425586 h 972768"/>
                <a:gd name="connsiteX28" fmla="*/ 1268275 w 2074673"/>
                <a:gd name="connsiteY28" fmla="*/ 384582 h 972768"/>
                <a:gd name="connsiteX29" fmla="*/ 1215019 w 2074673"/>
                <a:gd name="connsiteY29" fmla="*/ 442081 h 972768"/>
                <a:gd name="connsiteX30" fmla="*/ 1100020 w 2074673"/>
                <a:gd name="connsiteY30" fmla="*/ 564619 h 972768"/>
                <a:gd name="connsiteX31" fmla="*/ 1167416 w 2074673"/>
                <a:gd name="connsiteY31" fmla="*/ 420873 h 972768"/>
                <a:gd name="connsiteX32" fmla="*/ 1184384 w 2074673"/>
                <a:gd name="connsiteY32" fmla="*/ 380340 h 972768"/>
                <a:gd name="connsiteX33" fmla="*/ 1293254 w 2074673"/>
                <a:gd name="connsiteY33" fmla="*/ 0 h 972768"/>
                <a:gd name="connsiteX34" fmla="*/ 726276 w 2074673"/>
                <a:gd name="connsiteY34" fmla="*/ 0 h 972768"/>
                <a:gd name="connsiteX35" fmla="*/ 895003 w 2074673"/>
                <a:gd name="connsiteY35" fmla="*/ 400135 h 972768"/>
                <a:gd name="connsiteX36" fmla="*/ 925166 w 2074673"/>
                <a:gd name="connsiteY36" fmla="*/ 448680 h 972768"/>
                <a:gd name="connsiteX37" fmla="*/ 1008115 w 2074673"/>
                <a:gd name="connsiteY37" fmla="*/ 602324 h 972768"/>
                <a:gd name="connsiteX38" fmla="*/ 869081 w 2074673"/>
                <a:gd name="connsiteY38" fmla="*/ 475544 h 972768"/>
                <a:gd name="connsiteX39" fmla="*/ 809225 w 2074673"/>
                <a:gd name="connsiteY39" fmla="*/ 422287 h 972768"/>
                <a:gd name="connsiteX40" fmla="*/ 741358 w 2074673"/>
                <a:gd name="connsiteY40" fmla="*/ 455278 h 972768"/>
                <a:gd name="connsiteX41" fmla="*/ 648512 w 2074673"/>
                <a:gd name="connsiteY41" fmla="*/ 593841 h 972768"/>
                <a:gd name="connsiteX42" fmla="*/ 627774 w 2074673"/>
                <a:gd name="connsiteY42" fmla="*/ 372329 h 972768"/>
                <a:gd name="connsiteX43" fmla="*/ 631074 w 2074673"/>
                <a:gd name="connsiteY43" fmla="*/ 141390 h 972768"/>
                <a:gd name="connsiteX44" fmla="*/ 626361 w 2074673"/>
                <a:gd name="connsiteY44" fmla="*/ 110285 h 972768"/>
                <a:gd name="connsiteX45" fmla="*/ 726276 w 2074673"/>
                <a:gd name="connsiteY45" fmla="*/ 0 h 9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74673" h="972768">
                  <a:moveTo>
                    <a:pt x="1027911" y="618819"/>
                  </a:moveTo>
                  <a:cubicBezTo>
                    <a:pt x="1030738" y="619762"/>
                    <a:pt x="1034037" y="620704"/>
                    <a:pt x="1036866" y="621647"/>
                  </a:cubicBezTo>
                  <a:cubicBezTo>
                    <a:pt x="1051004" y="666892"/>
                    <a:pt x="1048647" y="714493"/>
                    <a:pt x="1053360" y="761152"/>
                  </a:cubicBezTo>
                  <a:cubicBezTo>
                    <a:pt x="1059959" y="829020"/>
                    <a:pt x="1060900" y="896887"/>
                    <a:pt x="1064200" y="965227"/>
                  </a:cubicBezTo>
                  <a:cubicBezTo>
                    <a:pt x="1026025" y="962398"/>
                    <a:pt x="1029796" y="931764"/>
                    <a:pt x="1029324" y="907727"/>
                  </a:cubicBezTo>
                  <a:cubicBezTo>
                    <a:pt x="1027439" y="811582"/>
                    <a:pt x="1027911" y="715436"/>
                    <a:pt x="1027911" y="618819"/>
                  </a:cubicBezTo>
                  <a:close/>
                  <a:moveTo>
                    <a:pt x="2047337" y="391652"/>
                  </a:moveTo>
                  <a:cubicBezTo>
                    <a:pt x="2056292" y="400607"/>
                    <a:pt x="2065247" y="409562"/>
                    <a:pt x="2074673" y="418517"/>
                  </a:cubicBezTo>
                  <a:cubicBezTo>
                    <a:pt x="1986539" y="504764"/>
                    <a:pt x="1911603" y="600909"/>
                    <a:pt x="1868714" y="717793"/>
                  </a:cubicBezTo>
                  <a:cubicBezTo>
                    <a:pt x="1847978" y="774820"/>
                    <a:pt x="1852691" y="837033"/>
                    <a:pt x="1847506" y="896887"/>
                  </a:cubicBezTo>
                  <a:cubicBezTo>
                    <a:pt x="1845149" y="922338"/>
                    <a:pt x="1847978" y="948260"/>
                    <a:pt x="1838080" y="972768"/>
                  </a:cubicBezTo>
                  <a:cubicBezTo>
                    <a:pt x="1829125" y="972768"/>
                    <a:pt x="1820170" y="972768"/>
                    <a:pt x="1810745" y="972768"/>
                  </a:cubicBezTo>
                  <a:cubicBezTo>
                    <a:pt x="1810745" y="970411"/>
                    <a:pt x="1810273" y="968054"/>
                    <a:pt x="1810273" y="965226"/>
                  </a:cubicBezTo>
                  <a:cubicBezTo>
                    <a:pt x="1822998" y="916682"/>
                    <a:pt x="1828183" y="867196"/>
                    <a:pt x="1829596" y="817708"/>
                  </a:cubicBezTo>
                  <a:cubicBezTo>
                    <a:pt x="1833366" y="681973"/>
                    <a:pt x="1898877" y="573575"/>
                    <a:pt x="1981356" y="472244"/>
                  </a:cubicBezTo>
                  <a:cubicBezTo>
                    <a:pt x="2003036" y="445380"/>
                    <a:pt x="2025187" y="418517"/>
                    <a:pt x="2047337" y="391652"/>
                  </a:cubicBezTo>
                  <a:close/>
                  <a:moveTo>
                    <a:pt x="26393" y="391652"/>
                  </a:moveTo>
                  <a:cubicBezTo>
                    <a:pt x="45716" y="418517"/>
                    <a:pt x="63626" y="446795"/>
                    <a:pt x="85305" y="471773"/>
                  </a:cubicBezTo>
                  <a:cubicBezTo>
                    <a:pt x="209257" y="616934"/>
                    <a:pt x="227638" y="793202"/>
                    <a:pt x="236593" y="972768"/>
                  </a:cubicBezTo>
                  <a:cubicBezTo>
                    <a:pt x="232823" y="972768"/>
                    <a:pt x="229523" y="972768"/>
                    <a:pt x="226695" y="972768"/>
                  </a:cubicBezTo>
                  <a:cubicBezTo>
                    <a:pt x="219627" y="924695"/>
                    <a:pt x="210672" y="877092"/>
                    <a:pt x="205959" y="829020"/>
                  </a:cubicBezTo>
                  <a:cubicBezTo>
                    <a:pt x="190877" y="681503"/>
                    <a:pt x="128665" y="556608"/>
                    <a:pt x="26864" y="450565"/>
                  </a:cubicBezTo>
                  <a:cubicBezTo>
                    <a:pt x="17438" y="440668"/>
                    <a:pt x="8955" y="430298"/>
                    <a:pt x="0" y="419930"/>
                  </a:cubicBezTo>
                  <a:cubicBezTo>
                    <a:pt x="8955" y="410504"/>
                    <a:pt x="17910" y="401079"/>
                    <a:pt x="26393" y="391652"/>
                  </a:cubicBezTo>
                  <a:close/>
                  <a:moveTo>
                    <a:pt x="1293254" y="0"/>
                  </a:moveTo>
                  <a:cubicBezTo>
                    <a:pt x="1343684" y="10840"/>
                    <a:pt x="1351695" y="63154"/>
                    <a:pt x="1382802" y="92847"/>
                  </a:cubicBezTo>
                  <a:cubicBezTo>
                    <a:pt x="1416264" y="238950"/>
                    <a:pt x="1431346" y="385996"/>
                    <a:pt x="1404953" y="543411"/>
                  </a:cubicBezTo>
                  <a:cubicBezTo>
                    <a:pt x="1373375" y="502878"/>
                    <a:pt x="1354052" y="464232"/>
                    <a:pt x="1335671" y="425586"/>
                  </a:cubicBezTo>
                  <a:cubicBezTo>
                    <a:pt x="1322004" y="396365"/>
                    <a:pt x="1302209" y="380812"/>
                    <a:pt x="1268275" y="384582"/>
                  </a:cubicBezTo>
                  <a:cubicBezTo>
                    <a:pt x="1233398" y="388823"/>
                    <a:pt x="1220674" y="410975"/>
                    <a:pt x="1215019" y="442081"/>
                  </a:cubicBezTo>
                  <a:cubicBezTo>
                    <a:pt x="1203235" y="507592"/>
                    <a:pt x="1165531" y="549066"/>
                    <a:pt x="1100020" y="564619"/>
                  </a:cubicBezTo>
                  <a:cubicBezTo>
                    <a:pt x="1139610" y="524558"/>
                    <a:pt x="1178727" y="484969"/>
                    <a:pt x="1167416" y="420873"/>
                  </a:cubicBezTo>
                  <a:cubicBezTo>
                    <a:pt x="1164589" y="405791"/>
                    <a:pt x="1174486" y="392123"/>
                    <a:pt x="1184384" y="380340"/>
                  </a:cubicBezTo>
                  <a:cubicBezTo>
                    <a:pt x="1278644" y="270056"/>
                    <a:pt x="1323417" y="145632"/>
                    <a:pt x="1293254" y="0"/>
                  </a:cubicBezTo>
                  <a:close/>
                  <a:moveTo>
                    <a:pt x="726276" y="0"/>
                  </a:moveTo>
                  <a:cubicBezTo>
                    <a:pt x="704597" y="166370"/>
                    <a:pt x="799800" y="283253"/>
                    <a:pt x="895003" y="400135"/>
                  </a:cubicBezTo>
                  <a:cubicBezTo>
                    <a:pt x="907257" y="415217"/>
                    <a:pt x="928937" y="428413"/>
                    <a:pt x="925166" y="448680"/>
                  </a:cubicBezTo>
                  <a:cubicBezTo>
                    <a:pt x="911969" y="523145"/>
                    <a:pt x="961928" y="561322"/>
                    <a:pt x="1008115" y="602324"/>
                  </a:cubicBezTo>
                  <a:cubicBezTo>
                    <a:pt x="947789" y="575931"/>
                    <a:pt x="876623" y="562263"/>
                    <a:pt x="869081" y="475544"/>
                  </a:cubicBezTo>
                  <a:cubicBezTo>
                    <a:pt x="866253" y="443025"/>
                    <a:pt x="839860" y="427472"/>
                    <a:pt x="809225" y="422287"/>
                  </a:cubicBezTo>
                  <a:cubicBezTo>
                    <a:pt x="779062" y="417103"/>
                    <a:pt x="756439" y="427943"/>
                    <a:pt x="741358" y="455278"/>
                  </a:cubicBezTo>
                  <a:cubicBezTo>
                    <a:pt x="714495" y="502409"/>
                    <a:pt x="686687" y="548595"/>
                    <a:pt x="648512" y="593841"/>
                  </a:cubicBezTo>
                  <a:cubicBezTo>
                    <a:pt x="641442" y="519847"/>
                    <a:pt x="630131" y="446323"/>
                    <a:pt x="627774" y="372329"/>
                  </a:cubicBezTo>
                  <a:cubicBezTo>
                    <a:pt x="624946" y="295507"/>
                    <a:pt x="622591" y="218213"/>
                    <a:pt x="631074" y="141390"/>
                  </a:cubicBezTo>
                  <a:cubicBezTo>
                    <a:pt x="632016" y="131493"/>
                    <a:pt x="628246" y="120654"/>
                    <a:pt x="626361" y="110285"/>
                  </a:cubicBezTo>
                  <a:cubicBezTo>
                    <a:pt x="663594" y="75879"/>
                    <a:pt x="676319" y="21208"/>
                    <a:pt x="726276" y="0"/>
                  </a:cubicBezTo>
                  <a:close/>
                </a:path>
              </a:pathLst>
            </a:custGeom>
            <a:solidFill>
              <a:srgbClr val="CBD7EC"/>
            </a:solidFill>
            <a:ln w="6768"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1C787F2-7104-926E-7C70-55B43F38A195}"/>
                </a:ext>
              </a:extLst>
            </p:cNvPr>
            <p:cNvSpPr/>
            <p:nvPr/>
          </p:nvSpPr>
          <p:spPr>
            <a:xfrm>
              <a:off x="2475144" y="1226130"/>
              <a:ext cx="563730" cy="320744"/>
            </a:xfrm>
            <a:custGeom>
              <a:avLst/>
              <a:gdLst>
                <a:gd name="connsiteX0" fmla="*/ 402639 w 404028"/>
                <a:gd name="connsiteY0" fmla="*/ 36481 h 229879"/>
                <a:gd name="connsiteX1" fmla="*/ 330016 w 404028"/>
                <a:gd name="connsiteY1" fmla="*/ 155381 h 229879"/>
                <a:gd name="connsiteX2" fmla="*/ 264148 w 404028"/>
                <a:gd name="connsiteY2" fmla="*/ 212467 h 229879"/>
                <a:gd name="connsiteX3" fmla="*/ 139167 w 404028"/>
                <a:gd name="connsiteY3" fmla="*/ 209089 h 229879"/>
                <a:gd name="connsiteX4" fmla="*/ 21618 w 404028"/>
                <a:gd name="connsiteY4" fmla="*/ 73975 h 229879"/>
                <a:gd name="connsiteX5" fmla="*/ 0 w 404028"/>
                <a:gd name="connsiteY5" fmla="*/ 48641 h 229879"/>
                <a:gd name="connsiteX6" fmla="*/ 5404 w 404028"/>
                <a:gd name="connsiteY6" fmla="*/ 5067 h 229879"/>
                <a:gd name="connsiteX7" fmla="*/ 111131 w 404028"/>
                <a:gd name="connsiteY7" fmla="*/ 148625 h 229879"/>
                <a:gd name="connsiteX8" fmla="*/ 317180 w 404028"/>
                <a:gd name="connsiteY8" fmla="*/ 130047 h 229879"/>
                <a:gd name="connsiteX9" fmla="*/ 402977 w 404028"/>
                <a:gd name="connsiteY9" fmla="*/ 0 h 229879"/>
                <a:gd name="connsiteX10" fmla="*/ 402639 w 404028"/>
                <a:gd name="connsiteY10" fmla="*/ 36481 h 2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4028" h="229879">
                  <a:moveTo>
                    <a:pt x="402639" y="36481"/>
                  </a:moveTo>
                  <a:cubicBezTo>
                    <a:pt x="383723" y="79379"/>
                    <a:pt x="359403" y="118562"/>
                    <a:pt x="330016" y="155381"/>
                  </a:cubicBezTo>
                  <a:cubicBezTo>
                    <a:pt x="311438" y="178350"/>
                    <a:pt x="289819" y="197266"/>
                    <a:pt x="264148" y="212467"/>
                  </a:cubicBezTo>
                  <a:cubicBezTo>
                    <a:pt x="221249" y="238138"/>
                    <a:pt x="181390" y="234085"/>
                    <a:pt x="139167" y="209089"/>
                  </a:cubicBezTo>
                  <a:cubicBezTo>
                    <a:pt x="84784" y="176661"/>
                    <a:pt x="49316" y="129372"/>
                    <a:pt x="21618" y="73975"/>
                  </a:cubicBezTo>
                  <a:cubicBezTo>
                    <a:pt x="16551" y="64179"/>
                    <a:pt x="15538" y="49654"/>
                    <a:pt x="0" y="48641"/>
                  </a:cubicBezTo>
                  <a:cubicBezTo>
                    <a:pt x="1689" y="32090"/>
                    <a:pt x="4391" y="25334"/>
                    <a:pt x="5404" y="5067"/>
                  </a:cubicBezTo>
                  <a:cubicBezTo>
                    <a:pt x="37156" y="48303"/>
                    <a:pt x="74313" y="114509"/>
                    <a:pt x="111131" y="148625"/>
                  </a:cubicBezTo>
                  <a:cubicBezTo>
                    <a:pt x="170919" y="203684"/>
                    <a:pt x="259081" y="185782"/>
                    <a:pt x="317180" y="130047"/>
                  </a:cubicBezTo>
                  <a:cubicBezTo>
                    <a:pt x="353323" y="95255"/>
                    <a:pt x="380683" y="54721"/>
                    <a:pt x="402977" y="0"/>
                  </a:cubicBezTo>
                  <a:cubicBezTo>
                    <a:pt x="405004" y="14187"/>
                    <a:pt x="403653" y="26685"/>
                    <a:pt x="402639" y="36481"/>
                  </a:cubicBezTo>
                  <a:close/>
                </a:path>
              </a:pathLst>
            </a:custGeom>
            <a:solidFill>
              <a:srgbClr val="EABB95"/>
            </a:solidFill>
            <a:ln w="6768"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3941AEC3-B7AA-5794-AC43-48CADD4D336D}"/>
                </a:ext>
              </a:extLst>
            </p:cNvPr>
            <p:cNvSpPr/>
            <p:nvPr/>
          </p:nvSpPr>
          <p:spPr>
            <a:xfrm>
              <a:off x="2537616" y="2775045"/>
              <a:ext cx="432189" cy="440538"/>
            </a:xfrm>
            <a:custGeom>
              <a:avLst/>
              <a:gdLst>
                <a:gd name="connsiteX0" fmla="*/ 307535 w 309752"/>
                <a:gd name="connsiteY0" fmla="*/ 109962 h 315736"/>
                <a:gd name="connsiteX1" fmla="*/ 271730 w 309752"/>
                <a:gd name="connsiteY1" fmla="*/ 243049 h 315736"/>
                <a:gd name="connsiteX2" fmla="*/ 57912 w 309752"/>
                <a:gd name="connsiteY2" fmla="*/ 261965 h 315736"/>
                <a:gd name="connsiteX3" fmla="*/ 827 w 309752"/>
                <a:gd name="connsiteY3" fmla="*/ 57943 h 315736"/>
                <a:gd name="connsiteX4" fmla="*/ 23120 w 309752"/>
                <a:gd name="connsiteY4" fmla="*/ 41392 h 315736"/>
                <a:gd name="connsiteX5" fmla="*/ 143372 w 309752"/>
                <a:gd name="connsiteY5" fmla="*/ 5587 h 315736"/>
                <a:gd name="connsiteX6" fmla="*/ 177150 w 309752"/>
                <a:gd name="connsiteY6" fmla="*/ 13018 h 315736"/>
                <a:gd name="connsiteX7" fmla="*/ 247747 w 309752"/>
                <a:gd name="connsiteY7" fmla="*/ 41054 h 315736"/>
                <a:gd name="connsiteX8" fmla="*/ 307535 w 309752"/>
                <a:gd name="connsiteY8" fmla="*/ 109962 h 31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752" h="315736">
                  <a:moveTo>
                    <a:pt x="307535" y="109962"/>
                  </a:moveTo>
                  <a:cubicBezTo>
                    <a:pt x="308211" y="155563"/>
                    <a:pt x="300780" y="203191"/>
                    <a:pt x="271730" y="243049"/>
                  </a:cubicBezTo>
                  <a:cubicBezTo>
                    <a:pt x="208564" y="330198"/>
                    <a:pt x="133238" y="342020"/>
                    <a:pt x="57912" y="261965"/>
                  </a:cubicBezTo>
                  <a:cubicBezTo>
                    <a:pt x="4205" y="205217"/>
                    <a:pt x="-2889" y="132594"/>
                    <a:pt x="827" y="57943"/>
                  </a:cubicBezTo>
                  <a:cubicBezTo>
                    <a:pt x="1502" y="42743"/>
                    <a:pt x="11298" y="40716"/>
                    <a:pt x="23120" y="41392"/>
                  </a:cubicBezTo>
                  <a:cubicBezTo>
                    <a:pt x="67370" y="43419"/>
                    <a:pt x="109594" y="41054"/>
                    <a:pt x="143372" y="5587"/>
                  </a:cubicBezTo>
                  <a:cubicBezTo>
                    <a:pt x="155194" y="-6911"/>
                    <a:pt x="167692" y="4236"/>
                    <a:pt x="177150" y="13018"/>
                  </a:cubicBezTo>
                  <a:cubicBezTo>
                    <a:pt x="197080" y="31596"/>
                    <a:pt x="220387" y="43081"/>
                    <a:pt x="247747" y="41054"/>
                  </a:cubicBezTo>
                  <a:cubicBezTo>
                    <a:pt x="309900" y="36325"/>
                    <a:pt x="313953" y="46121"/>
                    <a:pt x="307535" y="109962"/>
                  </a:cubicBezTo>
                  <a:close/>
                </a:path>
              </a:pathLst>
            </a:custGeom>
            <a:solidFill>
              <a:srgbClr val="424242"/>
            </a:solidFill>
            <a:ln w="3378"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B43ABC3C-E23B-C645-7F24-7B7A6217FEA7}"/>
                </a:ext>
              </a:extLst>
            </p:cNvPr>
            <p:cNvSpPr/>
            <p:nvPr/>
          </p:nvSpPr>
          <p:spPr>
            <a:xfrm>
              <a:off x="2772111" y="830816"/>
              <a:ext cx="261464" cy="141105"/>
            </a:xfrm>
            <a:custGeom>
              <a:avLst/>
              <a:gdLst>
                <a:gd name="connsiteX0" fmla="*/ 140484 w 187393"/>
                <a:gd name="connsiteY0" fmla="*/ 3301 h 101131"/>
                <a:gd name="connsiteX1" fmla="*/ 186761 w 187393"/>
                <a:gd name="connsiteY1" fmla="*/ 24919 h 101131"/>
                <a:gd name="connsiteX2" fmla="*/ 145213 w 187393"/>
                <a:gd name="connsiteY2" fmla="*/ 93152 h 101131"/>
                <a:gd name="connsiteX3" fmla="*/ 48269 w 187393"/>
                <a:gd name="connsiteY3" fmla="*/ 99907 h 101131"/>
                <a:gd name="connsiteX4" fmla="*/ 8411 w 187393"/>
                <a:gd name="connsiteY4" fmla="*/ 71533 h 101131"/>
                <a:gd name="connsiteX5" fmla="*/ 34758 w 187393"/>
                <a:gd name="connsiteY5" fmla="*/ 17826 h 101131"/>
                <a:gd name="connsiteX6" fmla="*/ 140484 w 187393"/>
                <a:gd name="connsiteY6" fmla="*/ 3301 h 10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393" h="101131">
                  <a:moveTo>
                    <a:pt x="140484" y="3301"/>
                  </a:moveTo>
                  <a:cubicBezTo>
                    <a:pt x="156698" y="1274"/>
                    <a:pt x="183721" y="-9873"/>
                    <a:pt x="186761" y="24919"/>
                  </a:cubicBezTo>
                  <a:cubicBezTo>
                    <a:pt x="190476" y="65791"/>
                    <a:pt x="177979" y="87072"/>
                    <a:pt x="145213" y="93152"/>
                  </a:cubicBezTo>
                  <a:cubicBezTo>
                    <a:pt x="113124" y="99232"/>
                    <a:pt x="81034" y="103285"/>
                    <a:pt x="48269" y="99907"/>
                  </a:cubicBezTo>
                  <a:cubicBezTo>
                    <a:pt x="28678" y="97881"/>
                    <a:pt x="16855" y="88423"/>
                    <a:pt x="8411" y="71533"/>
                  </a:cubicBezTo>
                  <a:cubicBezTo>
                    <a:pt x="-7803" y="38430"/>
                    <a:pt x="-1385" y="23568"/>
                    <a:pt x="34758" y="17826"/>
                  </a:cubicBezTo>
                  <a:cubicBezTo>
                    <a:pt x="70225" y="11746"/>
                    <a:pt x="105692" y="8030"/>
                    <a:pt x="140484" y="3301"/>
                  </a:cubicBezTo>
                  <a:close/>
                </a:path>
              </a:pathLst>
            </a:custGeom>
            <a:solidFill>
              <a:srgbClr val="E3E9F4"/>
            </a:solidFill>
            <a:ln w="6768"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23704472-3BFD-8207-789D-7E4B2D7679EF}"/>
                </a:ext>
              </a:extLst>
            </p:cNvPr>
            <p:cNvSpPr/>
            <p:nvPr/>
          </p:nvSpPr>
          <p:spPr>
            <a:xfrm>
              <a:off x="2425098" y="856509"/>
              <a:ext cx="248135" cy="126301"/>
            </a:xfrm>
            <a:custGeom>
              <a:avLst/>
              <a:gdLst>
                <a:gd name="connsiteX0" fmla="*/ 145648 w 177840"/>
                <a:gd name="connsiteY0" fmla="*/ 3465 h 90521"/>
                <a:gd name="connsiteX1" fmla="*/ 177399 w 177840"/>
                <a:gd name="connsiteY1" fmla="*/ 34879 h 90521"/>
                <a:gd name="connsiteX2" fmla="*/ 145310 w 177840"/>
                <a:gd name="connsiteY2" fmla="*/ 84534 h 90521"/>
                <a:gd name="connsiteX3" fmla="*/ 64579 w 177840"/>
                <a:gd name="connsiteY3" fmla="*/ 89600 h 90521"/>
                <a:gd name="connsiteX4" fmla="*/ 400 w 177840"/>
                <a:gd name="connsiteY4" fmla="*/ 25421 h 90521"/>
                <a:gd name="connsiteX5" fmla="*/ 22694 w 177840"/>
                <a:gd name="connsiteY5" fmla="*/ 87 h 90521"/>
                <a:gd name="connsiteX6" fmla="*/ 145648 w 177840"/>
                <a:gd name="connsiteY6" fmla="*/ 3465 h 9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40" h="90521">
                  <a:moveTo>
                    <a:pt x="145648" y="3465"/>
                  </a:moveTo>
                  <a:cubicBezTo>
                    <a:pt x="164226" y="5492"/>
                    <a:pt x="180777" y="11234"/>
                    <a:pt x="177399" y="34879"/>
                  </a:cubicBezTo>
                  <a:cubicBezTo>
                    <a:pt x="174359" y="56160"/>
                    <a:pt x="173684" y="80142"/>
                    <a:pt x="145310" y="84534"/>
                  </a:cubicBezTo>
                  <a:cubicBezTo>
                    <a:pt x="118625" y="88587"/>
                    <a:pt x="91602" y="92303"/>
                    <a:pt x="64579" y="89600"/>
                  </a:cubicBezTo>
                  <a:cubicBezTo>
                    <a:pt x="26410" y="85547"/>
                    <a:pt x="4791" y="63253"/>
                    <a:pt x="400" y="25421"/>
                  </a:cubicBezTo>
                  <a:cubicBezTo>
                    <a:pt x="-1626" y="6843"/>
                    <a:pt x="3778" y="-926"/>
                    <a:pt x="22694" y="87"/>
                  </a:cubicBezTo>
                  <a:cubicBezTo>
                    <a:pt x="39583" y="763"/>
                    <a:pt x="121665" y="1101"/>
                    <a:pt x="145648" y="3465"/>
                  </a:cubicBezTo>
                  <a:close/>
                </a:path>
              </a:pathLst>
            </a:custGeom>
            <a:solidFill>
              <a:srgbClr val="E3E9F4"/>
            </a:solidFill>
            <a:ln w="6768"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759AA854-5CDE-7FA9-6A67-94E2A92FF894}"/>
                </a:ext>
              </a:extLst>
            </p:cNvPr>
            <p:cNvSpPr/>
            <p:nvPr/>
          </p:nvSpPr>
          <p:spPr>
            <a:xfrm>
              <a:off x="2581614" y="2827700"/>
              <a:ext cx="348072" cy="342139"/>
            </a:xfrm>
            <a:custGeom>
              <a:avLst/>
              <a:gdLst>
                <a:gd name="connsiteX0" fmla="*/ 247965 w 249465"/>
                <a:gd name="connsiteY0" fmla="*/ 65469 h 245213"/>
                <a:gd name="connsiteX1" fmla="*/ 231076 w 249465"/>
                <a:gd name="connsiteY1" fmla="*/ 163765 h 245213"/>
                <a:gd name="connsiteX2" fmla="*/ 127038 w 249465"/>
                <a:gd name="connsiteY2" fmla="*/ 245171 h 245213"/>
                <a:gd name="connsiteX3" fmla="*/ 24351 w 249465"/>
                <a:gd name="connsiteY3" fmla="*/ 175587 h 245213"/>
                <a:gd name="connsiteX4" fmla="*/ 31 w 249465"/>
                <a:gd name="connsiteY4" fmla="*/ 52633 h 245213"/>
                <a:gd name="connsiteX5" fmla="*/ 23000 w 249465"/>
                <a:gd name="connsiteY5" fmla="*/ 33380 h 245213"/>
                <a:gd name="connsiteX6" fmla="*/ 113864 w 249465"/>
                <a:gd name="connsiteY6" fmla="*/ 4330 h 245213"/>
                <a:gd name="connsiteX7" fmla="*/ 136158 w 249465"/>
                <a:gd name="connsiteY7" fmla="*/ 6695 h 245213"/>
                <a:gd name="connsiteX8" fmla="*/ 214862 w 249465"/>
                <a:gd name="connsiteY8" fmla="*/ 32366 h 245213"/>
                <a:gd name="connsiteX9" fmla="*/ 247965 w 249465"/>
                <a:gd name="connsiteY9" fmla="*/ 65469 h 24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465" h="245213">
                  <a:moveTo>
                    <a:pt x="247965" y="65469"/>
                  </a:moveTo>
                  <a:cubicBezTo>
                    <a:pt x="244249" y="102288"/>
                    <a:pt x="242898" y="134040"/>
                    <a:pt x="231076" y="163765"/>
                  </a:cubicBezTo>
                  <a:cubicBezTo>
                    <a:pt x="211822" y="211055"/>
                    <a:pt x="176355" y="243820"/>
                    <a:pt x="127038" y="245171"/>
                  </a:cubicBezTo>
                  <a:cubicBezTo>
                    <a:pt x="81775" y="246522"/>
                    <a:pt x="46645" y="215784"/>
                    <a:pt x="24351" y="175587"/>
                  </a:cubicBezTo>
                  <a:cubicBezTo>
                    <a:pt x="3071" y="137418"/>
                    <a:pt x="1382" y="94857"/>
                    <a:pt x="31" y="52633"/>
                  </a:cubicBezTo>
                  <a:cubicBezTo>
                    <a:pt x="-645" y="35407"/>
                    <a:pt x="9827" y="33718"/>
                    <a:pt x="23000" y="33380"/>
                  </a:cubicBezTo>
                  <a:cubicBezTo>
                    <a:pt x="56103" y="32704"/>
                    <a:pt x="87855" y="27638"/>
                    <a:pt x="113864" y="4330"/>
                  </a:cubicBezTo>
                  <a:cubicBezTo>
                    <a:pt x="122985" y="-3776"/>
                    <a:pt x="129065" y="952"/>
                    <a:pt x="136158" y="6695"/>
                  </a:cubicBezTo>
                  <a:cubicBezTo>
                    <a:pt x="159128" y="25273"/>
                    <a:pt x="186150" y="33380"/>
                    <a:pt x="214862" y="32366"/>
                  </a:cubicBezTo>
                  <a:cubicBezTo>
                    <a:pt x="244587" y="31015"/>
                    <a:pt x="253370" y="43851"/>
                    <a:pt x="247965" y="65469"/>
                  </a:cubicBezTo>
                  <a:close/>
                </a:path>
              </a:pathLst>
            </a:custGeom>
            <a:solidFill>
              <a:srgbClr val="DCDCDC"/>
            </a:solidFill>
            <a:ln w="3378"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BFF6ECF2-C647-6C82-6C14-E7F3D6B1D31B}"/>
                </a:ext>
              </a:extLst>
            </p:cNvPr>
            <p:cNvSpPr/>
            <p:nvPr/>
          </p:nvSpPr>
          <p:spPr>
            <a:xfrm>
              <a:off x="2803170" y="743787"/>
              <a:ext cx="229052" cy="71506"/>
            </a:xfrm>
            <a:custGeom>
              <a:avLst/>
              <a:gdLst>
                <a:gd name="connsiteX0" fmla="*/ 0 w 164163"/>
                <a:gd name="connsiteY0" fmla="*/ 50812 h 51249"/>
                <a:gd name="connsiteX1" fmla="*/ 164164 w 164163"/>
                <a:gd name="connsiteY1" fmla="*/ 8589 h 51249"/>
                <a:gd name="connsiteX2" fmla="*/ 0 w 164163"/>
                <a:gd name="connsiteY2" fmla="*/ 50812 h 51249"/>
              </a:gdLst>
              <a:ahLst/>
              <a:cxnLst>
                <a:cxn ang="0">
                  <a:pos x="connsiteX0" y="connsiteY0"/>
                </a:cxn>
                <a:cxn ang="0">
                  <a:pos x="connsiteX1" y="connsiteY1"/>
                </a:cxn>
                <a:cxn ang="0">
                  <a:pos x="connsiteX2" y="connsiteY2"/>
                </a:cxn>
              </a:cxnLst>
              <a:rect l="l" t="t" r="r" b="b"/>
              <a:pathLst>
                <a:path w="164163" h="51249">
                  <a:moveTo>
                    <a:pt x="0" y="50812"/>
                  </a:moveTo>
                  <a:cubicBezTo>
                    <a:pt x="51006" y="23451"/>
                    <a:pt x="98295" y="-18096"/>
                    <a:pt x="164164" y="8589"/>
                  </a:cubicBezTo>
                  <a:cubicBezTo>
                    <a:pt x="104376" y="3860"/>
                    <a:pt x="60126" y="56554"/>
                    <a:pt x="0" y="50812"/>
                  </a:cubicBezTo>
                  <a:close/>
                </a:path>
              </a:pathLst>
            </a:custGeom>
            <a:solidFill>
              <a:srgbClr val="3F3F3F"/>
            </a:solidFill>
            <a:ln w="3378"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4EF263A4-4B68-854A-2E40-818BC0953BF1}"/>
                </a:ext>
              </a:extLst>
            </p:cNvPr>
            <p:cNvSpPr/>
            <p:nvPr/>
          </p:nvSpPr>
          <p:spPr>
            <a:xfrm>
              <a:off x="2395965" y="761075"/>
              <a:ext cx="234236" cy="59108"/>
            </a:xfrm>
            <a:custGeom>
              <a:avLst/>
              <a:gdLst>
                <a:gd name="connsiteX0" fmla="*/ 0 w 167878"/>
                <a:gd name="connsiteY0" fmla="*/ 15115 h 42363"/>
                <a:gd name="connsiteX1" fmla="*/ 167879 w 167878"/>
                <a:gd name="connsiteY1" fmla="*/ 40449 h 42363"/>
                <a:gd name="connsiteX2" fmla="*/ 0 w 167878"/>
                <a:gd name="connsiteY2" fmla="*/ 15115 h 42363"/>
              </a:gdLst>
              <a:ahLst/>
              <a:cxnLst>
                <a:cxn ang="0">
                  <a:pos x="connsiteX0" y="connsiteY0"/>
                </a:cxn>
                <a:cxn ang="0">
                  <a:pos x="connsiteX1" y="connsiteY1"/>
                </a:cxn>
                <a:cxn ang="0">
                  <a:pos x="connsiteX2" y="connsiteY2"/>
                </a:cxn>
              </a:cxnLst>
              <a:rect l="l" t="t" r="r" b="b"/>
              <a:pathLst>
                <a:path w="167878" h="42363">
                  <a:moveTo>
                    <a:pt x="0" y="15115"/>
                  </a:moveTo>
                  <a:cubicBezTo>
                    <a:pt x="36143" y="-12584"/>
                    <a:pt x="102349" y="-1099"/>
                    <a:pt x="167879" y="40449"/>
                  </a:cubicBezTo>
                  <a:cubicBezTo>
                    <a:pt x="106402" y="52947"/>
                    <a:pt x="58774" y="-423"/>
                    <a:pt x="0" y="15115"/>
                  </a:cubicBezTo>
                  <a:close/>
                </a:path>
              </a:pathLst>
            </a:custGeom>
            <a:solidFill>
              <a:srgbClr val="3E3E3E"/>
            </a:solidFill>
            <a:ln w="337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96F54A9-0A9A-C1B2-8DBD-69ED416EC5DA}"/>
                </a:ext>
              </a:extLst>
            </p:cNvPr>
            <p:cNvSpPr/>
            <p:nvPr/>
          </p:nvSpPr>
          <p:spPr>
            <a:xfrm>
              <a:off x="1555632" y="3647208"/>
              <a:ext cx="2342371" cy="91432"/>
            </a:xfrm>
            <a:custGeom>
              <a:avLst/>
              <a:gdLst>
                <a:gd name="connsiteX0" fmla="*/ 1631838 w 1678790"/>
                <a:gd name="connsiteY0" fmla="*/ 65530 h 65530"/>
                <a:gd name="connsiteX1" fmla="*/ 46952 w 1678790"/>
                <a:gd name="connsiteY1" fmla="*/ 65530 h 65530"/>
                <a:gd name="connsiteX2" fmla="*/ 0 w 1678790"/>
                <a:gd name="connsiteY2" fmla="*/ 18578 h 65530"/>
                <a:gd name="connsiteX3" fmla="*/ 0 w 1678790"/>
                <a:gd name="connsiteY3" fmla="*/ 13511 h 65530"/>
                <a:gd name="connsiteX4" fmla="*/ 13511 w 1678790"/>
                <a:gd name="connsiteY4" fmla="*/ 0 h 65530"/>
                <a:gd name="connsiteX5" fmla="*/ 1665279 w 1678790"/>
                <a:gd name="connsiteY5" fmla="*/ 0 h 65530"/>
                <a:gd name="connsiteX6" fmla="*/ 1678790 w 1678790"/>
                <a:gd name="connsiteY6" fmla="*/ 13511 h 65530"/>
                <a:gd name="connsiteX7" fmla="*/ 1678790 w 1678790"/>
                <a:gd name="connsiteY7" fmla="*/ 18578 h 65530"/>
                <a:gd name="connsiteX8" fmla="*/ 1631838 w 1678790"/>
                <a:gd name="connsiteY8" fmla="*/ 65530 h 6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8790" h="65530">
                  <a:moveTo>
                    <a:pt x="1631838" y="65530"/>
                  </a:moveTo>
                  <a:lnTo>
                    <a:pt x="46952" y="65530"/>
                  </a:lnTo>
                  <a:cubicBezTo>
                    <a:pt x="20943" y="65530"/>
                    <a:pt x="0" y="44587"/>
                    <a:pt x="0" y="18578"/>
                  </a:cubicBezTo>
                  <a:lnTo>
                    <a:pt x="0" y="13511"/>
                  </a:lnTo>
                  <a:cubicBezTo>
                    <a:pt x="0" y="6080"/>
                    <a:pt x="6080" y="0"/>
                    <a:pt x="13511" y="0"/>
                  </a:cubicBezTo>
                  <a:lnTo>
                    <a:pt x="1665279" y="0"/>
                  </a:lnTo>
                  <a:cubicBezTo>
                    <a:pt x="1672710" y="0"/>
                    <a:pt x="1678790" y="6080"/>
                    <a:pt x="1678790" y="13511"/>
                  </a:cubicBezTo>
                  <a:lnTo>
                    <a:pt x="1678790" y="18578"/>
                  </a:lnTo>
                  <a:cubicBezTo>
                    <a:pt x="1678790" y="44587"/>
                    <a:pt x="1657848" y="65530"/>
                    <a:pt x="1631838" y="65530"/>
                  </a:cubicBezTo>
                  <a:close/>
                </a:path>
              </a:pathLst>
            </a:custGeom>
            <a:solidFill>
              <a:srgbClr val="DCDCDC"/>
            </a:solidFill>
            <a:ln w="3378" cap="flat">
              <a:noFill/>
              <a:prstDash val="solid"/>
              <a:miter/>
            </a:ln>
          </p:spPr>
          <p:txBody>
            <a:bodyPr rtlCol="0" anchor="ctr"/>
            <a:lstStyle/>
            <a:p>
              <a:endParaRPr lang="en-US"/>
            </a:p>
          </p:txBody>
        </p:sp>
      </p:grpSp>
      <p:grpSp>
        <p:nvGrpSpPr>
          <p:cNvPr id="19" name="Group 18">
            <a:extLst>
              <a:ext uri="{FF2B5EF4-FFF2-40B4-BE49-F238E27FC236}">
                <a16:creationId xmlns:a16="http://schemas.microsoft.com/office/drawing/2014/main" id="{A1C619EB-57EC-20E2-A817-B6AAD9D05237}"/>
              </a:ext>
            </a:extLst>
          </p:cNvPr>
          <p:cNvGrpSpPr/>
          <p:nvPr/>
        </p:nvGrpSpPr>
        <p:grpSpPr>
          <a:xfrm>
            <a:off x="4813592" y="1205772"/>
            <a:ext cx="1935525" cy="5689242"/>
            <a:chOff x="7013832" y="2122467"/>
            <a:chExt cx="1741136" cy="5117859"/>
          </a:xfrm>
        </p:grpSpPr>
        <p:sp>
          <p:nvSpPr>
            <p:cNvPr id="20" name="Freeform 13">
              <a:extLst>
                <a:ext uri="{FF2B5EF4-FFF2-40B4-BE49-F238E27FC236}">
                  <a16:creationId xmlns:a16="http://schemas.microsoft.com/office/drawing/2014/main" id="{9B34DFE6-5978-B2CB-8120-9B536113891C}"/>
                </a:ext>
              </a:extLst>
            </p:cNvPr>
            <p:cNvSpPr/>
            <p:nvPr/>
          </p:nvSpPr>
          <p:spPr>
            <a:xfrm>
              <a:off x="8412262" y="4660678"/>
              <a:ext cx="213927" cy="439042"/>
            </a:xfrm>
            <a:custGeom>
              <a:avLst/>
              <a:gdLst/>
              <a:ahLst/>
              <a:cxnLst/>
              <a:rect l="l" t="t" r="r" b="b"/>
              <a:pathLst>
                <a:path w="221335" h="493253">
                  <a:moveTo>
                    <a:pt x="77834" y="328437"/>
                  </a:moveTo>
                  <a:cubicBezTo>
                    <a:pt x="65239" y="329495"/>
                    <a:pt x="52963" y="333729"/>
                    <a:pt x="50846" y="340502"/>
                  </a:cubicBezTo>
                  <a:cubicBezTo>
                    <a:pt x="46613" y="354049"/>
                    <a:pt x="50846" y="372675"/>
                    <a:pt x="50846" y="386222"/>
                  </a:cubicBezTo>
                  <a:cubicBezTo>
                    <a:pt x="50846" y="386222"/>
                    <a:pt x="44073" y="417549"/>
                    <a:pt x="50846" y="421782"/>
                  </a:cubicBezTo>
                  <a:cubicBezTo>
                    <a:pt x="57619" y="426015"/>
                    <a:pt x="82173" y="426015"/>
                    <a:pt x="91486" y="411622"/>
                  </a:cubicBezTo>
                  <a:cubicBezTo>
                    <a:pt x="100799" y="397229"/>
                    <a:pt x="113499" y="347275"/>
                    <a:pt x="106726" y="335422"/>
                  </a:cubicBezTo>
                  <a:cubicBezTo>
                    <a:pt x="103340" y="329496"/>
                    <a:pt x="90428" y="327379"/>
                    <a:pt x="77834" y="328437"/>
                  </a:cubicBezTo>
                  <a:close/>
                  <a:moveTo>
                    <a:pt x="121966" y="142"/>
                  </a:moveTo>
                  <a:cubicBezTo>
                    <a:pt x="139746" y="4375"/>
                    <a:pt x="172766" y="90735"/>
                    <a:pt x="188006" y="132222"/>
                  </a:cubicBezTo>
                  <a:cubicBezTo>
                    <a:pt x="203246" y="173709"/>
                    <a:pt x="208326" y="212655"/>
                    <a:pt x="213406" y="249062"/>
                  </a:cubicBezTo>
                  <a:cubicBezTo>
                    <a:pt x="218486" y="285469"/>
                    <a:pt x="225259" y="315102"/>
                    <a:pt x="218486" y="350662"/>
                  </a:cubicBezTo>
                  <a:cubicBezTo>
                    <a:pt x="211713" y="386222"/>
                    <a:pt x="186313" y="438715"/>
                    <a:pt x="172766" y="462422"/>
                  </a:cubicBezTo>
                  <a:cubicBezTo>
                    <a:pt x="159219" y="486129"/>
                    <a:pt x="154139" y="490362"/>
                    <a:pt x="137206" y="492902"/>
                  </a:cubicBezTo>
                  <a:cubicBezTo>
                    <a:pt x="120273" y="495442"/>
                    <a:pt x="88946" y="483589"/>
                    <a:pt x="71166" y="477662"/>
                  </a:cubicBezTo>
                  <a:cubicBezTo>
                    <a:pt x="53386" y="471735"/>
                    <a:pt x="39839" y="466655"/>
                    <a:pt x="30526" y="457342"/>
                  </a:cubicBezTo>
                  <a:cubicBezTo>
                    <a:pt x="21213" y="448029"/>
                    <a:pt x="20366" y="428555"/>
                    <a:pt x="15286" y="421782"/>
                  </a:cubicBezTo>
                  <a:cubicBezTo>
                    <a:pt x="10206" y="415009"/>
                    <a:pt x="-801" y="425169"/>
                    <a:pt x="46" y="416702"/>
                  </a:cubicBezTo>
                  <a:cubicBezTo>
                    <a:pt x="893" y="408235"/>
                    <a:pt x="16133" y="391302"/>
                    <a:pt x="20366" y="370982"/>
                  </a:cubicBezTo>
                  <a:cubicBezTo>
                    <a:pt x="24599" y="350662"/>
                    <a:pt x="22059" y="316795"/>
                    <a:pt x="25446" y="294782"/>
                  </a:cubicBezTo>
                  <a:cubicBezTo>
                    <a:pt x="28833" y="272769"/>
                    <a:pt x="29679" y="266842"/>
                    <a:pt x="40686" y="238902"/>
                  </a:cubicBezTo>
                  <a:cubicBezTo>
                    <a:pt x="51693" y="210962"/>
                    <a:pt x="77939" y="166935"/>
                    <a:pt x="91486" y="127142"/>
                  </a:cubicBezTo>
                  <a:cubicBezTo>
                    <a:pt x="105033" y="87349"/>
                    <a:pt x="104186" y="-4091"/>
                    <a:pt x="121966" y="142"/>
                  </a:cubicBezTo>
                  <a:close/>
                </a:path>
              </a:pathLst>
            </a:custGeom>
            <a:solidFill>
              <a:srgbClr val="FDD3A2"/>
            </a:solidFill>
            <a:ln w="4594" cap="flat">
              <a:noFill/>
              <a:prstDash val="solid"/>
              <a:miter/>
            </a:ln>
          </p:spPr>
          <p:txBody>
            <a:bodyPr rtlCol="0" anchor="ctr"/>
            <a:lstStyle/>
            <a:p>
              <a:endParaRPr lang="ko-KR" altLang="en-US" dirty="0">
                <a:solidFill>
                  <a:schemeClr val="tx1"/>
                </a:solidFill>
              </a:endParaRPr>
            </a:p>
          </p:txBody>
        </p:sp>
        <p:sp>
          <p:nvSpPr>
            <p:cNvPr id="21" name="Freeform 21">
              <a:extLst>
                <a:ext uri="{FF2B5EF4-FFF2-40B4-BE49-F238E27FC236}">
                  <a16:creationId xmlns:a16="http://schemas.microsoft.com/office/drawing/2014/main" id="{40A572BE-BB6F-4C89-C2E2-37A37EB10819}"/>
                </a:ext>
              </a:extLst>
            </p:cNvPr>
            <p:cNvSpPr/>
            <p:nvPr/>
          </p:nvSpPr>
          <p:spPr>
            <a:xfrm>
              <a:off x="8458534" y="4749059"/>
              <a:ext cx="171275" cy="85000"/>
            </a:xfrm>
            <a:custGeom>
              <a:avLst/>
              <a:gdLst>
                <a:gd name="connsiteX0" fmla="*/ 176546 w 188144"/>
                <a:gd name="connsiteY0" fmla="*/ 11816 h 101390"/>
                <a:gd name="connsiteX1" fmla="*/ 181626 w 188144"/>
                <a:gd name="connsiteY1" fmla="*/ 98176 h 101390"/>
                <a:gd name="connsiteX2" fmla="*/ 156226 w 188144"/>
                <a:gd name="connsiteY2" fmla="*/ 82936 h 101390"/>
                <a:gd name="connsiteX3" fmla="*/ 105426 w 188144"/>
                <a:gd name="connsiteY3" fmla="*/ 82936 h 101390"/>
                <a:gd name="connsiteX4" fmla="*/ 49546 w 188144"/>
                <a:gd name="connsiteY4" fmla="*/ 88016 h 101390"/>
                <a:gd name="connsiteX5" fmla="*/ 3826 w 188144"/>
                <a:gd name="connsiteY5" fmla="*/ 98176 h 101390"/>
                <a:gd name="connsiteX6" fmla="*/ 8906 w 188144"/>
                <a:gd name="connsiteY6" fmla="*/ 52456 h 101390"/>
                <a:gd name="connsiteX7" fmla="*/ 59706 w 188144"/>
                <a:gd name="connsiteY7" fmla="*/ 6736 h 101390"/>
                <a:gd name="connsiteX8" fmla="*/ 176546 w 188144"/>
                <a:gd name="connsiteY8" fmla="*/ 11816 h 10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144" h="101390">
                  <a:moveTo>
                    <a:pt x="176546" y="11816"/>
                  </a:moveTo>
                  <a:cubicBezTo>
                    <a:pt x="196866" y="27056"/>
                    <a:pt x="185013" y="86323"/>
                    <a:pt x="181626" y="98176"/>
                  </a:cubicBezTo>
                  <a:cubicBezTo>
                    <a:pt x="178239" y="110029"/>
                    <a:pt x="168926" y="85476"/>
                    <a:pt x="156226" y="82936"/>
                  </a:cubicBezTo>
                  <a:cubicBezTo>
                    <a:pt x="143526" y="80396"/>
                    <a:pt x="123206" y="82089"/>
                    <a:pt x="105426" y="82936"/>
                  </a:cubicBezTo>
                  <a:cubicBezTo>
                    <a:pt x="87646" y="83783"/>
                    <a:pt x="66479" y="85476"/>
                    <a:pt x="49546" y="88016"/>
                  </a:cubicBezTo>
                  <a:cubicBezTo>
                    <a:pt x="32613" y="90556"/>
                    <a:pt x="10599" y="104103"/>
                    <a:pt x="3826" y="98176"/>
                  </a:cubicBezTo>
                  <a:cubicBezTo>
                    <a:pt x="-2947" y="92249"/>
                    <a:pt x="-407" y="67696"/>
                    <a:pt x="8906" y="52456"/>
                  </a:cubicBezTo>
                  <a:cubicBezTo>
                    <a:pt x="18219" y="37216"/>
                    <a:pt x="39386" y="16049"/>
                    <a:pt x="59706" y="6736"/>
                  </a:cubicBezTo>
                  <a:cubicBezTo>
                    <a:pt x="80026" y="-2577"/>
                    <a:pt x="156226" y="-3424"/>
                    <a:pt x="176546" y="118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 name="Oval 21">
              <a:extLst>
                <a:ext uri="{FF2B5EF4-FFF2-40B4-BE49-F238E27FC236}">
                  <a16:creationId xmlns:a16="http://schemas.microsoft.com/office/drawing/2014/main" id="{4AD783F6-2AE8-B409-5BA3-0E90255B0211}"/>
                </a:ext>
              </a:extLst>
            </p:cNvPr>
            <p:cNvSpPr/>
            <p:nvPr/>
          </p:nvSpPr>
          <p:spPr>
            <a:xfrm rot="1887332">
              <a:off x="7013832" y="6205716"/>
              <a:ext cx="1741136" cy="1034610"/>
            </a:xfrm>
            <a:prstGeom prst="ellipse">
              <a:avLst/>
            </a:prstGeom>
            <a:solidFill>
              <a:schemeClr val="tx1">
                <a:lumMod val="75000"/>
                <a:lumOff val="25000"/>
                <a:alpha val="48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 name="Freeform 10">
              <a:extLst>
                <a:ext uri="{FF2B5EF4-FFF2-40B4-BE49-F238E27FC236}">
                  <a16:creationId xmlns:a16="http://schemas.microsoft.com/office/drawing/2014/main" id="{2DD7013F-6EB1-90A7-B8C5-5E773D7D2FE6}"/>
                </a:ext>
              </a:extLst>
            </p:cNvPr>
            <p:cNvSpPr/>
            <p:nvPr/>
          </p:nvSpPr>
          <p:spPr>
            <a:xfrm>
              <a:off x="7871492" y="6511811"/>
              <a:ext cx="338819" cy="383243"/>
            </a:xfrm>
            <a:custGeom>
              <a:avLst/>
              <a:gdLst>
                <a:gd name="connsiteX0" fmla="*/ 295625 w 372189"/>
                <a:gd name="connsiteY0" fmla="*/ 926 h 457140"/>
                <a:gd name="connsiteX1" fmla="*/ 147988 w 372189"/>
                <a:gd name="connsiteY1" fmla="*/ 53313 h 457140"/>
                <a:gd name="connsiteX2" fmla="*/ 114650 w 372189"/>
                <a:gd name="connsiteY2" fmla="*/ 91413 h 457140"/>
                <a:gd name="connsiteX3" fmla="*/ 100363 w 372189"/>
                <a:gd name="connsiteY3" fmla="*/ 134276 h 457140"/>
                <a:gd name="connsiteX4" fmla="*/ 67025 w 372189"/>
                <a:gd name="connsiteY4" fmla="*/ 181901 h 457140"/>
                <a:gd name="connsiteX5" fmla="*/ 81313 w 372189"/>
                <a:gd name="connsiteY5" fmla="*/ 239051 h 457140"/>
                <a:gd name="connsiteX6" fmla="*/ 57500 w 372189"/>
                <a:gd name="connsiteY6" fmla="*/ 286676 h 457140"/>
                <a:gd name="connsiteX7" fmla="*/ 38450 w 372189"/>
                <a:gd name="connsiteY7" fmla="*/ 310488 h 457140"/>
                <a:gd name="connsiteX8" fmla="*/ 24163 w 372189"/>
                <a:gd name="connsiteY8" fmla="*/ 348588 h 457140"/>
                <a:gd name="connsiteX9" fmla="*/ 5113 w 372189"/>
                <a:gd name="connsiteY9" fmla="*/ 391451 h 457140"/>
                <a:gd name="connsiteX10" fmla="*/ 14638 w 372189"/>
                <a:gd name="connsiteY10" fmla="*/ 453363 h 457140"/>
                <a:gd name="connsiteX11" fmla="*/ 152750 w 372189"/>
                <a:gd name="connsiteY11" fmla="*/ 448601 h 457140"/>
                <a:gd name="connsiteX12" fmla="*/ 276575 w 372189"/>
                <a:gd name="connsiteY12" fmla="*/ 434313 h 457140"/>
                <a:gd name="connsiteX13" fmla="*/ 333725 w 372189"/>
                <a:gd name="connsiteY13" fmla="*/ 391451 h 457140"/>
                <a:gd name="connsiteX14" fmla="*/ 338488 w 372189"/>
                <a:gd name="connsiteY14" fmla="*/ 320013 h 457140"/>
                <a:gd name="connsiteX15" fmla="*/ 357538 w 372189"/>
                <a:gd name="connsiteY15" fmla="*/ 339063 h 457140"/>
                <a:gd name="connsiteX16" fmla="*/ 371825 w 372189"/>
                <a:gd name="connsiteY16" fmla="*/ 310488 h 457140"/>
                <a:gd name="connsiteX17" fmla="*/ 367063 w 372189"/>
                <a:gd name="connsiteY17" fmla="*/ 229526 h 457140"/>
                <a:gd name="connsiteX18" fmla="*/ 357538 w 372189"/>
                <a:gd name="connsiteY18" fmla="*/ 177138 h 457140"/>
                <a:gd name="connsiteX19" fmla="*/ 343250 w 372189"/>
                <a:gd name="connsiteY19" fmla="*/ 100938 h 457140"/>
                <a:gd name="connsiteX20" fmla="*/ 295625 w 372189"/>
                <a:gd name="connsiteY20" fmla="*/ 926 h 45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2189" h="457140">
                  <a:moveTo>
                    <a:pt x="295625" y="926"/>
                  </a:moveTo>
                  <a:cubicBezTo>
                    <a:pt x="263081" y="-7012"/>
                    <a:pt x="178150" y="38232"/>
                    <a:pt x="147988" y="53313"/>
                  </a:cubicBezTo>
                  <a:cubicBezTo>
                    <a:pt x="117826" y="68394"/>
                    <a:pt x="122587" y="77919"/>
                    <a:pt x="114650" y="91413"/>
                  </a:cubicBezTo>
                  <a:cubicBezTo>
                    <a:pt x="106713" y="104907"/>
                    <a:pt x="108300" y="119195"/>
                    <a:pt x="100363" y="134276"/>
                  </a:cubicBezTo>
                  <a:cubicBezTo>
                    <a:pt x="92425" y="149357"/>
                    <a:pt x="70200" y="164439"/>
                    <a:pt x="67025" y="181901"/>
                  </a:cubicBezTo>
                  <a:cubicBezTo>
                    <a:pt x="63850" y="199364"/>
                    <a:pt x="82900" y="221589"/>
                    <a:pt x="81313" y="239051"/>
                  </a:cubicBezTo>
                  <a:cubicBezTo>
                    <a:pt x="79726" y="256513"/>
                    <a:pt x="64644" y="274770"/>
                    <a:pt x="57500" y="286676"/>
                  </a:cubicBezTo>
                  <a:cubicBezTo>
                    <a:pt x="50356" y="298582"/>
                    <a:pt x="44006" y="300169"/>
                    <a:pt x="38450" y="310488"/>
                  </a:cubicBezTo>
                  <a:cubicBezTo>
                    <a:pt x="32894" y="320807"/>
                    <a:pt x="29719" y="335094"/>
                    <a:pt x="24163" y="348588"/>
                  </a:cubicBezTo>
                  <a:cubicBezTo>
                    <a:pt x="18607" y="362082"/>
                    <a:pt x="6700" y="373989"/>
                    <a:pt x="5113" y="391451"/>
                  </a:cubicBezTo>
                  <a:cubicBezTo>
                    <a:pt x="3526" y="408913"/>
                    <a:pt x="-9968" y="443838"/>
                    <a:pt x="14638" y="453363"/>
                  </a:cubicBezTo>
                  <a:cubicBezTo>
                    <a:pt x="39244" y="462888"/>
                    <a:pt x="109094" y="451776"/>
                    <a:pt x="152750" y="448601"/>
                  </a:cubicBezTo>
                  <a:cubicBezTo>
                    <a:pt x="196406" y="445426"/>
                    <a:pt x="246413" y="443838"/>
                    <a:pt x="276575" y="434313"/>
                  </a:cubicBezTo>
                  <a:cubicBezTo>
                    <a:pt x="306737" y="424788"/>
                    <a:pt x="323406" y="410501"/>
                    <a:pt x="333725" y="391451"/>
                  </a:cubicBezTo>
                  <a:cubicBezTo>
                    <a:pt x="344044" y="372401"/>
                    <a:pt x="334519" y="328744"/>
                    <a:pt x="338488" y="320013"/>
                  </a:cubicBezTo>
                  <a:cubicBezTo>
                    <a:pt x="342457" y="311282"/>
                    <a:pt x="351982" y="340650"/>
                    <a:pt x="357538" y="339063"/>
                  </a:cubicBezTo>
                  <a:cubicBezTo>
                    <a:pt x="363094" y="337476"/>
                    <a:pt x="370238" y="328744"/>
                    <a:pt x="371825" y="310488"/>
                  </a:cubicBezTo>
                  <a:cubicBezTo>
                    <a:pt x="373413" y="292232"/>
                    <a:pt x="369444" y="251751"/>
                    <a:pt x="367063" y="229526"/>
                  </a:cubicBezTo>
                  <a:cubicBezTo>
                    <a:pt x="364682" y="207301"/>
                    <a:pt x="361507" y="198569"/>
                    <a:pt x="357538" y="177138"/>
                  </a:cubicBezTo>
                  <a:cubicBezTo>
                    <a:pt x="353569" y="155707"/>
                    <a:pt x="353569" y="130307"/>
                    <a:pt x="343250" y="100938"/>
                  </a:cubicBezTo>
                  <a:cubicBezTo>
                    <a:pt x="332931" y="71569"/>
                    <a:pt x="328169" y="8864"/>
                    <a:pt x="295625" y="92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700" dirty="0"/>
                <a:t> </a:t>
              </a:r>
              <a:endParaRPr lang="ko-KR" altLang="en-US" sz="2700" dirty="0"/>
            </a:p>
          </p:txBody>
        </p:sp>
        <p:sp>
          <p:nvSpPr>
            <p:cNvPr id="24" name="Freeform 11">
              <a:extLst>
                <a:ext uri="{FF2B5EF4-FFF2-40B4-BE49-F238E27FC236}">
                  <a16:creationId xmlns:a16="http://schemas.microsoft.com/office/drawing/2014/main" id="{ADA6B844-1143-ADAE-6145-65394A97BAB2}"/>
                </a:ext>
              </a:extLst>
            </p:cNvPr>
            <p:cNvSpPr/>
            <p:nvPr/>
          </p:nvSpPr>
          <p:spPr>
            <a:xfrm>
              <a:off x="7527368" y="6114256"/>
              <a:ext cx="318048" cy="522103"/>
            </a:xfrm>
            <a:custGeom>
              <a:avLst/>
              <a:gdLst>
                <a:gd name="connsiteX0" fmla="*/ 245016 w 349372"/>
                <a:gd name="connsiteY0" fmla="*/ 3649 h 622774"/>
                <a:gd name="connsiteX1" fmla="*/ 325979 w 349372"/>
                <a:gd name="connsiteY1" fmla="*/ 32224 h 622774"/>
                <a:gd name="connsiteX2" fmla="*/ 345029 w 349372"/>
                <a:gd name="connsiteY2" fmla="*/ 136999 h 622774"/>
                <a:gd name="connsiteX3" fmla="*/ 345029 w 349372"/>
                <a:gd name="connsiteY3" fmla="*/ 160812 h 622774"/>
                <a:gd name="connsiteX4" fmla="*/ 297404 w 349372"/>
                <a:gd name="connsiteY4" fmla="*/ 251299 h 622774"/>
                <a:gd name="connsiteX5" fmla="*/ 283116 w 349372"/>
                <a:gd name="connsiteY5" fmla="*/ 256062 h 622774"/>
                <a:gd name="connsiteX6" fmla="*/ 273591 w 349372"/>
                <a:gd name="connsiteY6" fmla="*/ 313212 h 622774"/>
                <a:gd name="connsiteX7" fmla="*/ 273591 w 349372"/>
                <a:gd name="connsiteY7" fmla="*/ 360837 h 622774"/>
                <a:gd name="connsiteX8" fmla="*/ 278354 w 349372"/>
                <a:gd name="connsiteY8" fmla="*/ 413224 h 622774"/>
                <a:gd name="connsiteX9" fmla="*/ 259304 w 349372"/>
                <a:gd name="connsiteY9" fmla="*/ 498949 h 622774"/>
                <a:gd name="connsiteX10" fmla="*/ 235491 w 349372"/>
                <a:gd name="connsiteY10" fmla="*/ 551337 h 622774"/>
                <a:gd name="connsiteX11" fmla="*/ 168816 w 349372"/>
                <a:gd name="connsiteY11" fmla="*/ 598962 h 622774"/>
                <a:gd name="connsiteX12" fmla="*/ 92616 w 349372"/>
                <a:gd name="connsiteY12" fmla="*/ 622774 h 622774"/>
                <a:gd name="connsiteX13" fmla="*/ 21179 w 349372"/>
                <a:gd name="connsiteY13" fmla="*/ 598962 h 622774"/>
                <a:gd name="connsiteX14" fmla="*/ 2129 w 349372"/>
                <a:gd name="connsiteY14" fmla="*/ 556099 h 622774"/>
                <a:gd name="connsiteX15" fmla="*/ 6891 w 349372"/>
                <a:gd name="connsiteY15" fmla="*/ 465612 h 622774"/>
                <a:gd name="connsiteX16" fmla="*/ 59279 w 349372"/>
                <a:gd name="connsiteY16" fmla="*/ 346549 h 622774"/>
                <a:gd name="connsiteX17" fmla="*/ 106904 w 349372"/>
                <a:gd name="connsiteY17" fmla="*/ 227487 h 622774"/>
                <a:gd name="connsiteX18" fmla="*/ 130716 w 349372"/>
                <a:gd name="connsiteY18" fmla="*/ 151287 h 622774"/>
                <a:gd name="connsiteX19" fmla="*/ 168816 w 349372"/>
                <a:gd name="connsiteY19" fmla="*/ 17937 h 622774"/>
                <a:gd name="connsiteX20" fmla="*/ 245016 w 349372"/>
                <a:gd name="connsiteY20" fmla="*/ 3649 h 62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372" h="622774">
                  <a:moveTo>
                    <a:pt x="245016" y="3649"/>
                  </a:moveTo>
                  <a:cubicBezTo>
                    <a:pt x="271210" y="6030"/>
                    <a:pt x="309310" y="9999"/>
                    <a:pt x="325979" y="32224"/>
                  </a:cubicBezTo>
                  <a:cubicBezTo>
                    <a:pt x="342648" y="54449"/>
                    <a:pt x="341854" y="115568"/>
                    <a:pt x="345029" y="136999"/>
                  </a:cubicBezTo>
                  <a:cubicBezTo>
                    <a:pt x="348204" y="158430"/>
                    <a:pt x="352966" y="141762"/>
                    <a:pt x="345029" y="160812"/>
                  </a:cubicBezTo>
                  <a:cubicBezTo>
                    <a:pt x="337092" y="179862"/>
                    <a:pt x="307723" y="235424"/>
                    <a:pt x="297404" y="251299"/>
                  </a:cubicBezTo>
                  <a:cubicBezTo>
                    <a:pt x="287085" y="267174"/>
                    <a:pt x="287085" y="245743"/>
                    <a:pt x="283116" y="256062"/>
                  </a:cubicBezTo>
                  <a:cubicBezTo>
                    <a:pt x="279147" y="266381"/>
                    <a:pt x="275178" y="295750"/>
                    <a:pt x="273591" y="313212"/>
                  </a:cubicBezTo>
                  <a:cubicBezTo>
                    <a:pt x="272004" y="330674"/>
                    <a:pt x="272797" y="344168"/>
                    <a:pt x="273591" y="360837"/>
                  </a:cubicBezTo>
                  <a:cubicBezTo>
                    <a:pt x="274385" y="377506"/>
                    <a:pt x="280735" y="390205"/>
                    <a:pt x="278354" y="413224"/>
                  </a:cubicBezTo>
                  <a:cubicBezTo>
                    <a:pt x="275973" y="436243"/>
                    <a:pt x="266448" y="475930"/>
                    <a:pt x="259304" y="498949"/>
                  </a:cubicBezTo>
                  <a:cubicBezTo>
                    <a:pt x="252160" y="521968"/>
                    <a:pt x="250572" y="534668"/>
                    <a:pt x="235491" y="551337"/>
                  </a:cubicBezTo>
                  <a:cubicBezTo>
                    <a:pt x="220410" y="568006"/>
                    <a:pt x="192628" y="587056"/>
                    <a:pt x="168816" y="598962"/>
                  </a:cubicBezTo>
                  <a:cubicBezTo>
                    <a:pt x="145004" y="610868"/>
                    <a:pt x="117222" y="622774"/>
                    <a:pt x="92616" y="622774"/>
                  </a:cubicBezTo>
                  <a:cubicBezTo>
                    <a:pt x="68010" y="622774"/>
                    <a:pt x="36260" y="610075"/>
                    <a:pt x="21179" y="598962"/>
                  </a:cubicBezTo>
                  <a:cubicBezTo>
                    <a:pt x="6098" y="587849"/>
                    <a:pt x="4510" y="578324"/>
                    <a:pt x="2129" y="556099"/>
                  </a:cubicBezTo>
                  <a:cubicBezTo>
                    <a:pt x="-252" y="533874"/>
                    <a:pt x="-2634" y="500537"/>
                    <a:pt x="6891" y="465612"/>
                  </a:cubicBezTo>
                  <a:cubicBezTo>
                    <a:pt x="16416" y="430687"/>
                    <a:pt x="42610" y="386236"/>
                    <a:pt x="59279" y="346549"/>
                  </a:cubicBezTo>
                  <a:cubicBezTo>
                    <a:pt x="75948" y="306862"/>
                    <a:pt x="94998" y="260031"/>
                    <a:pt x="106904" y="227487"/>
                  </a:cubicBezTo>
                  <a:cubicBezTo>
                    <a:pt x="118810" y="194943"/>
                    <a:pt x="120397" y="186212"/>
                    <a:pt x="130716" y="151287"/>
                  </a:cubicBezTo>
                  <a:cubicBezTo>
                    <a:pt x="141035" y="116362"/>
                    <a:pt x="150560" y="44131"/>
                    <a:pt x="168816" y="17937"/>
                  </a:cubicBezTo>
                  <a:cubicBezTo>
                    <a:pt x="187072" y="-8257"/>
                    <a:pt x="218822" y="1268"/>
                    <a:pt x="245016" y="364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 name="Freeform 12">
              <a:extLst>
                <a:ext uri="{FF2B5EF4-FFF2-40B4-BE49-F238E27FC236}">
                  <a16:creationId xmlns:a16="http://schemas.microsoft.com/office/drawing/2014/main" id="{2D394994-CB36-C287-DE35-F92608317B5C}"/>
                </a:ext>
              </a:extLst>
            </p:cNvPr>
            <p:cNvSpPr/>
            <p:nvPr/>
          </p:nvSpPr>
          <p:spPr>
            <a:xfrm>
              <a:off x="7555077" y="4361350"/>
              <a:ext cx="899136" cy="2260582"/>
            </a:xfrm>
            <a:custGeom>
              <a:avLst/>
              <a:gdLst>
                <a:gd name="connsiteX0" fmla="*/ 905141 w 987690"/>
                <a:gd name="connsiteY0" fmla="*/ 46672 h 2696464"/>
                <a:gd name="connsiteX1" fmla="*/ 786078 w 987690"/>
                <a:gd name="connsiteY1" fmla="*/ 3810 h 2696464"/>
                <a:gd name="connsiteX2" fmla="*/ 409841 w 987690"/>
                <a:gd name="connsiteY2" fmla="*/ 8572 h 2696464"/>
                <a:gd name="connsiteX3" fmla="*/ 166953 w 987690"/>
                <a:gd name="connsiteY3" fmla="*/ 60960 h 2696464"/>
                <a:gd name="connsiteX4" fmla="*/ 52653 w 987690"/>
                <a:gd name="connsiteY4" fmla="*/ 137160 h 2696464"/>
                <a:gd name="connsiteX5" fmla="*/ 28841 w 987690"/>
                <a:gd name="connsiteY5" fmla="*/ 284797 h 2696464"/>
                <a:gd name="connsiteX6" fmla="*/ 266 w 987690"/>
                <a:gd name="connsiteY6" fmla="*/ 513397 h 2696464"/>
                <a:gd name="connsiteX7" fmla="*/ 14553 w 987690"/>
                <a:gd name="connsiteY7" fmla="*/ 589597 h 2696464"/>
                <a:gd name="connsiteX8" fmla="*/ 14553 w 987690"/>
                <a:gd name="connsiteY8" fmla="*/ 661035 h 2696464"/>
                <a:gd name="connsiteX9" fmla="*/ 28841 w 987690"/>
                <a:gd name="connsiteY9" fmla="*/ 761047 h 2696464"/>
                <a:gd name="connsiteX10" fmla="*/ 38366 w 987690"/>
                <a:gd name="connsiteY10" fmla="*/ 861060 h 2696464"/>
                <a:gd name="connsiteX11" fmla="*/ 43128 w 987690"/>
                <a:gd name="connsiteY11" fmla="*/ 956310 h 2696464"/>
                <a:gd name="connsiteX12" fmla="*/ 52653 w 987690"/>
                <a:gd name="connsiteY12" fmla="*/ 1046797 h 2696464"/>
                <a:gd name="connsiteX13" fmla="*/ 38366 w 987690"/>
                <a:gd name="connsiteY13" fmla="*/ 1122997 h 2696464"/>
                <a:gd name="connsiteX14" fmla="*/ 66941 w 987690"/>
                <a:gd name="connsiteY14" fmla="*/ 1175385 h 2696464"/>
                <a:gd name="connsiteX15" fmla="*/ 76466 w 987690"/>
                <a:gd name="connsiteY15" fmla="*/ 1265872 h 2696464"/>
                <a:gd name="connsiteX16" fmla="*/ 43128 w 987690"/>
                <a:gd name="connsiteY16" fmla="*/ 1389697 h 2696464"/>
                <a:gd name="connsiteX17" fmla="*/ 47891 w 987690"/>
                <a:gd name="connsiteY17" fmla="*/ 1442085 h 2696464"/>
                <a:gd name="connsiteX18" fmla="*/ 28841 w 987690"/>
                <a:gd name="connsiteY18" fmla="*/ 1537335 h 2696464"/>
                <a:gd name="connsiteX19" fmla="*/ 19316 w 987690"/>
                <a:gd name="connsiteY19" fmla="*/ 1642110 h 2696464"/>
                <a:gd name="connsiteX20" fmla="*/ 38366 w 987690"/>
                <a:gd name="connsiteY20" fmla="*/ 1780222 h 2696464"/>
                <a:gd name="connsiteX21" fmla="*/ 38366 w 987690"/>
                <a:gd name="connsiteY21" fmla="*/ 1942147 h 2696464"/>
                <a:gd name="connsiteX22" fmla="*/ 52653 w 987690"/>
                <a:gd name="connsiteY22" fmla="*/ 2042160 h 2696464"/>
                <a:gd name="connsiteX23" fmla="*/ 43128 w 987690"/>
                <a:gd name="connsiteY23" fmla="*/ 2085022 h 2696464"/>
                <a:gd name="connsiteX24" fmla="*/ 76466 w 987690"/>
                <a:gd name="connsiteY24" fmla="*/ 2189797 h 2696464"/>
                <a:gd name="connsiteX25" fmla="*/ 109803 w 987690"/>
                <a:gd name="connsiteY25" fmla="*/ 2299335 h 2696464"/>
                <a:gd name="connsiteX26" fmla="*/ 166953 w 987690"/>
                <a:gd name="connsiteY26" fmla="*/ 2337435 h 2696464"/>
                <a:gd name="connsiteX27" fmla="*/ 243153 w 987690"/>
                <a:gd name="connsiteY27" fmla="*/ 2246947 h 2696464"/>
                <a:gd name="connsiteX28" fmla="*/ 300303 w 987690"/>
                <a:gd name="connsiteY28" fmla="*/ 2142172 h 2696464"/>
                <a:gd name="connsiteX29" fmla="*/ 295541 w 987690"/>
                <a:gd name="connsiteY29" fmla="*/ 2032635 h 2696464"/>
                <a:gd name="connsiteX30" fmla="*/ 319353 w 987690"/>
                <a:gd name="connsiteY30" fmla="*/ 1842135 h 2696464"/>
                <a:gd name="connsiteX31" fmla="*/ 328878 w 987690"/>
                <a:gd name="connsiteY31" fmla="*/ 1723072 h 2696464"/>
                <a:gd name="connsiteX32" fmla="*/ 328878 w 987690"/>
                <a:gd name="connsiteY32" fmla="*/ 1604010 h 2696464"/>
                <a:gd name="connsiteX33" fmla="*/ 343166 w 987690"/>
                <a:gd name="connsiteY33" fmla="*/ 1503997 h 2696464"/>
                <a:gd name="connsiteX34" fmla="*/ 362216 w 987690"/>
                <a:gd name="connsiteY34" fmla="*/ 1475422 h 2696464"/>
                <a:gd name="connsiteX35" fmla="*/ 366978 w 987690"/>
                <a:gd name="connsiteY35" fmla="*/ 1432560 h 2696464"/>
                <a:gd name="connsiteX36" fmla="*/ 381266 w 987690"/>
                <a:gd name="connsiteY36" fmla="*/ 1418272 h 2696464"/>
                <a:gd name="connsiteX37" fmla="*/ 362216 w 987690"/>
                <a:gd name="connsiteY37" fmla="*/ 1337310 h 2696464"/>
                <a:gd name="connsiteX38" fmla="*/ 390791 w 987690"/>
                <a:gd name="connsiteY38" fmla="*/ 1237297 h 2696464"/>
                <a:gd name="connsiteX39" fmla="*/ 419366 w 987690"/>
                <a:gd name="connsiteY39" fmla="*/ 1199197 h 2696464"/>
                <a:gd name="connsiteX40" fmla="*/ 419366 w 987690"/>
                <a:gd name="connsiteY40" fmla="*/ 1046797 h 2696464"/>
                <a:gd name="connsiteX41" fmla="*/ 438416 w 987690"/>
                <a:gd name="connsiteY41" fmla="*/ 994410 h 2696464"/>
                <a:gd name="connsiteX42" fmla="*/ 443178 w 987690"/>
                <a:gd name="connsiteY42" fmla="*/ 899160 h 2696464"/>
                <a:gd name="connsiteX43" fmla="*/ 462228 w 987690"/>
                <a:gd name="connsiteY43" fmla="*/ 822960 h 2696464"/>
                <a:gd name="connsiteX44" fmla="*/ 481278 w 987690"/>
                <a:gd name="connsiteY44" fmla="*/ 784860 h 2696464"/>
                <a:gd name="connsiteX45" fmla="*/ 486041 w 987690"/>
                <a:gd name="connsiteY45" fmla="*/ 913447 h 2696464"/>
                <a:gd name="connsiteX46" fmla="*/ 509853 w 987690"/>
                <a:gd name="connsiteY46" fmla="*/ 1027747 h 2696464"/>
                <a:gd name="connsiteX47" fmla="*/ 519378 w 987690"/>
                <a:gd name="connsiteY47" fmla="*/ 1127760 h 2696464"/>
                <a:gd name="connsiteX48" fmla="*/ 500328 w 987690"/>
                <a:gd name="connsiteY48" fmla="*/ 1284922 h 2696464"/>
                <a:gd name="connsiteX49" fmla="*/ 519378 w 987690"/>
                <a:gd name="connsiteY49" fmla="*/ 1323022 h 2696464"/>
                <a:gd name="connsiteX50" fmla="*/ 514616 w 987690"/>
                <a:gd name="connsiteY50" fmla="*/ 1437322 h 2696464"/>
                <a:gd name="connsiteX51" fmla="*/ 509853 w 987690"/>
                <a:gd name="connsiteY51" fmla="*/ 1503997 h 2696464"/>
                <a:gd name="connsiteX52" fmla="*/ 538428 w 987690"/>
                <a:gd name="connsiteY52" fmla="*/ 1556385 h 2696464"/>
                <a:gd name="connsiteX53" fmla="*/ 524141 w 987690"/>
                <a:gd name="connsiteY53" fmla="*/ 1637347 h 2696464"/>
                <a:gd name="connsiteX54" fmla="*/ 543191 w 987690"/>
                <a:gd name="connsiteY54" fmla="*/ 1718310 h 2696464"/>
                <a:gd name="connsiteX55" fmla="*/ 519378 w 987690"/>
                <a:gd name="connsiteY55" fmla="*/ 1799272 h 2696464"/>
                <a:gd name="connsiteX56" fmla="*/ 514616 w 987690"/>
                <a:gd name="connsiteY56" fmla="*/ 2004060 h 2696464"/>
                <a:gd name="connsiteX57" fmla="*/ 486041 w 987690"/>
                <a:gd name="connsiteY57" fmla="*/ 2170747 h 2696464"/>
                <a:gd name="connsiteX58" fmla="*/ 481278 w 987690"/>
                <a:gd name="connsiteY58" fmla="*/ 2256472 h 2696464"/>
                <a:gd name="connsiteX59" fmla="*/ 514616 w 987690"/>
                <a:gd name="connsiteY59" fmla="*/ 2351722 h 2696464"/>
                <a:gd name="connsiteX60" fmla="*/ 524141 w 987690"/>
                <a:gd name="connsiteY60" fmla="*/ 2385060 h 2696464"/>
                <a:gd name="connsiteX61" fmla="*/ 462228 w 987690"/>
                <a:gd name="connsiteY61" fmla="*/ 2475547 h 2696464"/>
                <a:gd name="connsiteX62" fmla="*/ 428891 w 987690"/>
                <a:gd name="connsiteY62" fmla="*/ 2513647 h 2696464"/>
                <a:gd name="connsiteX63" fmla="*/ 457466 w 987690"/>
                <a:gd name="connsiteY63" fmla="*/ 2570797 h 2696464"/>
                <a:gd name="connsiteX64" fmla="*/ 438416 w 987690"/>
                <a:gd name="connsiteY64" fmla="*/ 2642235 h 2696464"/>
                <a:gd name="connsiteX65" fmla="*/ 505091 w 987690"/>
                <a:gd name="connsiteY65" fmla="*/ 2651760 h 2696464"/>
                <a:gd name="connsiteX66" fmla="*/ 614628 w 987690"/>
                <a:gd name="connsiteY66" fmla="*/ 2675572 h 2696464"/>
                <a:gd name="connsiteX67" fmla="*/ 690828 w 987690"/>
                <a:gd name="connsiteY67" fmla="*/ 2694622 h 2696464"/>
                <a:gd name="connsiteX68" fmla="*/ 743216 w 987690"/>
                <a:gd name="connsiteY68" fmla="*/ 2627947 h 2696464"/>
                <a:gd name="connsiteX69" fmla="*/ 757503 w 987690"/>
                <a:gd name="connsiteY69" fmla="*/ 2532697 h 2696464"/>
                <a:gd name="connsiteX70" fmla="*/ 743216 w 987690"/>
                <a:gd name="connsiteY70" fmla="*/ 2485072 h 2696464"/>
                <a:gd name="connsiteX71" fmla="*/ 743216 w 987690"/>
                <a:gd name="connsiteY71" fmla="*/ 2437447 h 2696464"/>
                <a:gd name="connsiteX72" fmla="*/ 795603 w 987690"/>
                <a:gd name="connsiteY72" fmla="*/ 2356485 h 2696464"/>
                <a:gd name="connsiteX73" fmla="*/ 809891 w 987690"/>
                <a:gd name="connsiteY73" fmla="*/ 2223135 h 2696464"/>
                <a:gd name="connsiteX74" fmla="*/ 819416 w 987690"/>
                <a:gd name="connsiteY74" fmla="*/ 2094547 h 2696464"/>
                <a:gd name="connsiteX75" fmla="*/ 838466 w 987690"/>
                <a:gd name="connsiteY75" fmla="*/ 1913572 h 2696464"/>
                <a:gd name="connsiteX76" fmla="*/ 862278 w 987690"/>
                <a:gd name="connsiteY76" fmla="*/ 1699260 h 2696464"/>
                <a:gd name="connsiteX77" fmla="*/ 857516 w 987690"/>
                <a:gd name="connsiteY77" fmla="*/ 1608772 h 2696464"/>
                <a:gd name="connsiteX78" fmla="*/ 871803 w 987690"/>
                <a:gd name="connsiteY78" fmla="*/ 1484947 h 2696464"/>
                <a:gd name="connsiteX79" fmla="*/ 895616 w 987690"/>
                <a:gd name="connsiteY79" fmla="*/ 1170622 h 2696464"/>
                <a:gd name="connsiteX80" fmla="*/ 924191 w 987690"/>
                <a:gd name="connsiteY80" fmla="*/ 908685 h 2696464"/>
                <a:gd name="connsiteX81" fmla="*/ 914666 w 987690"/>
                <a:gd name="connsiteY81" fmla="*/ 780097 h 2696464"/>
                <a:gd name="connsiteX82" fmla="*/ 948003 w 987690"/>
                <a:gd name="connsiteY82" fmla="*/ 613410 h 2696464"/>
                <a:gd name="connsiteX83" fmla="*/ 981341 w 987690"/>
                <a:gd name="connsiteY83" fmla="*/ 441960 h 2696464"/>
                <a:gd name="connsiteX84" fmla="*/ 981341 w 987690"/>
                <a:gd name="connsiteY84" fmla="*/ 337185 h 2696464"/>
                <a:gd name="connsiteX85" fmla="*/ 981341 w 987690"/>
                <a:gd name="connsiteY85" fmla="*/ 137160 h 2696464"/>
                <a:gd name="connsiteX86" fmla="*/ 905141 w 987690"/>
                <a:gd name="connsiteY86" fmla="*/ 46672 h 269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987690" h="2696464">
                  <a:moveTo>
                    <a:pt x="905141" y="46672"/>
                  </a:moveTo>
                  <a:cubicBezTo>
                    <a:pt x="872597" y="24447"/>
                    <a:pt x="868628" y="10160"/>
                    <a:pt x="786078" y="3810"/>
                  </a:cubicBezTo>
                  <a:cubicBezTo>
                    <a:pt x="703528" y="-2540"/>
                    <a:pt x="513028" y="-953"/>
                    <a:pt x="409841" y="8572"/>
                  </a:cubicBezTo>
                  <a:cubicBezTo>
                    <a:pt x="306654" y="18097"/>
                    <a:pt x="226484" y="39529"/>
                    <a:pt x="166953" y="60960"/>
                  </a:cubicBezTo>
                  <a:cubicBezTo>
                    <a:pt x="107422" y="82391"/>
                    <a:pt x="75672" y="99854"/>
                    <a:pt x="52653" y="137160"/>
                  </a:cubicBezTo>
                  <a:cubicBezTo>
                    <a:pt x="29634" y="174466"/>
                    <a:pt x="37572" y="222091"/>
                    <a:pt x="28841" y="284797"/>
                  </a:cubicBezTo>
                  <a:cubicBezTo>
                    <a:pt x="20110" y="347503"/>
                    <a:pt x="2647" y="462597"/>
                    <a:pt x="266" y="513397"/>
                  </a:cubicBezTo>
                  <a:cubicBezTo>
                    <a:pt x="-2115" y="564197"/>
                    <a:pt x="12172" y="564991"/>
                    <a:pt x="14553" y="589597"/>
                  </a:cubicBezTo>
                  <a:cubicBezTo>
                    <a:pt x="16934" y="614203"/>
                    <a:pt x="12172" y="632460"/>
                    <a:pt x="14553" y="661035"/>
                  </a:cubicBezTo>
                  <a:cubicBezTo>
                    <a:pt x="16934" y="689610"/>
                    <a:pt x="24872" y="727710"/>
                    <a:pt x="28841" y="761047"/>
                  </a:cubicBezTo>
                  <a:cubicBezTo>
                    <a:pt x="32810" y="794384"/>
                    <a:pt x="35985" y="828516"/>
                    <a:pt x="38366" y="861060"/>
                  </a:cubicBezTo>
                  <a:cubicBezTo>
                    <a:pt x="40747" y="893604"/>
                    <a:pt x="40747" y="925354"/>
                    <a:pt x="43128" y="956310"/>
                  </a:cubicBezTo>
                  <a:cubicBezTo>
                    <a:pt x="45509" y="987266"/>
                    <a:pt x="53447" y="1019016"/>
                    <a:pt x="52653" y="1046797"/>
                  </a:cubicBezTo>
                  <a:cubicBezTo>
                    <a:pt x="51859" y="1074578"/>
                    <a:pt x="35985" y="1101566"/>
                    <a:pt x="38366" y="1122997"/>
                  </a:cubicBezTo>
                  <a:cubicBezTo>
                    <a:pt x="40747" y="1144428"/>
                    <a:pt x="60591" y="1151573"/>
                    <a:pt x="66941" y="1175385"/>
                  </a:cubicBezTo>
                  <a:cubicBezTo>
                    <a:pt x="73291" y="1199197"/>
                    <a:pt x="80435" y="1230153"/>
                    <a:pt x="76466" y="1265872"/>
                  </a:cubicBezTo>
                  <a:cubicBezTo>
                    <a:pt x="72497" y="1301591"/>
                    <a:pt x="47890" y="1360328"/>
                    <a:pt x="43128" y="1389697"/>
                  </a:cubicBezTo>
                  <a:cubicBezTo>
                    <a:pt x="38366" y="1419066"/>
                    <a:pt x="50272" y="1417479"/>
                    <a:pt x="47891" y="1442085"/>
                  </a:cubicBezTo>
                  <a:cubicBezTo>
                    <a:pt x="45510" y="1466691"/>
                    <a:pt x="33603" y="1503998"/>
                    <a:pt x="28841" y="1537335"/>
                  </a:cubicBezTo>
                  <a:cubicBezTo>
                    <a:pt x="24079" y="1570672"/>
                    <a:pt x="17729" y="1601629"/>
                    <a:pt x="19316" y="1642110"/>
                  </a:cubicBezTo>
                  <a:cubicBezTo>
                    <a:pt x="20903" y="1682591"/>
                    <a:pt x="35191" y="1730216"/>
                    <a:pt x="38366" y="1780222"/>
                  </a:cubicBezTo>
                  <a:cubicBezTo>
                    <a:pt x="41541" y="1830228"/>
                    <a:pt x="35985" y="1898491"/>
                    <a:pt x="38366" y="1942147"/>
                  </a:cubicBezTo>
                  <a:cubicBezTo>
                    <a:pt x="40747" y="1985803"/>
                    <a:pt x="51859" y="2018348"/>
                    <a:pt x="52653" y="2042160"/>
                  </a:cubicBezTo>
                  <a:cubicBezTo>
                    <a:pt x="53447" y="2065972"/>
                    <a:pt x="39159" y="2060416"/>
                    <a:pt x="43128" y="2085022"/>
                  </a:cubicBezTo>
                  <a:cubicBezTo>
                    <a:pt x="47097" y="2109628"/>
                    <a:pt x="65353" y="2154078"/>
                    <a:pt x="76466" y="2189797"/>
                  </a:cubicBezTo>
                  <a:cubicBezTo>
                    <a:pt x="87578" y="2225516"/>
                    <a:pt x="94722" y="2274729"/>
                    <a:pt x="109803" y="2299335"/>
                  </a:cubicBezTo>
                  <a:cubicBezTo>
                    <a:pt x="124884" y="2323941"/>
                    <a:pt x="144728" y="2346166"/>
                    <a:pt x="166953" y="2337435"/>
                  </a:cubicBezTo>
                  <a:cubicBezTo>
                    <a:pt x="189178" y="2328704"/>
                    <a:pt x="220928" y="2279491"/>
                    <a:pt x="243153" y="2246947"/>
                  </a:cubicBezTo>
                  <a:cubicBezTo>
                    <a:pt x="265378" y="2214403"/>
                    <a:pt x="291572" y="2177891"/>
                    <a:pt x="300303" y="2142172"/>
                  </a:cubicBezTo>
                  <a:cubicBezTo>
                    <a:pt x="309034" y="2106453"/>
                    <a:pt x="292366" y="2082641"/>
                    <a:pt x="295541" y="2032635"/>
                  </a:cubicBezTo>
                  <a:cubicBezTo>
                    <a:pt x="298716" y="1982629"/>
                    <a:pt x="313797" y="1893729"/>
                    <a:pt x="319353" y="1842135"/>
                  </a:cubicBezTo>
                  <a:cubicBezTo>
                    <a:pt x="324909" y="1790541"/>
                    <a:pt x="327291" y="1762759"/>
                    <a:pt x="328878" y="1723072"/>
                  </a:cubicBezTo>
                  <a:cubicBezTo>
                    <a:pt x="330465" y="1683385"/>
                    <a:pt x="326497" y="1640522"/>
                    <a:pt x="328878" y="1604010"/>
                  </a:cubicBezTo>
                  <a:cubicBezTo>
                    <a:pt x="331259" y="1567498"/>
                    <a:pt x="337610" y="1525428"/>
                    <a:pt x="343166" y="1503997"/>
                  </a:cubicBezTo>
                  <a:cubicBezTo>
                    <a:pt x="348722" y="1482566"/>
                    <a:pt x="358247" y="1487328"/>
                    <a:pt x="362216" y="1475422"/>
                  </a:cubicBezTo>
                  <a:cubicBezTo>
                    <a:pt x="366185" y="1463516"/>
                    <a:pt x="363803" y="1442085"/>
                    <a:pt x="366978" y="1432560"/>
                  </a:cubicBezTo>
                  <a:cubicBezTo>
                    <a:pt x="370153" y="1423035"/>
                    <a:pt x="382060" y="1434147"/>
                    <a:pt x="381266" y="1418272"/>
                  </a:cubicBezTo>
                  <a:cubicBezTo>
                    <a:pt x="380472" y="1402397"/>
                    <a:pt x="360629" y="1367472"/>
                    <a:pt x="362216" y="1337310"/>
                  </a:cubicBezTo>
                  <a:cubicBezTo>
                    <a:pt x="363803" y="1307148"/>
                    <a:pt x="381266" y="1260316"/>
                    <a:pt x="390791" y="1237297"/>
                  </a:cubicBezTo>
                  <a:cubicBezTo>
                    <a:pt x="400316" y="1214278"/>
                    <a:pt x="414604" y="1230947"/>
                    <a:pt x="419366" y="1199197"/>
                  </a:cubicBezTo>
                  <a:cubicBezTo>
                    <a:pt x="424128" y="1167447"/>
                    <a:pt x="416191" y="1080928"/>
                    <a:pt x="419366" y="1046797"/>
                  </a:cubicBezTo>
                  <a:cubicBezTo>
                    <a:pt x="422541" y="1012666"/>
                    <a:pt x="434447" y="1019016"/>
                    <a:pt x="438416" y="994410"/>
                  </a:cubicBezTo>
                  <a:cubicBezTo>
                    <a:pt x="442385" y="969804"/>
                    <a:pt x="439209" y="927735"/>
                    <a:pt x="443178" y="899160"/>
                  </a:cubicBezTo>
                  <a:cubicBezTo>
                    <a:pt x="447147" y="870585"/>
                    <a:pt x="455878" y="842010"/>
                    <a:pt x="462228" y="822960"/>
                  </a:cubicBezTo>
                  <a:cubicBezTo>
                    <a:pt x="468578" y="803910"/>
                    <a:pt x="477309" y="769779"/>
                    <a:pt x="481278" y="784860"/>
                  </a:cubicBezTo>
                  <a:cubicBezTo>
                    <a:pt x="485247" y="799941"/>
                    <a:pt x="481279" y="872966"/>
                    <a:pt x="486041" y="913447"/>
                  </a:cubicBezTo>
                  <a:cubicBezTo>
                    <a:pt x="490803" y="953928"/>
                    <a:pt x="504297" y="992028"/>
                    <a:pt x="509853" y="1027747"/>
                  </a:cubicBezTo>
                  <a:cubicBezTo>
                    <a:pt x="515409" y="1063466"/>
                    <a:pt x="520965" y="1084898"/>
                    <a:pt x="519378" y="1127760"/>
                  </a:cubicBezTo>
                  <a:cubicBezTo>
                    <a:pt x="517791" y="1170622"/>
                    <a:pt x="500328" y="1252378"/>
                    <a:pt x="500328" y="1284922"/>
                  </a:cubicBezTo>
                  <a:cubicBezTo>
                    <a:pt x="500328" y="1317466"/>
                    <a:pt x="516997" y="1297622"/>
                    <a:pt x="519378" y="1323022"/>
                  </a:cubicBezTo>
                  <a:cubicBezTo>
                    <a:pt x="521759" y="1348422"/>
                    <a:pt x="516203" y="1407160"/>
                    <a:pt x="514616" y="1437322"/>
                  </a:cubicBezTo>
                  <a:cubicBezTo>
                    <a:pt x="513029" y="1467484"/>
                    <a:pt x="505884" y="1484153"/>
                    <a:pt x="509853" y="1503997"/>
                  </a:cubicBezTo>
                  <a:cubicBezTo>
                    <a:pt x="513822" y="1523841"/>
                    <a:pt x="536047" y="1534160"/>
                    <a:pt x="538428" y="1556385"/>
                  </a:cubicBezTo>
                  <a:cubicBezTo>
                    <a:pt x="540809" y="1578610"/>
                    <a:pt x="523347" y="1610360"/>
                    <a:pt x="524141" y="1637347"/>
                  </a:cubicBezTo>
                  <a:cubicBezTo>
                    <a:pt x="524935" y="1664334"/>
                    <a:pt x="543985" y="1691323"/>
                    <a:pt x="543191" y="1718310"/>
                  </a:cubicBezTo>
                  <a:cubicBezTo>
                    <a:pt x="542397" y="1745297"/>
                    <a:pt x="524140" y="1751647"/>
                    <a:pt x="519378" y="1799272"/>
                  </a:cubicBezTo>
                  <a:cubicBezTo>
                    <a:pt x="514616" y="1846897"/>
                    <a:pt x="520172" y="1942147"/>
                    <a:pt x="514616" y="2004060"/>
                  </a:cubicBezTo>
                  <a:cubicBezTo>
                    <a:pt x="509060" y="2065973"/>
                    <a:pt x="491597" y="2128678"/>
                    <a:pt x="486041" y="2170747"/>
                  </a:cubicBezTo>
                  <a:cubicBezTo>
                    <a:pt x="480485" y="2212816"/>
                    <a:pt x="476515" y="2226310"/>
                    <a:pt x="481278" y="2256472"/>
                  </a:cubicBezTo>
                  <a:cubicBezTo>
                    <a:pt x="486040" y="2286635"/>
                    <a:pt x="507472" y="2330291"/>
                    <a:pt x="514616" y="2351722"/>
                  </a:cubicBezTo>
                  <a:cubicBezTo>
                    <a:pt x="521760" y="2373153"/>
                    <a:pt x="532872" y="2364422"/>
                    <a:pt x="524141" y="2385060"/>
                  </a:cubicBezTo>
                  <a:cubicBezTo>
                    <a:pt x="515410" y="2405698"/>
                    <a:pt x="478103" y="2454116"/>
                    <a:pt x="462228" y="2475547"/>
                  </a:cubicBezTo>
                  <a:cubicBezTo>
                    <a:pt x="446353" y="2496978"/>
                    <a:pt x="429685" y="2497772"/>
                    <a:pt x="428891" y="2513647"/>
                  </a:cubicBezTo>
                  <a:cubicBezTo>
                    <a:pt x="428097" y="2529522"/>
                    <a:pt x="455878" y="2549366"/>
                    <a:pt x="457466" y="2570797"/>
                  </a:cubicBezTo>
                  <a:cubicBezTo>
                    <a:pt x="459054" y="2592228"/>
                    <a:pt x="430479" y="2628741"/>
                    <a:pt x="438416" y="2642235"/>
                  </a:cubicBezTo>
                  <a:cubicBezTo>
                    <a:pt x="446353" y="2655729"/>
                    <a:pt x="475722" y="2646204"/>
                    <a:pt x="505091" y="2651760"/>
                  </a:cubicBezTo>
                  <a:cubicBezTo>
                    <a:pt x="534460" y="2657316"/>
                    <a:pt x="583672" y="2668428"/>
                    <a:pt x="614628" y="2675572"/>
                  </a:cubicBezTo>
                  <a:cubicBezTo>
                    <a:pt x="645584" y="2682716"/>
                    <a:pt x="669397" y="2702559"/>
                    <a:pt x="690828" y="2694622"/>
                  </a:cubicBezTo>
                  <a:cubicBezTo>
                    <a:pt x="712259" y="2686685"/>
                    <a:pt x="732104" y="2654934"/>
                    <a:pt x="743216" y="2627947"/>
                  </a:cubicBezTo>
                  <a:cubicBezTo>
                    <a:pt x="754328" y="2600960"/>
                    <a:pt x="757503" y="2556509"/>
                    <a:pt x="757503" y="2532697"/>
                  </a:cubicBezTo>
                  <a:cubicBezTo>
                    <a:pt x="757503" y="2508885"/>
                    <a:pt x="745597" y="2500947"/>
                    <a:pt x="743216" y="2485072"/>
                  </a:cubicBezTo>
                  <a:cubicBezTo>
                    <a:pt x="740835" y="2469197"/>
                    <a:pt x="734485" y="2458878"/>
                    <a:pt x="743216" y="2437447"/>
                  </a:cubicBezTo>
                  <a:cubicBezTo>
                    <a:pt x="751947" y="2416016"/>
                    <a:pt x="784490" y="2392204"/>
                    <a:pt x="795603" y="2356485"/>
                  </a:cubicBezTo>
                  <a:cubicBezTo>
                    <a:pt x="806715" y="2320766"/>
                    <a:pt x="805922" y="2266791"/>
                    <a:pt x="809891" y="2223135"/>
                  </a:cubicBezTo>
                  <a:cubicBezTo>
                    <a:pt x="813860" y="2179479"/>
                    <a:pt x="814654" y="2146141"/>
                    <a:pt x="819416" y="2094547"/>
                  </a:cubicBezTo>
                  <a:cubicBezTo>
                    <a:pt x="824178" y="2042953"/>
                    <a:pt x="831322" y="1979453"/>
                    <a:pt x="838466" y="1913572"/>
                  </a:cubicBezTo>
                  <a:cubicBezTo>
                    <a:pt x="845610" y="1847691"/>
                    <a:pt x="859103" y="1750060"/>
                    <a:pt x="862278" y="1699260"/>
                  </a:cubicBezTo>
                  <a:cubicBezTo>
                    <a:pt x="865453" y="1648460"/>
                    <a:pt x="855929" y="1644491"/>
                    <a:pt x="857516" y="1608772"/>
                  </a:cubicBezTo>
                  <a:cubicBezTo>
                    <a:pt x="859103" y="1573053"/>
                    <a:pt x="865453" y="1557972"/>
                    <a:pt x="871803" y="1484947"/>
                  </a:cubicBezTo>
                  <a:cubicBezTo>
                    <a:pt x="878153" y="1411922"/>
                    <a:pt x="886885" y="1266665"/>
                    <a:pt x="895616" y="1170622"/>
                  </a:cubicBezTo>
                  <a:cubicBezTo>
                    <a:pt x="904347" y="1074579"/>
                    <a:pt x="921016" y="973773"/>
                    <a:pt x="924191" y="908685"/>
                  </a:cubicBezTo>
                  <a:cubicBezTo>
                    <a:pt x="927366" y="843598"/>
                    <a:pt x="910697" y="829309"/>
                    <a:pt x="914666" y="780097"/>
                  </a:cubicBezTo>
                  <a:cubicBezTo>
                    <a:pt x="918635" y="730885"/>
                    <a:pt x="936891" y="669766"/>
                    <a:pt x="948003" y="613410"/>
                  </a:cubicBezTo>
                  <a:cubicBezTo>
                    <a:pt x="959115" y="557054"/>
                    <a:pt x="975785" y="487998"/>
                    <a:pt x="981341" y="441960"/>
                  </a:cubicBezTo>
                  <a:cubicBezTo>
                    <a:pt x="986897" y="395923"/>
                    <a:pt x="981341" y="337185"/>
                    <a:pt x="981341" y="337185"/>
                  </a:cubicBezTo>
                  <a:cubicBezTo>
                    <a:pt x="981341" y="286385"/>
                    <a:pt x="995628" y="189547"/>
                    <a:pt x="981341" y="137160"/>
                  </a:cubicBezTo>
                  <a:cubicBezTo>
                    <a:pt x="967054" y="84773"/>
                    <a:pt x="937685" y="68897"/>
                    <a:pt x="905141" y="46672"/>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 name="Freeform 14">
              <a:extLst>
                <a:ext uri="{FF2B5EF4-FFF2-40B4-BE49-F238E27FC236}">
                  <a16:creationId xmlns:a16="http://schemas.microsoft.com/office/drawing/2014/main" id="{44FE4528-264F-FB3E-7EAB-050FF38760E9}"/>
                </a:ext>
              </a:extLst>
            </p:cNvPr>
            <p:cNvSpPr/>
            <p:nvPr/>
          </p:nvSpPr>
          <p:spPr>
            <a:xfrm>
              <a:off x="7222050" y="2122467"/>
              <a:ext cx="311628" cy="627483"/>
            </a:xfrm>
            <a:custGeom>
              <a:avLst/>
              <a:gdLst>
                <a:gd name="connsiteX0" fmla="*/ 108599 w 342320"/>
                <a:gd name="connsiteY0" fmla="*/ 748119 h 748473"/>
                <a:gd name="connsiteX1" fmla="*/ 154319 w 342320"/>
                <a:gd name="connsiteY1" fmla="*/ 529679 h 748473"/>
                <a:gd name="connsiteX2" fmla="*/ 149239 w 342320"/>
                <a:gd name="connsiteY2" fmla="*/ 443319 h 748473"/>
                <a:gd name="connsiteX3" fmla="*/ 159399 w 342320"/>
                <a:gd name="connsiteY3" fmla="*/ 377279 h 748473"/>
                <a:gd name="connsiteX4" fmla="*/ 179719 w 342320"/>
                <a:gd name="connsiteY4" fmla="*/ 341719 h 748473"/>
                <a:gd name="connsiteX5" fmla="*/ 210199 w 342320"/>
                <a:gd name="connsiteY5" fmla="*/ 301079 h 748473"/>
                <a:gd name="connsiteX6" fmla="*/ 230519 w 342320"/>
                <a:gd name="connsiteY6" fmla="*/ 295999 h 748473"/>
                <a:gd name="connsiteX7" fmla="*/ 276239 w 342320"/>
                <a:gd name="connsiteY7" fmla="*/ 255359 h 748473"/>
                <a:gd name="connsiteX8" fmla="*/ 306719 w 342320"/>
                <a:gd name="connsiteY8" fmla="*/ 219799 h 748473"/>
                <a:gd name="connsiteX9" fmla="*/ 337199 w 342320"/>
                <a:gd name="connsiteY9" fmla="*/ 148679 h 748473"/>
                <a:gd name="connsiteX10" fmla="*/ 342279 w 342320"/>
                <a:gd name="connsiteY10" fmla="*/ 87719 h 748473"/>
                <a:gd name="connsiteX11" fmla="*/ 337199 w 342320"/>
                <a:gd name="connsiteY11" fmla="*/ 67399 h 748473"/>
                <a:gd name="connsiteX12" fmla="*/ 311799 w 342320"/>
                <a:gd name="connsiteY12" fmla="*/ 52159 h 748473"/>
                <a:gd name="connsiteX13" fmla="*/ 281319 w 342320"/>
                <a:gd name="connsiteY13" fmla="*/ 21679 h 748473"/>
                <a:gd name="connsiteX14" fmla="*/ 260999 w 342320"/>
                <a:gd name="connsiteY14" fmla="*/ 16599 h 748473"/>
                <a:gd name="connsiteX15" fmla="*/ 225439 w 342320"/>
                <a:gd name="connsiteY15" fmla="*/ 16599 h 748473"/>
                <a:gd name="connsiteX16" fmla="*/ 154319 w 342320"/>
                <a:gd name="connsiteY16" fmla="*/ 6439 h 748473"/>
                <a:gd name="connsiteX17" fmla="*/ 113679 w 342320"/>
                <a:gd name="connsiteY17" fmla="*/ 1359 h 748473"/>
                <a:gd name="connsiteX18" fmla="*/ 93359 w 342320"/>
                <a:gd name="connsiteY18" fmla="*/ 31839 h 748473"/>
                <a:gd name="connsiteX19" fmla="*/ 93359 w 342320"/>
                <a:gd name="connsiteY19" fmla="*/ 67399 h 748473"/>
                <a:gd name="connsiteX20" fmla="*/ 78119 w 342320"/>
                <a:gd name="connsiteY20" fmla="*/ 123279 h 748473"/>
                <a:gd name="connsiteX21" fmla="*/ 47639 w 342320"/>
                <a:gd name="connsiteY21" fmla="*/ 168999 h 748473"/>
                <a:gd name="connsiteX22" fmla="*/ 37479 w 342320"/>
                <a:gd name="connsiteY22" fmla="*/ 265519 h 748473"/>
                <a:gd name="connsiteX23" fmla="*/ 22239 w 342320"/>
                <a:gd name="connsiteY23" fmla="*/ 321399 h 748473"/>
                <a:gd name="connsiteX24" fmla="*/ 6999 w 342320"/>
                <a:gd name="connsiteY24" fmla="*/ 397599 h 748473"/>
                <a:gd name="connsiteX25" fmla="*/ 6999 w 342320"/>
                <a:gd name="connsiteY25" fmla="*/ 473799 h 748473"/>
                <a:gd name="connsiteX26" fmla="*/ 108599 w 342320"/>
                <a:gd name="connsiteY26" fmla="*/ 748119 h 74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42320" h="748473">
                  <a:moveTo>
                    <a:pt x="108599" y="748119"/>
                  </a:moveTo>
                  <a:cubicBezTo>
                    <a:pt x="133152" y="757432"/>
                    <a:pt x="147546" y="580479"/>
                    <a:pt x="154319" y="529679"/>
                  </a:cubicBezTo>
                  <a:cubicBezTo>
                    <a:pt x="161092" y="478879"/>
                    <a:pt x="148392" y="468719"/>
                    <a:pt x="149239" y="443319"/>
                  </a:cubicBezTo>
                  <a:cubicBezTo>
                    <a:pt x="150086" y="417919"/>
                    <a:pt x="154319" y="394212"/>
                    <a:pt x="159399" y="377279"/>
                  </a:cubicBezTo>
                  <a:cubicBezTo>
                    <a:pt x="164479" y="360346"/>
                    <a:pt x="171252" y="354419"/>
                    <a:pt x="179719" y="341719"/>
                  </a:cubicBezTo>
                  <a:cubicBezTo>
                    <a:pt x="188186" y="329019"/>
                    <a:pt x="201732" y="308699"/>
                    <a:pt x="210199" y="301079"/>
                  </a:cubicBezTo>
                  <a:cubicBezTo>
                    <a:pt x="218666" y="293459"/>
                    <a:pt x="219512" y="303619"/>
                    <a:pt x="230519" y="295999"/>
                  </a:cubicBezTo>
                  <a:cubicBezTo>
                    <a:pt x="241526" y="288379"/>
                    <a:pt x="263539" y="268059"/>
                    <a:pt x="276239" y="255359"/>
                  </a:cubicBezTo>
                  <a:cubicBezTo>
                    <a:pt x="288939" y="242659"/>
                    <a:pt x="296559" y="237579"/>
                    <a:pt x="306719" y="219799"/>
                  </a:cubicBezTo>
                  <a:cubicBezTo>
                    <a:pt x="316879" y="202019"/>
                    <a:pt x="331272" y="170692"/>
                    <a:pt x="337199" y="148679"/>
                  </a:cubicBezTo>
                  <a:cubicBezTo>
                    <a:pt x="343126" y="126666"/>
                    <a:pt x="342279" y="101266"/>
                    <a:pt x="342279" y="87719"/>
                  </a:cubicBezTo>
                  <a:cubicBezTo>
                    <a:pt x="342279" y="74172"/>
                    <a:pt x="342279" y="73326"/>
                    <a:pt x="337199" y="67399"/>
                  </a:cubicBezTo>
                  <a:cubicBezTo>
                    <a:pt x="332119" y="61472"/>
                    <a:pt x="321112" y="59779"/>
                    <a:pt x="311799" y="52159"/>
                  </a:cubicBezTo>
                  <a:cubicBezTo>
                    <a:pt x="302486" y="44539"/>
                    <a:pt x="289786" y="27606"/>
                    <a:pt x="281319" y="21679"/>
                  </a:cubicBezTo>
                  <a:cubicBezTo>
                    <a:pt x="272852" y="15752"/>
                    <a:pt x="270312" y="17446"/>
                    <a:pt x="260999" y="16599"/>
                  </a:cubicBezTo>
                  <a:cubicBezTo>
                    <a:pt x="251686" y="15752"/>
                    <a:pt x="243219" y="18292"/>
                    <a:pt x="225439" y="16599"/>
                  </a:cubicBezTo>
                  <a:cubicBezTo>
                    <a:pt x="207659" y="14906"/>
                    <a:pt x="172946" y="8979"/>
                    <a:pt x="154319" y="6439"/>
                  </a:cubicBezTo>
                  <a:cubicBezTo>
                    <a:pt x="135692" y="3899"/>
                    <a:pt x="123839" y="-2874"/>
                    <a:pt x="113679" y="1359"/>
                  </a:cubicBezTo>
                  <a:cubicBezTo>
                    <a:pt x="103519" y="5592"/>
                    <a:pt x="96746" y="20832"/>
                    <a:pt x="93359" y="31839"/>
                  </a:cubicBezTo>
                  <a:cubicBezTo>
                    <a:pt x="89972" y="42846"/>
                    <a:pt x="95899" y="52159"/>
                    <a:pt x="93359" y="67399"/>
                  </a:cubicBezTo>
                  <a:cubicBezTo>
                    <a:pt x="90819" y="82639"/>
                    <a:pt x="85739" y="106346"/>
                    <a:pt x="78119" y="123279"/>
                  </a:cubicBezTo>
                  <a:cubicBezTo>
                    <a:pt x="70499" y="140212"/>
                    <a:pt x="54412" y="145292"/>
                    <a:pt x="47639" y="168999"/>
                  </a:cubicBezTo>
                  <a:cubicBezTo>
                    <a:pt x="40866" y="192706"/>
                    <a:pt x="41712" y="240119"/>
                    <a:pt x="37479" y="265519"/>
                  </a:cubicBezTo>
                  <a:cubicBezTo>
                    <a:pt x="33246" y="290919"/>
                    <a:pt x="27319" y="299386"/>
                    <a:pt x="22239" y="321399"/>
                  </a:cubicBezTo>
                  <a:cubicBezTo>
                    <a:pt x="17159" y="343412"/>
                    <a:pt x="9539" y="372199"/>
                    <a:pt x="6999" y="397599"/>
                  </a:cubicBezTo>
                  <a:cubicBezTo>
                    <a:pt x="4459" y="422999"/>
                    <a:pt x="-7394" y="414532"/>
                    <a:pt x="6999" y="473799"/>
                  </a:cubicBezTo>
                  <a:cubicBezTo>
                    <a:pt x="21392" y="533066"/>
                    <a:pt x="84046" y="738806"/>
                    <a:pt x="108599" y="748119"/>
                  </a:cubicBezTo>
                  <a:close/>
                </a:path>
              </a:pathLst>
            </a:custGeom>
            <a:solidFill>
              <a:srgbClr val="FDD3A2"/>
            </a:solidFill>
            <a:ln w="4594" cap="flat">
              <a:noFill/>
              <a:prstDash val="solid"/>
              <a:miter/>
            </a:ln>
          </p:spPr>
          <p:txBody>
            <a:bodyPr rtlCol="0" anchor="ctr"/>
            <a:lstStyle/>
            <a:p>
              <a:endParaRPr lang="ko-KR" altLang="en-US" dirty="0">
                <a:solidFill>
                  <a:schemeClr val="tx1"/>
                </a:solidFill>
              </a:endParaRPr>
            </a:p>
          </p:txBody>
        </p:sp>
        <p:sp>
          <p:nvSpPr>
            <p:cNvPr id="27" name="Freeform 15">
              <a:extLst>
                <a:ext uri="{FF2B5EF4-FFF2-40B4-BE49-F238E27FC236}">
                  <a16:creationId xmlns:a16="http://schemas.microsoft.com/office/drawing/2014/main" id="{D8903CBA-D467-FA7B-A188-B411E8CC9BF2}"/>
                </a:ext>
              </a:extLst>
            </p:cNvPr>
            <p:cNvSpPr/>
            <p:nvPr/>
          </p:nvSpPr>
          <p:spPr>
            <a:xfrm>
              <a:off x="7789698" y="2761073"/>
              <a:ext cx="476261" cy="639635"/>
            </a:xfrm>
            <a:custGeom>
              <a:avLst/>
              <a:gdLst>
                <a:gd name="connsiteX0" fmla="*/ 17663 w 523167"/>
                <a:gd name="connsiteY0" fmla="*/ 221230 h 762969"/>
                <a:gd name="connsiteX1" fmla="*/ 79 w 523167"/>
                <a:gd name="connsiteY1" fmla="*/ 268123 h 762969"/>
                <a:gd name="connsiteX2" fmla="*/ 11802 w 523167"/>
                <a:gd name="connsiteY2" fmla="*/ 332600 h 762969"/>
                <a:gd name="connsiteX3" fmla="*/ 26456 w 523167"/>
                <a:gd name="connsiteY3" fmla="*/ 370700 h 762969"/>
                <a:gd name="connsiteX4" fmla="*/ 58694 w 523167"/>
                <a:gd name="connsiteY4" fmla="*/ 385353 h 762969"/>
                <a:gd name="connsiteX5" fmla="*/ 67487 w 523167"/>
                <a:gd name="connsiteY5" fmla="*/ 432246 h 762969"/>
                <a:gd name="connsiteX6" fmla="*/ 85071 w 523167"/>
                <a:gd name="connsiteY6" fmla="*/ 485000 h 762969"/>
                <a:gd name="connsiteX7" fmla="*/ 108517 w 523167"/>
                <a:gd name="connsiteY7" fmla="*/ 523100 h 762969"/>
                <a:gd name="connsiteX8" fmla="*/ 102656 w 523167"/>
                <a:gd name="connsiteY8" fmla="*/ 549476 h 762969"/>
                <a:gd name="connsiteX9" fmla="*/ 140756 w 523167"/>
                <a:gd name="connsiteY9" fmla="*/ 678430 h 762969"/>
                <a:gd name="connsiteX10" fmla="*/ 249194 w 523167"/>
                <a:gd name="connsiteY10" fmla="*/ 760492 h 762969"/>
                <a:gd name="connsiteX11" fmla="*/ 351771 w 523167"/>
                <a:gd name="connsiteY11" fmla="*/ 734115 h 762969"/>
                <a:gd name="connsiteX12" fmla="*/ 404525 w 523167"/>
                <a:gd name="connsiteY12" fmla="*/ 657915 h 762969"/>
                <a:gd name="connsiteX13" fmla="*/ 392802 w 523167"/>
                <a:gd name="connsiteY13" fmla="*/ 602230 h 762969"/>
                <a:gd name="connsiteX14" fmla="*/ 389871 w 523167"/>
                <a:gd name="connsiteY14" fmla="*/ 567061 h 762969"/>
                <a:gd name="connsiteX15" fmla="*/ 404525 w 523167"/>
                <a:gd name="connsiteY15" fmla="*/ 517238 h 762969"/>
                <a:gd name="connsiteX16" fmla="*/ 433833 w 523167"/>
                <a:gd name="connsiteY16" fmla="*/ 461553 h 762969"/>
                <a:gd name="connsiteX17" fmla="*/ 454348 w 523167"/>
                <a:gd name="connsiteY17" fmla="*/ 414661 h 762969"/>
                <a:gd name="connsiteX18" fmla="*/ 460210 w 523167"/>
                <a:gd name="connsiteY18" fmla="*/ 376561 h 762969"/>
                <a:gd name="connsiteX19" fmla="*/ 480725 w 523167"/>
                <a:gd name="connsiteY19" fmla="*/ 379492 h 762969"/>
                <a:gd name="connsiteX20" fmla="*/ 501240 w 523167"/>
                <a:gd name="connsiteY20" fmla="*/ 353115 h 762969"/>
                <a:gd name="connsiteX21" fmla="*/ 521756 w 523167"/>
                <a:gd name="connsiteY21" fmla="*/ 297430 h 762969"/>
                <a:gd name="connsiteX22" fmla="*/ 518825 w 523167"/>
                <a:gd name="connsiteY22" fmla="*/ 238815 h 762969"/>
                <a:gd name="connsiteX23" fmla="*/ 498310 w 523167"/>
                <a:gd name="connsiteY23" fmla="*/ 203646 h 762969"/>
                <a:gd name="connsiteX24" fmla="*/ 489517 w 523167"/>
                <a:gd name="connsiteY24" fmla="*/ 206576 h 762969"/>
                <a:gd name="connsiteX25" fmla="*/ 445556 w 523167"/>
                <a:gd name="connsiteY25" fmla="*/ 142100 h 762969"/>
                <a:gd name="connsiteX26" fmla="*/ 445556 w 523167"/>
                <a:gd name="connsiteY26" fmla="*/ 80553 h 762969"/>
                <a:gd name="connsiteX27" fmla="*/ 369356 w 523167"/>
                <a:gd name="connsiteY27" fmla="*/ 24869 h 762969"/>
                <a:gd name="connsiteX28" fmla="*/ 211094 w 523167"/>
                <a:gd name="connsiteY28" fmla="*/ 1423 h 762969"/>
                <a:gd name="connsiteX29" fmla="*/ 82140 w 523167"/>
                <a:gd name="connsiteY29" fmla="*/ 16076 h 762969"/>
                <a:gd name="connsiteX30" fmla="*/ 41110 w 523167"/>
                <a:gd name="connsiteY30" fmla="*/ 124515 h 762969"/>
                <a:gd name="connsiteX31" fmla="*/ 17663 w 523167"/>
                <a:gd name="connsiteY31" fmla="*/ 221230 h 76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23167" h="762969">
                  <a:moveTo>
                    <a:pt x="17663" y="221230"/>
                  </a:moveTo>
                  <a:cubicBezTo>
                    <a:pt x="10825" y="245165"/>
                    <a:pt x="1056" y="249561"/>
                    <a:pt x="79" y="268123"/>
                  </a:cubicBezTo>
                  <a:cubicBezTo>
                    <a:pt x="-898" y="286685"/>
                    <a:pt x="7406" y="315504"/>
                    <a:pt x="11802" y="332600"/>
                  </a:cubicBezTo>
                  <a:cubicBezTo>
                    <a:pt x="16198" y="349696"/>
                    <a:pt x="18641" y="361908"/>
                    <a:pt x="26456" y="370700"/>
                  </a:cubicBezTo>
                  <a:cubicBezTo>
                    <a:pt x="34271" y="379492"/>
                    <a:pt x="51856" y="375095"/>
                    <a:pt x="58694" y="385353"/>
                  </a:cubicBezTo>
                  <a:cubicBezTo>
                    <a:pt x="65533" y="395611"/>
                    <a:pt x="63091" y="415638"/>
                    <a:pt x="67487" y="432246"/>
                  </a:cubicBezTo>
                  <a:cubicBezTo>
                    <a:pt x="71883" y="448854"/>
                    <a:pt x="78233" y="469858"/>
                    <a:pt x="85071" y="485000"/>
                  </a:cubicBezTo>
                  <a:cubicBezTo>
                    <a:pt x="91909" y="500142"/>
                    <a:pt x="105586" y="512354"/>
                    <a:pt x="108517" y="523100"/>
                  </a:cubicBezTo>
                  <a:cubicBezTo>
                    <a:pt x="111448" y="533846"/>
                    <a:pt x="97283" y="523588"/>
                    <a:pt x="102656" y="549476"/>
                  </a:cubicBezTo>
                  <a:cubicBezTo>
                    <a:pt x="108029" y="575364"/>
                    <a:pt x="116333" y="643261"/>
                    <a:pt x="140756" y="678430"/>
                  </a:cubicBezTo>
                  <a:cubicBezTo>
                    <a:pt x="165179" y="713599"/>
                    <a:pt x="214025" y="751211"/>
                    <a:pt x="249194" y="760492"/>
                  </a:cubicBezTo>
                  <a:cubicBezTo>
                    <a:pt x="284363" y="769773"/>
                    <a:pt x="325882" y="751211"/>
                    <a:pt x="351771" y="734115"/>
                  </a:cubicBezTo>
                  <a:cubicBezTo>
                    <a:pt x="377660" y="717019"/>
                    <a:pt x="397687" y="679896"/>
                    <a:pt x="404525" y="657915"/>
                  </a:cubicBezTo>
                  <a:cubicBezTo>
                    <a:pt x="411364" y="635934"/>
                    <a:pt x="395244" y="617372"/>
                    <a:pt x="392802" y="602230"/>
                  </a:cubicBezTo>
                  <a:cubicBezTo>
                    <a:pt x="390360" y="587088"/>
                    <a:pt x="387917" y="581226"/>
                    <a:pt x="389871" y="567061"/>
                  </a:cubicBezTo>
                  <a:cubicBezTo>
                    <a:pt x="391825" y="552896"/>
                    <a:pt x="397198" y="534823"/>
                    <a:pt x="404525" y="517238"/>
                  </a:cubicBezTo>
                  <a:cubicBezTo>
                    <a:pt x="411852" y="499653"/>
                    <a:pt x="425529" y="478649"/>
                    <a:pt x="433833" y="461553"/>
                  </a:cubicBezTo>
                  <a:cubicBezTo>
                    <a:pt x="442137" y="444457"/>
                    <a:pt x="449952" y="428826"/>
                    <a:pt x="454348" y="414661"/>
                  </a:cubicBezTo>
                  <a:cubicBezTo>
                    <a:pt x="458744" y="400496"/>
                    <a:pt x="455814" y="382422"/>
                    <a:pt x="460210" y="376561"/>
                  </a:cubicBezTo>
                  <a:cubicBezTo>
                    <a:pt x="464606" y="370700"/>
                    <a:pt x="473887" y="383400"/>
                    <a:pt x="480725" y="379492"/>
                  </a:cubicBezTo>
                  <a:cubicBezTo>
                    <a:pt x="487563" y="375584"/>
                    <a:pt x="494401" y="366792"/>
                    <a:pt x="501240" y="353115"/>
                  </a:cubicBezTo>
                  <a:cubicBezTo>
                    <a:pt x="508079" y="339438"/>
                    <a:pt x="518825" y="316480"/>
                    <a:pt x="521756" y="297430"/>
                  </a:cubicBezTo>
                  <a:cubicBezTo>
                    <a:pt x="524687" y="278380"/>
                    <a:pt x="522733" y="254446"/>
                    <a:pt x="518825" y="238815"/>
                  </a:cubicBezTo>
                  <a:cubicBezTo>
                    <a:pt x="514917" y="223184"/>
                    <a:pt x="503195" y="209019"/>
                    <a:pt x="498310" y="203646"/>
                  </a:cubicBezTo>
                  <a:cubicBezTo>
                    <a:pt x="493425" y="198273"/>
                    <a:pt x="498309" y="216834"/>
                    <a:pt x="489517" y="206576"/>
                  </a:cubicBezTo>
                  <a:cubicBezTo>
                    <a:pt x="480725" y="196318"/>
                    <a:pt x="452883" y="163104"/>
                    <a:pt x="445556" y="142100"/>
                  </a:cubicBezTo>
                  <a:cubicBezTo>
                    <a:pt x="438229" y="121096"/>
                    <a:pt x="458256" y="100091"/>
                    <a:pt x="445556" y="80553"/>
                  </a:cubicBezTo>
                  <a:cubicBezTo>
                    <a:pt x="432856" y="61014"/>
                    <a:pt x="408433" y="38057"/>
                    <a:pt x="369356" y="24869"/>
                  </a:cubicBezTo>
                  <a:cubicBezTo>
                    <a:pt x="330279" y="11681"/>
                    <a:pt x="258963" y="2888"/>
                    <a:pt x="211094" y="1423"/>
                  </a:cubicBezTo>
                  <a:cubicBezTo>
                    <a:pt x="163225" y="-43"/>
                    <a:pt x="110471" y="-4439"/>
                    <a:pt x="82140" y="16076"/>
                  </a:cubicBezTo>
                  <a:cubicBezTo>
                    <a:pt x="53809" y="36591"/>
                    <a:pt x="51368" y="95207"/>
                    <a:pt x="41110" y="124515"/>
                  </a:cubicBezTo>
                  <a:cubicBezTo>
                    <a:pt x="30852" y="153823"/>
                    <a:pt x="24501" y="197295"/>
                    <a:pt x="17663" y="221230"/>
                  </a:cubicBezTo>
                  <a:close/>
                </a:path>
              </a:pathLst>
            </a:custGeom>
            <a:solidFill>
              <a:srgbClr val="FDD3A2"/>
            </a:solidFill>
            <a:ln w="4594" cap="flat">
              <a:noFill/>
              <a:prstDash val="solid"/>
              <a:miter/>
            </a:ln>
          </p:spPr>
          <p:txBody>
            <a:bodyPr rtlCol="0" anchor="ctr"/>
            <a:lstStyle/>
            <a:p>
              <a:endParaRPr lang="ko-KR" altLang="en-US" dirty="0">
                <a:solidFill>
                  <a:schemeClr val="tx1"/>
                </a:solidFill>
              </a:endParaRPr>
            </a:p>
          </p:txBody>
        </p:sp>
        <p:sp>
          <p:nvSpPr>
            <p:cNvPr id="28" name="Freeform 16">
              <a:extLst>
                <a:ext uri="{FF2B5EF4-FFF2-40B4-BE49-F238E27FC236}">
                  <a16:creationId xmlns:a16="http://schemas.microsoft.com/office/drawing/2014/main" id="{26E6E03B-6792-2515-F349-CF2319DAB6BC}"/>
                </a:ext>
              </a:extLst>
            </p:cNvPr>
            <p:cNvSpPr/>
            <p:nvPr/>
          </p:nvSpPr>
          <p:spPr>
            <a:xfrm>
              <a:off x="7784162" y="2634935"/>
              <a:ext cx="469926" cy="400821"/>
            </a:xfrm>
            <a:custGeom>
              <a:avLst/>
              <a:gdLst>
                <a:gd name="connsiteX0" fmla="*/ 50121 w 516208"/>
                <a:gd name="connsiteY0" fmla="*/ 477197 h 478107"/>
                <a:gd name="connsiteX1" fmla="*/ 26675 w 516208"/>
                <a:gd name="connsiteY1" fmla="*/ 371689 h 478107"/>
                <a:gd name="connsiteX2" fmla="*/ 12021 w 516208"/>
                <a:gd name="connsiteY2" fmla="*/ 345312 h 478107"/>
                <a:gd name="connsiteX3" fmla="*/ 298 w 516208"/>
                <a:gd name="connsiteY3" fmla="*/ 313074 h 478107"/>
                <a:gd name="connsiteX4" fmla="*/ 3229 w 516208"/>
                <a:gd name="connsiteY4" fmla="*/ 277905 h 478107"/>
                <a:gd name="connsiteX5" fmla="*/ 298 w 516208"/>
                <a:gd name="connsiteY5" fmla="*/ 231012 h 478107"/>
                <a:gd name="connsiteX6" fmla="*/ 6160 w 516208"/>
                <a:gd name="connsiteY6" fmla="*/ 184120 h 478107"/>
                <a:gd name="connsiteX7" fmla="*/ 23744 w 516208"/>
                <a:gd name="connsiteY7" fmla="*/ 134297 h 478107"/>
                <a:gd name="connsiteX8" fmla="*/ 64775 w 516208"/>
                <a:gd name="connsiteY8" fmla="*/ 90335 h 478107"/>
                <a:gd name="connsiteX9" fmla="*/ 102875 w 516208"/>
                <a:gd name="connsiteY9" fmla="*/ 52235 h 478107"/>
                <a:gd name="connsiteX10" fmla="*/ 179075 w 516208"/>
                <a:gd name="connsiteY10" fmla="*/ 25859 h 478107"/>
                <a:gd name="connsiteX11" fmla="*/ 214244 w 516208"/>
                <a:gd name="connsiteY11" fmla="*/ 2412 h 478107"/>
                <a:gd name="connsiteX12" fmla="*/ 281652 w 516208"/>
                <a:gd name="connsiteY12" fmla="*/ 2412 h 478107"/>
                <a:gd name="connsiteX13" fmla="*/ 357852 w 516208"/>
                <a:gd name="connsiteY13" fmla="*/ 17066 h 478107"/>
                <a:gd name="connsiteX14" fmla="*/ 401814 w 516208"/>
                <a:gd name="connsiteY14" fmla="*/ 52235 h 478107"/>
                <a:gd name="connsiteX15" fmla="*/ 454568 w 516208"/>
                <a:gd name="connsiteY15" fmla="*/ 81543 h 478107"/>
                <a:gd name="connsiteX16" fmla="*/ 498529 w 516208"/>
                <a:gd name="connsiteY16" fmla="*/ 140159 h 478107"/>
                <a:gd name="connsiteX17" fmla="*/ 507321 w 516208"/>
                <a:gd name="connsiteY17" fmla="*/ 207566 h 478107"/>
                <a:gd name="connsiteX18" fmla="*/ 516114 w 516208"/>
                <a:gd name="connsiteY18" fmla="*/ 266182 h 478107"/>
                <a:gd name="connsiteX19" fmla="*/ 501460 w 516208"/>
                <a:gd name="connsiteY19" fmla="*/ 324797 h 478107"/>
                <a:gd name="connsiteX20" fmla="*/ 495598 w 516208"/>
                <a:gd name="connsiteY20" fmla="*/ 354105 h 478107"/>
                <a:gd name="connsiteX21" fmla="*/ 489737 w 516208"/>
                <a:gd name="connsiteY21" fmla="*/ 403928 h 478107"/>
                <a:gd name="connsiteX22" fmla="*/ 475083 w 516208"/>
                <a:gd name="connsiteY22" fmla="*/ 444959 h 478107"/>
                <a:gd name="connsiteX23" fmla="*/ 457498 w 516208"/>
                <a:gd name="connsiteY23" fmla="*/ 380482 h 478107"/>
                <a:gd name="connsiteX24" fmla="*/ 448706 w 516208"/>
                <a:gd name="connsiteY24" fmla="*/ 351174 h 478107"/>
                <a:gd name="connsiteX25" fmla="*/ 422329 w 516208"/>
                <a:gd name="connsiteY25" fmla="*/ 304282 h 478107"/>
                <a:gd name="connsiteX26" fmla="*/ 419398 w 516208"/>
                <a:gd name="connsiteY26" fmla="*/ 248597 h 478107"/>
                <a:gd name="connsiteX27" fmla="*/ 381298 w 516208"/>
                <a:gd name="connsiteY27" fmla="*/ 225151 h 478107"/>
                <a:gd name="connsiteX28" fmla="*/ 357852 w 516208"/>
                <a:gd name="connsiteY28" fmla="*/ 233943 h 478107"/>
                <a:gd name="connsiteX29" fmla="*/ 322683 w 516208"/>
                <a:gd name="connsiteY29" fmla="*/ 216359 h 478107"/>
                <a:gd name="connsiteX30" fmla="*/ 278721 w 516208"/>
                <a:gd name="connsiteY30" fmla="*/ 228082 h 478107"/>
                <a:gd name="connsiteX31" fmla="*/ 249414 w 516208"/>
                <a:gd name="connsiteY31" fmla="*/ 236874 h 478107"/>
                <a:gd name="connsiteX32" fmla="*/ 199591 w 516208"/>
                <a:gd name="connsiteY32" fmla="*/ 231012 h 478107"/>
                <a:gd name="connsiteX33" fmla="*/ 143906 w 516208"/>
                <a:gd name="connsiteY33" fmla="*/ 242735 h 478107"/>
                <a:gd name="connsiteX34" fmla="*/ 111668 w 516208"/>
                <a:gd name="connsiteY34" fmla="*/ 245666 h 478107"/>
                <a:gd name="connsiteX35" fmla="*/ 94083 w 516208"/>
                <a:gd name="connsiteY35" fmla="*/ 260320 h 478107"/>
                <a:gd name="connsiteX36" fmla="*/ 88221 w 516208"/>
                <a:gd name="connsiteY36" fmla="*/ 304282 h 478107"/>
                <a:gd name="connsiteX37" fmla="*/ 67706 w 516208"/>
                <a:gd name="connsiteY37" fmla="*/ 333589 h 478107"/>
                <a:gd name="connsiteX38" fmla="*/ 67706 w 516208"/>
                <a:gd name="connsiteY38" fmla="*/ 418582 h 478107"/>
                <a:gd name="connsiteX39" fmla="*/ 50121 w 516208"/>
                <a:gd name="connsiteY39" fmla="*/ 477197 h 4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16208" h="478107">
                  <a:moveTo>
                    <a:pt x="50121" y="477197"/>
                  </a:moveTo>
                  <a:cubicBezTo>
                    <a:pt x="43283" y="469382"/>
                    <a:pt x="33025" y="393670"/>
                    <a:pt x="26675" y="371689"/>
                  </a:cubicBezTo>
                  <a:cubicBezTo>
                    <a:pt x="20325" y="349708"/>
                    <a:pt x="16417" y="355081"/>
                    <a:pt x="12021" y="345312"/>
                  </a:cubicBezTo>
                  <a:cubicBezTo>
                    <a:pt x="7625" y="335543"/>
                    <a:pt x="1763" y="324308"/>
                    <a:pt x="298" y="313074"/>
                  </a:cubicBezTo>
                  <a:cubicBezTo>
                    <a:pt x="-1167" y="301840"/>
                    <a:pt x="3229" y="291582"/>
                    <a:pt x="3229" y="277905"/>
                  </a:cubicBezTo>
                  <a:cubicBezTo>
                    <a:pt x="3229" y="264228"/>
                    <a:pt x="-191" y="246643"/>
                    <a:pt x="298" y="231012"/>
                  </a:cubicBezTo>
                  <a:cubicBezTo>
                    <a:pt x="786" y="215381"/>
                    <a:pt x="2252" y="200239"/>
                    <a:pt x="6160" y="184120"/>
                  </a:cubicBezTo>
                  <a:cubicBezTo>
                    <a:pt x="10068" y="168001"/>
                    <a:pt x="13975" y="149928"/>
                    <a:pt x="23744" y="134297"/>
                  </a:cubicBezTo>
                  <a:cubicBezTo>
                    <a:pt x="33513" y="118666"/>
                    <a:pt x="51587" y="104012"/>
                    <a:pt x="64775" y="90335"/>
                  </a:cubicBezTo>
                  <a:cubicBezTo>
                    <a:pt x="77964" y="76658"/>
                    <a:pt x="83825" y="62981"/>
                    <a:pt x="102875" y="52235"/>
                  </a:cubicBezTo>
                  <a:cubicBezTo>
                    <a:pt x="121925" y="41489"/>
                    <a:pt x="160513" y="34163"/>
                    <a:pt x="179075" y="25859"/>
                  </a:cubicBezTo>
                  <a:cubicBezTo>
                    <a:pt x="197637" y="17555"/>
                    <a:pt x="197148" y="6320"/>
                    <a:pt x="214244" y="2412"/>
                  </a:cubicBezTo>
                  <a:cubicBezTo>
                    <a:pt x="231340" y="-1496"/>
                    <a:pt x="257717" y="-30"/>
                    <a:pt x="281652" y="2412"/>
                  </a:cubicBezTo>
                  <a:cubicBezTo>
                    <a:pt x="305587" y="4854"/>
                    <a:pt x="337825" y="8762"/>
                    <a:pt x="357852" y="17066"/>
                  </a:cubicBezTo>
                  <a:cubicBezTo>
                    <a:pt x="377879" y="25370"/>
                    <a:pt x="385695" y="41489"/>
                    <a:pt x="401814" y="52235"/>
                  </a:cubicBezTo>
                  <a:cubicBezTo>
                    <a:pt x="417933" y="62981"/>
                    <a:pt x="438449" y="66889"/>
                    <a:pt x="454568" y="81543"/>
                  </a:cubicBezTo>
                  <a:cubicBezTo>
                    <a:pt x="470687" y="96197"/>
                    <a:pt x="489737" y="119155"/>
                    <a:pt x="498529" y="140159"/>
                  </a:cubicBezTo>
                  <a:cubicBezTo>
                    <a:pt x="507321" y="161163"/>
                    <a:pt x="504390" y="186562"/>
                    <a:pt x="507321" y="207566"/>
                  </a:cubicBezTo>
                  <a:cubicBezTo>
                    <a:pt x="510252" y="228570"/>
                    <a:pt x="517091" y="246644"/>
                    <a:pt x="516114" y="266182"/>
                  </a:cubicBezTo>
                  <a:cubicBezTo>
                    <a:pt x="515137" y="285720"/>
                    <a:pt x="504879" y="310143"/>
                    <a:pt x="501460" y="324797"/>
                  </a:cubicBezTo>
                  <a:cubicBezTo>
                    <a:pt x="498041" y="339451"/>
                    <a:pt x="497552" y="340917"/>
                    <a:pt x="495598" y="354105"/>
                  </a:cubicBezTo>
                  <a:cubicBezTo>
                    <a:pt x="493644" y="367293"/>
                    <a:pt x="493156" y="388786"/>
                    <a:pt x="489737" y="403928"/>
                  </a:cubicBezTo>
                  <a:cubicBezTo>
                    <a:pt x="486318" y="419070"/>
                    <a:pt x="480456" y="448867"/>
                    <a:pt x="475083" y="444959"/>
                  </a:cubicBezTo>
                  <a:cubicBezTo>
                    <a:pt x="469710" y="441051"/>
                    <a:pt x="461894" y="396113"/>
                    <a:pt x="457498" y="380482"/>
                  </a:cubicBezTo>
                  <a:cubicBezTo>
                    <a:pt x="453102" y="364851"/>
                    <a:pt x="454567" y="363874"/>
                    <a:pt x="448706" y="351174"/>
                  </a:cubicBezTo>
                  <a:cubicBezTo>
                    <a:pt x="442845" y="338474"/>
                    <a:pt x="427214" y="321378"/>
                    <a:pt x="422329" y="304282"/>
                  </a:cubicBezTo>
                  <a:cubicBezTo>
                    <a:pt x="417444" y="287186"/>
                    <a:pt x="426236" y="261785"/>
                    <a:pt x="419398" y="248597"/>
                  </a:cubicBezTo>
                  <a:cubicBezTo>
                    <a:pt x="412560" y="235409"/>
                    <a:pt x="391556" y="227593"/>
                    <a:pt x="381298" y="225151"/>
                  </a:cubicBezTo>
                  <a:cubicBezTo>
                    <a:pt x="371040" y="222709"/>
                    <a:pt x="367621" y="235408"/>
                    <a:pt x="357852" y="233943"/>
                  </a:cubicBezTo>
                  <a:cubicBezTo>
                    <a:pt x="348083" y="232478"/>
                    <a:pt x="335871" y="217336"/>
                    <a:pt x="322683" y="216359"/>
                  </a:cubicBezTo>
                  <a:cubicBezTo>
                    <a:pt x="309495" y="215382"/>
                    <a:pt x="290933" y="224663"/>
                    <a:pt x="278721" y="228082"/>
                  </a:cubicBezTo>
                  <a:cubicBezTo>
                    <a:pt x="266509" y="231501"/>
                    <a:pt x="262602" y="236386"/>
                    <a:pt x="249414" y="236874"/>
                  </a:cubicBezTo>
                  <a:cubicBezTo>
                    <a:pt x="236226" y="237362"/>
                    <a:pt x="217176" y="230035"/>
                    <a:pt x="199591" y="231012"/>
                  </a:cubicBezTo>
                  <a:cubicBezTo>
                    <a:pt x="182006" y="231989"/>
                    <a:pt x="158560" y="240293"/>
                    <a:pt x="143906" y="242735"/>
                  </a:cubicBezTo>
                  <a:cubicBezTo>
                    <a:pt x="129252" y="245177"/>
                    <a:pt x="119972" y="242735"/>
                    <a:pt x="111668" y="245666"/>
                  </a:cubicBezTo>
                  <a:cubicBezTo>
                    <a:pt x="103364" y="248597"/>
                    <a:pt x="97991" y="250551"/>
                    <a:pt x="94083" y="260320"/>
                  </a:cubicBezTo>
                  <a:cubicBezTo>
                    <a:pt x="90175" y="270089"/>
                    <a:pt x="92617" y="292071"/>
                    <a:pt x="88221" y="304282"/>
                  </a:cubicBezTo>
                  <a:cubicBezTo>
                    <a:pt x="83825" y="316493"/>
                    <a:pt x="71125" y="314539"/>
                    <a:pt x="67706" y="333589"/>
                  </a:cubicBezTo>
                  <a:cubicBezTo>
                    <a:pt x="64287" y="352639"/>
                    <a:pt x="69171" y="396601"/>
                    <a:pt x="67706" y="418582"/>
                  </a:cubicBezTo>
                  <a:cubicBezTo>
                    <a:pt x="66241" y="440563"/>
                    <a:pt x="56959" y="485012"/>
                    <a:pt x="50121" y="477197"/>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9" name="Freeform 17">
              <a:extLst>
                <a:ext uri="{FF2B5EF4-FFF2-40B4-BE49-F238E27FC236}">
                  <a16:creationId xmlns:a16="http://schemas.microsoft.com/office/drawing/2014/main" id="{3BAE8282-70B3-6EB7-BF31-3DB797D9EF2E}"/>
                </a:ext>
              </a:extLst>
            </p:cNvPr>
            <p:cNvSpPr/>
            <p:nvPr/>
          </p:nvSpPr>
          <p:spPr>
            <a:xfrm>
              <a:off x="7623292" y="3200026"/>
              <a:ext cx="821698" cy="1266733"/>
            </a:xfrm>
            <a:custGeom>
              <a:avLst/>
              <a:gdLst>
                <a:gd name="connsiteX0" fmla="*/ 285568 w 902625"/>
                <a:gd name="connsiteY0" fmla="*/ 1267 h 1510983"/>
                <a:gd name="connsiteX1" fmla="*/ 294712 w 902625"/>
                <a:gd name="connsiteY1" fmla="*/ 68323 h 1510983"/>
                <a:gd name="connsiteX2" fmla="*/ 352624 w 902625"/>
                <a:gd name="connsiteY2" fmla="*/ 117091 h 1510983"/>
                <a:gd name="connsiteX3" fmla="*/ 410536 w 902625"/>
                <a:gd name="connsiteY3" fmla="*/ 171955 h 1510983"/>
                <a:gd name="connsiteX4" fmla="*/ 462352 w 902625"/>
                <a:gd name="connsiteY4" fmla="*/ 184147 h 1510983"/>
                <a:gd name="connsiteX5" fmla="*/ 529408 w 902625"/>
                <a:gd name="connsiteY5" fmla="*/ 150619 h 1510983"/>
                <a:gd name="connsiteX6" fmla="*/ 584272 w 902625"/>
                <a:gd name="connsiteY6" fmla="*/ 104899 h 1510983"/>
                <a:gd name="connsiteX7" fmla="*/ 593416 w 902625"/>
                <a:gd name="connsiteY7" fmla="*/ 83563 h 1510983"/>
                <a:gd name="connsiteX8" fmla="*/ 581224 w 902625"/>
                <a:gd name="connsiteY8" fmla="*/ 65275 h 1510983"/>
                <a:gd name="connsiteX9" fmla="*/ 608656 w 902625"/>
                <a:gd name="connsiteY9" fmla="*/ 101851 h 1510983"/>
                <a:gd name="connsiteX10" fmla="*/ 608656 w 902625"/>
                <a:gd name="connsiteY10" fmla="*/ 138427 h 1510983"/>
                <a:gd name="connsiteX11" fmla="*/ 605608 w 902625"/>
                <a:gd name="connsiteY11" fmla="*/ 175003 h 1510983"/>
                <a:gd name="connsiteX12" fmla="*/ 654376 w 902625"/>
                <a:gd name="connsiteY12" fmla="*/ 217675 h 1510983"/>
                <a:gd name="connsiteX13" fmla="*/ 761056 w 902625"/>
                <a:gd name="connsiteY13" fmla="*/ 406651 h 1510983"/>
                <a:gd name="connsiteX14" fmla="*/ 773248 w 902625"/>
                <a:gd name="connsiteY14" fmla="*/ 836419 h 1510983"/>
                <a:gd name="connsiteX15" fmla="*/ 861640 w 902625"/>
                <a:gd name="connsiteY15" fmla="*/ 1214371 h 1510983"/>
                <a:gd name="connsiteX16" fmla="*/ 901264 w 902625"/>
                <a:gd name="connsiteY16" fmla="*/ 1397251 h 1510983"/>
                <a:gd name="connsiteX17" fmla="*/ 815920 w 902625"/>
                <a:gd name="connsiteY17" fmla="*/ 1427731 h 1510983"/>
                <a:gd name="connsiteX18" fmla="*/ 742768 w 902625"/>
                <a:gd name="connsiteY18" fmla="*/ 1436875 h 1510983"/>
                <a:gd name="connsiteX19" fmla="*/ 681808 w 902625"/>
                <a:gd name="connsiteY19" fmla="*/ 1433827 h 1510983"/>
                <a:gd name="connsiteX20" fmla="*/ 559888 w 902625"/>
                <a:gd name="connsiteY20" fmla="*/ 1461259 h 1510983"/>
                <a:gd name="connsiteX21" fmla="*/ 434920 w 902625"/>
                <a:gd name="connsiteY21" fmla="*/ 1491739 h 1510983"/>
                <a:gd name="connsiteX22" fmla="*/ 355672 w 902625"/>
                <a:gd name="connsiteY22" fmla="*/ 1506979 h 1510983"/>
                <a:gd name="connsiteX23" fmla="*/ 230704 w 902625"/>
                <a:gd name="connsiteY23" fmla="*/ 1510027 h 1510983"/>
                <a:gd name="connsiteX24" fmla="*/ 133168 w 902625"/>
                <a:gd name="connsiteY24" fmla="*/ 1506979 h 1510983"/>
                <a:gd name="connsiteX25" fmla="*/ 14296 w 902625"/>
                <a:gd name="connsiteY25" fmla="*/ 1470403 h 1510983"/>
                <a:gd name="connsiteX26" fmla="*/ 5152 w 902625"/>
                <a:gd name="connsiteY26" fmla="*/ 1196083 h 1510983"/>
                <a:gd name="connsiteX27" fmla="*/ 41728 w 902625"/>
                <a:gd name="connsiteY27" fmla="*/ 702307 h 1510983"/>
                <a:gd name="connsiteX28" fmla="*/ 145360 w 902625"/>
                <a:gd name="connsiteY28" fmla="*/ 226819 h 1510983"/>
                <a:gd name="connsiteX29" fmla="*/ 245944 w 902625"/>
                <a:gd name="connsiteY29" fmla="*/ 40891 h 1510983"/>
                <a:gd name="connsiteX30" fmla="*/ 285568 w 902625"/>
                <a:gd name="connsiteY30" fmla="*/ 1267 h 151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2625" h="1510983">
                  <a:moveTo>
                    <a:pt x="285568" y="1267"/>
                  </a:moveTo>
                  <a:cubicBezTo>
                    <a:pt x="293696" y="5839"/>
                    <a:pt x="283536" y="49019"/>
                    <a:pt x="294712" y="68323"/>
                  </a:cubicBezTo>
                  <a:cubicBezTo>
                    <a:pt x="305888" y="87627"/>
                    <a:pt x="333320" y="99819"/>
                    <a:pt x="352624" y="117091"/>
                  </a:cubicBezTo>
                  <a:cubicBezTo>
                    <a:pt x="371928" y="134363"/>
                    <a:pt x="392248" y="160779"/>
                    <a:pt x="410536" y="171955"/>
                  </a:cubicBezTo>
                  <a:cubicBezTo>
                    <a:pt x="428824" y="183131"/>
                    <a:pt x="442540" y="187703"/>
                    <a:pt x="462352" y="184147"/>
                  </a:cubicBezTo>
                  <a:cubicBezTo>
                    <a:pt x="482164" y="180591"/>
                    <a:pt x="509088" y="163827"/>
                    <a:pt x="529408" y="150619"/>
                  </a:cubicBezTo>
                  <a:cubicBezTo>
                    <a:pt x="549728" y="137411"/>
                    <a:pt x="573604" y="116075"/>
                    <a:pt x="584272" y="104899"/>
                  </a:cubicBezTo>
                  <a:cubicBezTo>
                    <a:pt x="594940" y="93723"/>
                    <a:pt x="593924" y="90167"/>
                    <a:pt x="593416" y="83563"/>
                  </a:cubicBezTo>
                  <a:cubicBezTo>
                    <a:pt x="592908" y="76959"/>
                    <a:pt x="578684" y="62227"/>
                    <a:pt x="581224" y="65275"/>
                  </a:cubicBezTo>
                  <a:cubicBezTo>
                    <a:pt x="583764" y="68323"/>
                    <a:pt x="604084" y="89659"/>
                    <a:pt x="608656" y="101851"/>
                  </a:cubicBezTo>
                  <a:cubicBezTo>
                    <a:pt x="613228" y="114043"/>
                    <a:pt x="609164" y="126235"/>
                    <a:pt x="608656" y="138427"/>
                  </a:cubicBezTo>
                  <a:cubicBezTo>
                    <a:pt x="608148" y="150619"/>
                    <a:pt x="597988" y="161795"/>
                    <a:pt x="605608" y="175003"/>
                  </a:cubicBezTo>
                  <a:cubicBezTo>
                    <a:pt x="613228" y="188211"/>
                    <a:pt x="628468" y="179067"/>
                    <a:pt x="654376" y="217675"/>
                  </a:cubicBezTo>
                  <a:cubicBezTo>
                    <a:pt x="680284" y="256283"/>
                    <a:pt x="741244" y="303527"/>
                    <a:pt x="761056" y="406651"/>
                  </a:cubicBezTo>
                  <a:cubicBezTo>
                    <a:pt x="780868" y="509775"/>
                    <a:pt x="756484" y="701799"/>
                    <a:pt x="773248" y="836419"/>
                  </a:cubicBezTo>
                  <a:cubicBezTo>
                    <a:pt x="790012" y="971039"/>
                    <a:pt x="840304" y="1120899"/>
                    <a:pt x="861640" y="1214371"/>
                  </a:cubicBezTo>
                  <a:cubicBezTo>
                    <a:pt x="882976" y="1307843"/>
                    <a:pt x="908884" y="1361691"/>
                    <a:pt x="901264" y="1397251"/>
                  </a:cubicBezTo>
                  <a:cubicBezTo>
                    <a:pt x="893644" y="1432811"/>
                    <a:pt x="842336" y="1421127"/>
                    <a:pt x="815920" y="1427731"/>
                  </a:cubicBezTo>
                  <a:cubicBezTo>
                    <a:pt x="789504" y="1434335"/>
                    <a:pt x="765120" y="1435859"/>
                    <a:pt x="742768" y="1436875"/>
                  </a:cubicBezTo>
                  <a:cubicBezTo>
                    <a:pt x="720416" y="1437891"/>
                    <a:pt x="712288" y="1429763"/>
                    <a:pt x="681808" y="1433827"/>
                  </a:cubicBezTo>
                  <a:cubicBezTo>
                    <a:pt x="651328" y="1437891"/>
                    <a:pt x="559888" y="1461259"/>
                    <a:pt x="559888" y="1461259"/>
                  </a:cubicBezTo>
                  <a:lnTo>
                    <a:pt x="434920" y="1491739"/>
                  </a:lnTo>
                  <a:cubicBezTo>
                    <a:pt x="400884" y="1499359"/>
                    <a:pt x="389708" y="1503931"/>
                    <a:pt x="355672" y="1506979"/>
                  </a:cubicBezTo>
                  <a:cubicBezTo>
                    <a:pt x="321636" y="1510027"/>
                    <a:pt x="267788" y="1510027"/>
                    <a:pt x="230704" y="1510027"/>
                  </a:cubicBezTo>
                  <a:cubicBezTo>
                    <a:pt x="193620" y="1510027"/>
                    <a:pt x="169236" y="1513583"/>
                    <a:pt x="133168" y="1506979"/>
                  </a:cubicBezTo>
                  <a:cubicBezTo>
                    <a:pt x="97100" y="1500375"/>
                    <a:pt x="35632" y="1522219"/>
                    <a:pt x="14296" y="1470403"/>
                  </a:cubicBezTo>
                  <a:cubicBezTo>
                    <a:pt x="-7040" y="1418587"/>
                    <a:pt x="580" y="1324099"/>
                    <a:pt x="5152" y="1196083"/>
                  </a:cubicBezTo>
                  <a:cubicBezTo>
                    <a:pt x="9724" y="1068067"/>
                    <a:pt x="18360" y="863851"/>
                    <a:pt x="41728" y="702307"/>
                  </a:cubicBezTo>
                  <a:cubicBezTo>
                    <a:pt x="65096" y="540763"/>
                    <a:pt x="111324" y="337055"/>
                    <a:pt x="145360" y="226819"/>
                  </a:cubicBezTo>
                  <a:cubicBezTo>
                    <a:pt x="179396" y="116583"/>
                    <a:pt x="222068" y="78483"/>
                    <a:pt x="245944" y="40891"/>
                  </a:cubicBezTo>
                  <a:cubicBezTo>
                    <a:pt x="269820" y="3299"/>
                    <a:pt x="277440" y="-3305"/>
                    <a:pt x="285568" y="12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0" name="Freeform 18">
              <a:extLst>
                <a:ext uri="{FF2B5EF4-FFF2-40B4-BE49-F238E27FC236}">
                  <a16:creationId xmlns:a16="http://schemas.microsoft.com/office/drawing/2014/main" id="{D26A31E3-8F6E-DA34-F8C8-F898C591BFD0}"/>
                </a:ext>
              </a:extLst>
            </p:cNvPr>
            <p:cNvSpPr/>
            <p:nvPr/>
          </p:nvSpPr>
          <p:spPr>
            <a:xfrm>
              <a:off x="7953489" y="3344091"/>
              <a:ext cx="338943" cy="1011835"/>
            </a:xfrm>
            <a:custGeom>
              <a:avLst/>
              <a:gdLst>
                <a:gd name="connsiteX0" fmla="*/ 60010 w 372325"/>
                <a:gd name="connsiteY0" fmla="*/ 111 h 1206936"/>
                <a:gd name="connsiteX1" fmla="*/ 2098 w 372325"/>
                <a:gd name="connsiteY1" fmla="*/ 42783 h 1206936"/>
                <a:gd name="connsiteX2" fmla="*/ 14290 w 372325"/>
                <a:gd name="connsiteY2" fmla="*/ 79359 h 1206936"/>
                <a:gd name="connsiteX3" fmla="*/ 29530 w 372325"/>
                <a:gd name="connsiteY3" fmla="*/ 97647 h 1206936"/>
                <a:gd name="connsiteX4" fmla="*/ 44770 w 372325"/>
                <a:gd name="connsiteY4" fmla="*/ 122031 h 1206936"/>
                <a:gd name="connsiteX5" fmla="*/ 29530 w 372325"/>
                <a:gd name="connsiteY5" fmla="*/ 170799 h 1206936"/>
                <a:gd name="connsiteX6" fmla="*/ 32578 w 372325"/>
                <a:gd name="connsiteY6" fmla="*/ 259191 h 1206936"/>
                <a:gd name="connsiteX7" fmla="*/ 50866 w 372325"/>
                <a:gd name="connsiteY7" fmla="*/ 393303 h 1206936"/>
                <a:gd name="connsiteX8" fmla="*/ 133162 w 372325"/>
                <a:gd name="connsiteY8" fmla="*/ 926703 h 1206936"/>
                <a:gd name="connsiteX9" fmla="*/ 166690 w 372325"/>
                <a:gd name="connsiteY9" fmla="*/ 1097391 h 1206936"/>
                <a:gd name="connsiteX10" fmla="*/ 178882 w 372325"/>
                <a:gd name="connsiteY10" fmla="*/ 1124823 h 1206936"/>
                <a:gd name="connsiteX11" fmla="*/ 227650 w 372325"/>
                <a:gd name="connsiteY11" fmla="*/ 1158351 h 1206936"/>
                <a:gd name="connsiteX12" fmla="*/ 297754 w 372325"/>
                <a:gd name="connsiteY12" fmla="*/ 1201023 h 1206936"/>
                <a:gd name="connsiteX13" fmla="*/ 316042 w 372325"/>
                <a:gd name="connsiteY13" fmla="*/ 1191879 h 1206936"/>
                <a:gd name="connsiteX14" fmla="*/ 367858 w 372325"/>
                <a:gd name="connsiteY14" fmla="*/ 1066911 h 1206936"/>
                <a:gd name="connsiteX15" fmla="*/ 367858 w 372325"/>
                <a:gd name="connsiteY15" fmla="*/ 1036431 h 1206936"/>
                <a:gd name="connsiteX16" fmla="*/ 352618 w 372325"/>
                <a:gd name="connsiteY16" fmla="*/ 990711 h 1206936"/>
                <a:gd name="connsiteX17" fmla="*/ 306898 w 372325"/>
                <a:gd name="connsiteY17" fmla="*/ 810879 h 1206936"/>
                <a:gd name="connsiteX18" fmla="*/ 230698 w 372325"/>
                <a:gd name="connsiteY18" fmla="*/ 457311 h 1206936"/>
                <a:gd name="connsiteX19" fmla="*/ 188026 w 372325"/>
                <a:gd name="connsiteY19" fmla="*/ 289671 h 1206936"/>
                <a:gd name="connsiteX20" fmla="*/ 166690 w 372325"/>
                <a:gd name="connsiteY20" fmla="*/ 210423 h 1206936"/>
                <a:gd name="connsiteX21" fmla="*/ 142306 w 372325"/>
                <a:gd name="connsiteY21" fmla="*/ 173847 h 1206936"/>
                <a:gd name="connsiteX22" fmla="*/ 124018 w 372325"/>
                <a:gd name="connsiteY22" fmla="*/ 131175 h 1206936"/>
                <a:gd name="connsiteX23" fmla="*/ 117922 w 372325"/>
                <a:gd name="connsiteY23" fmla="*/ 100695 h 1206936"/>
                <a:gd name="connsiteX24" fmla="*/ 148402 w 372325"/>
                <a:gd name="connsiteY24" fmla="*/ 82407 h 1206936"/>
                <a:gd name="connsiteX25" fmla="*/ 154498 w 372325"/>
                <a:gd name="connsiteY25" fmla="*/ 54975 h 1206936"/>
                <a:gd name="connsiteX26" fmla="*/ 136210 w 372325"/>
                <a:gd name="connsiteY26" fmla="*/ 30591 h 1206936"/>
                <a:gd name="connsiteX27" fmla="*/ 60010 w 372325"/>
                <a:gd name="connsiteY27" fmla="*/ 111 h 120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2325" h="1206936">
                  <a:moveTo>
                    <a:pt x="60010" y="111"/>
                  </a:moveTo>
                  <a:cubicBezTo>
                    <a:pt x="37658" y="2143"/>
                    <a:pt x="9718" y="29575"/>
                    <a:pt x="2098" y="42783"/>
                  </a:cubicBezTo>
                  <a:cubicBezTo>
                    <a:pt x="-5522" y="55991"/>
                    <a:pt x="9718" y="70215"/>
                    <a:pt x="14290" y="79359"/>
                  </a:cubicBezTo>
                  <a:cubicBezTo>
                    <a:pt x="18862" y="88503"/>
                    <a:pt x="24450" y="90535"/>
                    <a:pt x="29530" y="97647"/>
                  </a:cubicBezTo>
                  <a:cubicBezTo>
                    <a:pt x="34610" y="104759"/>
                    <a:pt x="44770" y="109839"/>
                    <a:pt x="44770" y="122031"/>
                  </a:cubicBezTo>
                  <a:cubicBezTo>
                    <a:pt x="44770" y="134223"/>
                    <a:pt x="31562" y="147939"/>
                    <a:pt x="29530" y="170799"/>
                  </a:cubicBezTo>
                  <a:cubicBezTo>
                    <a:pt x="27498" y="193659"/>
                    <a:pt x="29022" y="222107"/>
                    <a:pt x="32578" y="259191"/>
                  </a:cubicBezTo>
                  <a:cubicBezTo>
                    <a:pt x="36134" y="296275"/>
                    <a:pt x="34102" y="282051"/>
                    <a:pt x="50866" y="393303"/>
                  </a:cubicBezTo>
                  <a:cubicBezTo>
                    <a:pt x="67630" y="504555"/>
                    <a:pt x="113858" y="809355"/>
                    <a:pt x="133162" y="926703"/>
                  </a:cubicBezTo>
                  <a:cubicBezTo>
                    <a:pt x="152466" y="1044051"/>
                    <a:pt x="159070" y="1064371"/>
                    <a:pt x="166690" y="1097391"/>
                  </a:cubicBezTo>
                  <a:cubicBezTo>
                    <a:pt x="174310" y="1130411"/>
                    <a:pt x="168722" y="1114663"/>
                    <a:pt x="178882" y="1124823"/>
                  </a:cubicBezTo>
                  <a:cubicBezTo>
                    <a:pt x="189042" y="1134983"/>
                    <a:pt x="207838" y="1145651"/>
                    <a:pt x="227650" y="1158351"/>
                  </a:cubicBezTo>
                  <a:cubicBezTo>
                    <a:pt x="247462" y="1171051"/>
                    <a:pt x="283022" y="1195435"/>
                    <a:pt x="297754" y="1201023"/>
                  </a:cubicBezTo>
                  <a:cubicBezTo>
                    <a:pt x="312486" y="1206611"/>
                    <a:pt x="304358" y="1214231"/>
                    <a:pt x="316042" y="1191879"/>
                  </a:cubicBezTo>
                  <a:cubicBezTo>
                    <a:pt x="327726" y="1169527"/>
                    <a:pt x="359222" y="1092819"/>
                    <a:pt x="367858" y="1066911"/>
                  </a:cubicBezTo>
                  <a:cubicBezTo>
                    <a:pt x="376494" y="1041003"/>
                    <a:pt x="370398" y="1049131"/>
                    <a:pt x="367858" y="1036431"/>
                  </a:cubicBezTo>
                  <a:cubicBezTo>
                    <a:pt x="365318" y="1023731"/>
                    <a:pt x="362778" y="1028303"/>
                    <a:pt x="352618" y="990711"/>
                  </a:cubicBezTo>
                  <a:cubicBezTo>
                    <a:pt x="342458" y="953119"/>
                    <a:pt x="327218" y="899779"/>
                    <a:pt x="306898" y="810879"/>
                  </a:cubicBezTo>
                  <a:cubicBezTo>
                    <a:pt x="286578" y="721979"/>
                    <a:pt x="250510" y="544179"/>
                    <a:pt x="230698" y="457311"/>
                  </a:cubicBezTo>
                  <a:cubicBezTo>
                    <a:pt x="210886" y="370443"/>
                    <a:pt x="198694" y="330819"/>
                    <a:pt x="188026" y="289671"/>
                  </a:cubicBezTo>
                  <a:cubicBezTo>
                    <a:pt x="177358" y="248523"/>
                    <a:pt x="174310" y="229727"/>
                    <a:pt x="166690" y="210423"/>
                  </a:cubicBezTo>
                  <a:cubicBezTo>
                    <a:pt x="159070" y="191119"/>
                    <a:pt x="149418" y="187055"/>
                    <a:pt x="142306" y="173847"/>
                  </a:cubicBezTo>
                  <a:cubicBezTo>
                    <a:pt x="135194" y="160639"/>
                    <a:pt x="128082" y="143367"/>
                    <a:pt x="124018" y="131175"/>
                  </a:cubicBezTo>
                  <a:cubicBezTo>
                    <a:pt x="119954" y="118983"/>
                    <a:pt x="113858" y="108823"/>
                    <a:pt x="117922" y="100695"/>
                  </a:cubicBezTo>
                  <a:cubicBezTo>
                    <a:pt x="121986" y="92567"/>
                    <a:pt x="142306" y="90027"/>
                    <a:pt x="148402" y="82407"/>
                  </a:cubicBezTo>
                  <a:cubicBezTo>
                    <a:pt x="154498" y="74787"/>
                    <a:pt x="156530" y="63611"/>
                    <a:pt x="154498" y="54975"/>
                  </a:cubicBezTo>
                  <a:cubicBezTo>
                    <a:pt x="152466" y="46339"/>
                    <a:pt x="144846" y="36687"/>
                    <a:pt x="136210" y="30591"/>
                  </a:cubicBezTo>
                  <a:cubicBezTo>
                    <a:pt x="127574" y="24495"/>
                    <a:pt x="82362" y="-1921"/>
                    <a:pt x="60010" y="11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1" name="Freeform 19">
              <a:extLst>
                <a:ext uri="{FF2B5EF4-FFF2-40B4-BE49-F238E27FC236}">
                  <a16:creationId xmlns:a16="http://schemas.microsoft.com/office/drawing/2014/main" id="{B25BC27F-F20B-77D1-0117-C5AC30FC1BF9}"/>
                </a:ext>
              </a:extLst>
            </p:cNvPr>
            <p:cNvSpPr/>
            <p:nvPr/>
          </p:nvSpPr>
          <p:spPr>
            <a:xfrm>
              <a:off x="8176012" y="3285666"/>
              <a:ext cx="456714" cy="1617539"/>
            </a:xfrm>
            <a:custGeom>
              <a:avLst/>
              <a:gdLst>
                <a:gd name="connsiteX0" fmla="*/ 217 w 501695"/>
                <a:gd name="connsiteY0" fmla="*/ 1783 h 1929431"/>
                <a:gd name="connsiteX1" fmla="*/ 44332 w 501695"/>
                <a:gd name="connsiteY1" fmla="*/ 73973 h 1929431"/>
                <a:gd name="connsiteX2" fmla="*/ 96469 w 501695"/>
                <a:gd name="connsiteY2" fmla="*/ 122099 h 1929431"/>
                <a:gd name="connsiteX3" fmla="*/ 196732 w 501695"/>
                <a:gd name="connsiteY3" fmla="*/ 154183 h 1929431"/>
                <a:gd name="connsiteX4" fmla="*/ 317048 w 501695"/>
                <a:gd name="connsiteY4" fmla="*/ 238405 h 1929431"/>
                <a:gd name="connsiteX5" fmla="*/ 353143 w 501695"/>
                <a:gd name="connsiteY5" fmla="*/ 270489 h 1929431"/>
                <a:gd name="connsiteX6" fmla="*/ 365175 w 501695"/>
                <a:gd name="connsiteY6" fmla="*/ 358720 h 1929431"/>
                <a:gd name="connsiteX7" fmla="*/ 369185 w 501695"/>
                <a:gd name="connsiteY7" fmla="*/ 406847 h 1929431"/>
                <a:gd name="connsiteX8" fmla="*/ 369185 w 501695"/>
                <a:gd name="connsiteY8" fmla="*/ 454973 h 1929431"/>
                <a:gd name="connsiteX9" fmla="*/ 381217 w 501695"/>
                <a:gd name="connsiteY9" fmla="*/ 527162 h 1929431"/>
                <a:gd name="connsiteX10" fmla="*/ 401269 w 501695"/>
                <a:gd name="connsiteY10" fmla="*/ 579299 h 1929431"/>
                <a:gd name="connsiteX11" fmla="*/ 397259 w 501695"/>
                <a:gd name="connsiteY11" fmla="*/ 631436 h 1929431"/>
                <a:gd name="connsiteX12" fmla="*/ 409290 w 501695"/>
                <a:gd name="connsiteY12" fmla="*/ 707636 h 1929431"/>
                <a:gd name="connsiteX13" fmla="*/ 433353 w 501695"/>
                <a:gd name="connsiteY13" fmla="*/ 852015 h 1929431"/>
                <a:gd name="connsiteX14" fmla="*/ 449396 w 501695"/>
                <a:gd name="connsiteY14" fmla="*/ 1020457 h 1929431"/>
                <a:gd name="connsiteX15" fmla="*/ 461427 w 501695"/>
                <a:gd name="connsiteY15" fmla="*/ 1060562 h 1929431"/>
                <a:gd name="connsiteX16" fmla="*/ 469448 w 501695"/>
                <a:gd name="connsiteY16" fmla="*/ 1092647 h 1929431"/>
                <a:gd name="connsiteX17" fmla="*/ 473459 w 501695"/>
                <a:gd name="connsiteY17" fmla="*/ 1220983 h 1929431"/>
                <a:gd name="connsiteX18" fmla="*/ 489501 w 501695"/>
                <a:gd name="connsiteY18" fmla="*/ 1401457 h 1929431"/>
                <a:gd name="connsiteX19" fmla="*/ 493511 w 501695"/>
                <a:gd name="connsiteY19" fmla="*/ 1545836 h 1929431"/>
                <a:gd name="connsiteX20" fmla="*/ 501532 w 501695"/>
                <a:gd name="connsiteY20" fmla="*/ 1706257 h 1929431"/>
                <a:gd name="connsiteX21" fmla="*/ 493511 w 501695"/>
                <a:gd name="connsiteY21" fmla="*/ 1798499 h 1929431"/>
                <a:gd name="connsiteX22" fmla="*/ 441375 w 501695"/>
                <a:gd name="connsiteY22" fmla="*/ 1782457 h 1929431"/>
                <a:gd name="connsiteX23" fmla="*/ 369185 w 501695"/>
                <a:gd name="connsiteY23" fmla="*/ 1782457 h 1929431"/>
                <a:gd name="connsiteX24" fmla="*/ 345122 w 501695"/>
                <a:gd name="connsiteY24" fmla="*/ 1874699 h 1929431"/>
                <a:gd name="connsiteX25" fmla="*/ 260901 w 501695"/>
                <a:gd name="connsiteY25" fmla="*/ 1926836 h 1929431"/>
                <a:gd name="connsiteX26" fmla="*/ 280953 w 501695"/>
                <a:gd name="connsiteY26" fmla="*/ 1794489 h 1929431"/>
                <a:gd name="connsiteX27" fmla="*/ 292985 w 501695"/>
                <a:gd name="connsiteY27" fmla="*/ 1694226 h 1929431"/>
                <a:gd name="connsiteX28" fmla="*/ 264911 w 501695"/>
                <a:gd name="connsiteY28" fmla="*/ 1618026 h 1929431"/>
                <a:gd name="connsiteX29" fmla="*/ 260901 w 501695"/>
                <a:gd name="connsiteY29" fmla="*/ 1469636 h 1929431"/>
                <a:gd name="connsiteX30" fmla="*/ 216785 w 501695"/>
                <a:gd name="connsiteY30" fmla="*/ 1313226 h 1929431"/>
                <a:gd name="connsiteX31" fmla="*/ 160638 w 501695"/>
                <a:gd name="connsiteY31" fmla="*/ 1092647 h 1929431"/>
                <a:gd name="connsiteX32" fmla="*/ 124543 w 501695"/>
                <a:gd name="connsiteY32" fmla="*/ 952278 h 1929431"/>
                <a:gd name="connsiteX33" fmla="*/ 112511 w 501695"/>
                <a:gd name="connsiteY33" fmla="*/ 663520 h 1929431"/>
                <a:gd name="connsiteX34" fmla="*/ 48343 w 501695"/>
                <a:gd name="connsiteY34" fmla="*/ 334657 h 1929431"/>
                <a:gd name="connsiteX35" fmla="*/ 28290 w 501695"/>
                <a:gd name="connsiteY35" fmla="*/ 154183 h 1929431"/>
                <a:gd name="connsiteX36" fmla="*/ 217 w 501695"/>
                <a:gd name="connsiteY36" fmla="*/ 1783 h 192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01695" h="1929431">
                  <a:moveTo>
                    <a:pt x="217" y="1783"/>
                  </a:moveTo>
                  <a:cubicBezTo>
                    <a:pt x="2891" y="-11585"/>
                    <a:pt x="28290" y="53920"/>
                    <a:pt x="44332" y="73973"/>
                  </a:cubicBezTo>
                  <a:cubicBezTo>
                    <a:pt x="60374" y="94026"/>
                    <a:pt x="71069" y="108731"/>
                    <a:pt x="96469" y="122099"/>
                  </a:cubicBezTo>
                  <a:cubicBezTo>
                    <a:pt x="121869" y="135467"/>
                    <a:pt x="159969" y="134799"/>
                    <a:pt x="196732" y="154183"/>
                  </a:cubicBezTo>
                  <a:cubicBezTo>
                    <a:pt x="233495" y="173567"/>
                    <a:pt x="290980" y="219021"/>
                    <a:pt x="317048" y="238405"/>
                  </a:cubicBezTo>
                  <a:cubicBezTo>
                    <a:pt x="343116" y="257789"/>
                    <a:pt x="345122" y="250437"/>
                    <a:pt x="353143" y="270489"/>
                  </a:cubicBezTo>
                  <a:cubicBezTo>
                    <a:pt x="361164" y="290541"/>
                    <a:pt x="362501" y="335994"/>
                    <a:pt x="365175" y="358720"/>
                  </a:cubicBezTo>
                  <a:cubicBezTo>
                    <a:pt x="367849" y="381446"/>
                    <a:pt x="368517" y="390805"/>
                    <a:pt x="369185" y="406847"/>
                  </a:cubicBezTo>
                  <a:cubicBezTo>
                    <a:pt x="369853" y="422889"/>
                    <a:pt x="367180" y="434921"/>
                    <a:pt x="369185" y="454973"/>
                  </a:cubicBezTo>
                  <a:cubicBezTo>
                    <a:pt x="371190" y="475025"/>
                    <a:pt x="375870" y="506441"/>
                    <a:pt x="381217" y="527162"/>
                  </a:cubicBezTo>
                  <a:cubicBezTo>
                    <a:pt x="386564" y="547883"/>
                    <a:pt x="398595" y="561920"/>
                    <a:pt x="401269" y="579299"/>
                  </a:cubicBezTo>
                  <a:cubicBezTo>
                    <a:pt x="403943" y="596678"/>
                    <a:pt x="395922" y="610047"/>
                    <a:pt x="397259" y="631436"/>
                  </a:cubicBezTo>
                  <a:cubicBezTo>
                    <a:pt x="398596" y="652825"/>
                    <a:pt x="403274" y="670873"/>
                    <a:pt x="409290" y="707636"/>
                  </a:cubicBezTo>
                  <a:cubicBezTo>
                    <a:pt x="415306" y="744399"/>
                    <a:pt x="426669" y="799878"/>
                    <a:pt x="433353" y="852015"/>
                  </a:cubicBezTo>
                  <a:cubicBezTo>
                    <a:pt x="440037" y="904152"/>
                    <a:pt x="444717" y="985699"/>
                    <a:pt x="449396" y="1020457"/>
                  </a:cubicBezTo>
                  <a:cubicBezTo>
                    <a:pt x="454075" y="1055215"/>
                    <a:pt x="458085" y="1048530"/>
                    <a:pt x="461427" y="1060562"/>
                  </a:cubicBezTo>
                  <a:cubicBezTo>
                    <a:pt x="464769" y="1072594"/>
                    <a:pt x="467443" y="1065910"/>
                    <a:pt x="469448" y="1092647"/>
                  </a:cubicBezTo>
                  <a:cubicBezTo>
                    <a:pt x="471453" y="1119384"/>
                    <a:pt x="470117" y="1169515"/>
                    <a:pt x="473459" y="1220983"/>
                  </a:cubicBezTo>
                  <a:cubicBezTo>
                    <a:pt x="476801" y="1272451"/>
                    <a:pt x="486159" y="1347315"/>
                    <a:pt x="489501" y="1401457"/>
                  </a:cubicBezTo>
                  <a:cubicBezTo>
                    <a:pt x="492843" y="1455599"/>
                    <a:pt x="491506" y="1495036"/>
                    <a:pt x="493511" y="1545836"/>
                  </a:cubicBezTo>
                  <a:cubicBezTo>
                    <a:pt x="495516" y="1596636"/>
                    <a:pt x="501532" y="1664147"/>
                    <a:pt x="501532" y="1706257"/>
                  </a:cubicBezTo>
                  <a:cubicBezTo>
                    <a:pt x="501532" y="1748367"/>
                    <a:pt x="503537" y="1785799"/>
                    <a:pt x="493511" y="1798499"/>
                  </a:cubicBezTo>
                  <a:cubicBezTo>
                    <a:pt x="483485" y="1811199"/>
                    <a:pt x="462096" y="1785131"/>
                    <a:pt x="441375" y="1782457"/>
                  </a:cubicBezTo>
                  <a:cubicBezTo>
                    <a:pt x="420654" y="1779783"/>
                    <a:pt x="385227" y="1767083"/>
                    <a:pt x="369185" y="1782457"/>
                  </a:cubicBezTo>
                  <a:cubicBezTo>
                    <a:pt x="353143" y="1797831"/>
                    <a:pt x="363169" y="1850636"/>
                    <a:pt x="345122" y="1874699"/>
                  </a:cubicBezTo>
                  <a:cubicBezTo>
                    <a:pt x="327075" y="1898762"/>
                    <a:pt x="271596" y="1940204"/>
                    <a:pt x="260901" y="1926836"/>
                  </a:cubicBezTo>
                  <a:cubicBezTo>
                    <a:pt x="250206" y="1913468"/>
                    <a:pt x="275606" y="1833257"/>
                    <a:pt x="280953" y="1794489"/>
                  </a:cubicBezTo>
                  <a:cubicBezTo>
                    <a:pt x="286300" y="1755721"/>
                    <a:pt x="295659" y="1723636"/>
                    <a:pt x="292985" y="1694226"/>
                  </a:cubicBezTo>
                  <a:cubicBezTo>
                    <a:pt x="290311" y="1664816"/>
                    <a:pt x="270258" y="1655458"/>
                    <a:pt x="264911" y="1618026"/>
                  </a:cubicBezTo>
                  <a:cubicBezTo>
                    <a:pt x="259564" y="1580594"/>
                    <a:pt x="268922" y="1520436"/>
                    <a:pt x="260901" y="1469636"/>
                  </a:cubicBezTo>
                  <a:cubicBezTo>
                    <a:pt x="252880" y="1418836"/>
                    <a:pt x="233495" y="1376057"/>
                    <a:pt x="216785" y="1313226"/>
                  </a:cubicBezTo>
                  <a:cubicBezTo>
                    <a:pt x="200075" y="1250395"/>
                    <a:pt x="176012" y="1152805"/>
                    <a:pt x="160638" y="1092647"/>
                  </a:cubicBezTo>
                  <a:cubicBezTo>
                    <a:pt x="145264" y="1032489"/>
                    <a:pt x="132564" y="1023799"/>
                    <a:pt x="124543" y="952278"/>
                  </a:cubicBezTo>
                  <a:cubicBezTo>
                    <a:pt x="116522" y="880757"/>
                    <a:pt x="125211" y="766457"/>
                    <a:pt x="112511" y="663520"/>
                  </a:cubicBezTo>
                  <a:cubicBezTo>
                    <a:pt x="99811" y="560583"/>
                    <a:pt x="62380" y="419546"/>
                    <a:pt x="48343" y="334657"/>
                  </a:cubicBezTo>
                  <a:cubicBezTo>
                    <a:pt x="34306" y="249768"/>
                    <a:pt x="36311" y="208993"/>
                    <a:pt x="28290" y="154183"/>
                  </a:cubicBezTo>
                  <a:cubicBezTo>
                    <a:pt x="20269" y="99373"/>
                    <a:pt x="-2457" y="15151"/>
                    <a:pt x="217" y="178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 name="Freeform 20">
              <a:extLst>
                <a:ext uri="{FF2B5EF4-FFF2-40B4-BE49-F238E27FC236}">
                  <a16:creationId xmlns:a16="http://schemas.microsoft.com/office/drawing/2014/main" id="{86DE1C38-3F8D-1A54-223D-9DD04445D501}"/>
                </a:ext>
              </a:extLst>
            </p:cNvPr>
            <p:cNvSpPr/>
            <p:nvPr/>
          </p:nvSpPr>
          <p:spPr>
            <a:xfrm>
              <a:off x="7169893" y="2519585"/>
              <a:ext cx="747215" cy="2075722"/>
            </a:xfrm>
            <a:custGeom>
              <a:avLst/>
              <a:gdLst>
                <a:gd name="connsiteX0" fmla="*/ 46647 w 820807"/>
                <a:gd name="connsiteY0" fmla="*/ 1178 h 2475960"/>
                <a:gd name="connsiteX1" fmla="*/ 90762 w 820807"/>
                <a:gd name="connsiteY1" fmla="*/ 117484 h 2475960"/>
                <a:gd name="connsiteX2" fmla="*/ 154931 w 820807"/>
                <a:gd name="connsiteY2" fmla="*/ 117484 h 2475960"/>
                <a:gd name="connsiteX3" fmla="*/ 207068 w 820807"/>
                <a:gd name="connsiteY3" fmla="*/ 93421 h 2475960"/>
                <a:gd name="connsiteX4" fmla="*/ 239152 w 820807"/>
                <a:gd name="connsiteY4" fmla="*/ 53315 h 2475960"/>
                <a:gd name="connsiteX5" fmla="*/ 247173 w 820807"/>
                <a:gd name="connsiteY5" fmla="*/ 41284 h 2475960"/>
                <a:gd name="connsiteX6" fmla="*/ 239152 w 820807"/>
                <a:gd name="connsiteY6" fmla="*/ 69357 h 2475960"/>
                <a:gd name="connsiteX7" fmla="*/ 239152 w 820807"/>
                <a:gd name="connsiteY7" fmla="*/ 149568 h 2475960"/>
                <a:gd name="connsiteX8" fmla="*/ 247173 w 820807"/>
                <a:gd name="connsiteY8" fmla="*/ 217747 h 2475960"/>
                <a:gd name="connsiteX9" fmla="*/ 239152 w 820807"/>
                <a:gd name="connsiteY9" fmla="*/ 326031 h 2475960"/>
                <a:gd name="connsiteX10" fmla="*/ 251184 w 820807"/>
                <a:gd name="connsiteY10" fmla="*/ 406242 h 2475960"/>
                <a:gd name="connsiteX11" fmla="*/ 247173 w 820807"/>
                <a:gd name="connsiteY11" fmla="*/ 494473 h 2475960"/>
                <a:gd name="connsiteX12" fmla="*/ 315352 w 820807"/>
                <a:gd name="connsiteY12" fmla="*/ 622810 h 2475960"/>
                <a:gd name="connsiteX13" fmla="*/ 391552 w 820807"/>
                <a:gd name="connsiteY13" fmla="*/ 735105 h 2475960"/>
                <a:gd name="connsiteX14" fmla="*/ 431657 w 820807"/>
                <a:gd name="connsiteY14" fmla="*/ 779221 h 2475960"/>
                <a:gd name="connsiteX15" fmla="*/ 447699 w 820807"/>
                <a:gd name="connsiteY15" fmla="*/ 743126 h 2475960"/>
                <a:gd name="connsiteX16" fmla="*/ 491815 w 820807"/>
                <a:gd name="connsiteY16" fmla="*/ 739115 h 2475960"/>
                <a:gd name="connsiteX17" fmla="*/ 572026 w 820807"/>
                <a:gd name="connsiteY17" fmla="*/ 763178 h 2475960"/>
                <a:gd name="connsiteX18" fmla="*/ 640205 w 820807"/>
                <a:gd name="connsiteY18" fmla="*/ 811305 h 2475960"/>
                <a:gd name="connsiteX19" fmla="*/ 684320 w 820807"/>
                <a:gd name="connsiteY19" fmla="*/ 839378 h 2475960"/>
                <a:gd name="connsiteX20" fmla="*/ 728436 w 820807"/>
                <a:gd name="connsiteY20" fmla="*/ 851410 h 2475960"/>
                <a:gd name="connsiteX21" fmla="*/ 760520 w 820807"/>
                <a:gd name="connsiteY21" fmla="*/ 827347 h 2475960"/>
                <a:gd name="connsiteX22" fmla="*/ 780573 w 820807"/>
                <a:gd name="connsiteY22" fmla="*/ 795263 h 2475960"/>
                <a:gd name="connsiteX23" fmla="*/ 780573 w 820807"/>
                <a:gd name="connsiteY23" fmla="*/ 871463 h 2475960"/>
                <a:gd name="connsiteX24" fmla="*/ 804636 w 820807"/>
                <a:gd name="connsiteY24" fmla="*/ 943652 h 2475960"/>
                <a:gd name="connsiteX25" fmla="*/ 816668 w 820807"/>
                <a:gd name="connsiteY25" fmla="*/ 999800 h 2475960"/>
                <a:gd name="connsiteX26" fmla="*/ 820678 w 820807"/>
                <a:gd name="connsiteY26" fmla="*/ 1051936 h 2475960"/>
                <a:gd name="connsiteX27" fmla="*/ 812657 w 820807"/>
                <a:gd name="connsiteY27" fmla="*/ 1140168 h 2475960"/>
                <a:gd name="connsiteX28" fmla="*/ 792605 w 820807"/>
                <a:gd name="connsiteY28" fmla="*/ 1264494 h 2475960"/>
                <a:gd name="connsiteX29" fmla="*/ 728436 w 820807"/>
                <a:gd name="connsiteY29" fmla="*/ 1384810 h 2475960"/>
                <a:gd name="connsiteX30" fmla="*/ 668278 w 820807"/>
                <a:gd name="connsiteY30" fmla="*/ 1521168 h 2475960"/>
                <a:gd name="connsiteX31" fmla="*/ 628173 w 820807"/>
                <a:gd name="connsiteY31" fmla="*/ 1621431 h 2475960"/>
                <a:gd name="connsiteX32" fmla="*/ 588068 w 820807"/>
                <a:gd name="connsiteY32" fmla="*/ 1833989 h 2475960"/>
                <a:gd name="connsiteX33" fmla="*/ 576036 w 820807"/>
                <a:gd name="connsiteY33" fmla="*/ 2042536 h 2475960"/>
                <a:gd name="connsiteX34" fmla="*/ 572026 w 820807"/>
                <a:gd name="connsiteY34" fmla="*/ 2303221 h 2475960"/>
                <a:gd name="connsiteX35" fmla="*/ 539941 w 820807"/>
                <a:gd name="connsiteY35" fmla="*/ 2443589 h 2475960"/>
                <a:gd name="connsiteX36" fmla="*/ 515878 w 820807"/>
                <a:gd name="connsiteY36" fmla="*/ 2475673 h 2475960"/>
                <a:gd name="connsiteX37" fmla="*/ 443689 w 820807"/>
                <a:gd name="connsiteY37" fmla="*/ 2455621 h 2475960"/>
                <a:gd name="connsiteX38" fmla="*/ 415615 w 820807"/>
                <a:gd name="connsiteY38" fmla="*/ 2395463 h 2475960"/>
                <a:gd name="connsiteX39" fmla="*/ 395562 w 820807"/>
                <a:gd name="connsiteY39" fmla="*/ 2231031 h 2475960"/>
                <a:gd name="connsiteX40" fmla="*/ 383531 w 820807"/>
                <a:gd name="connsiteY40" fmla="*/ 2046547 h 2475960"/>
                <a:gd name="connsiteX41" fmla="*/ 379520 w 820807"/>
                <a:gd name="connsiteY41" fmla="*/ 1918210 h 2475960"/>
                <a:gd name="connsiteX42" fmla="*/ 383531 w 820807"/>
                <a:gd name="connsiteY42" fmla="*/ 1886126 h 2475960"/>
                <a:gd name="connsiteX43" fmla="*/ 367489 w 820807"/>
                <a:gd name="connsiteY43" fmla="*/ 1878105 h 2475960"/>
                <a:gd name="connsiteX44" fmla="*/ 383531 w 820807"/>
                <a:gd name="connsiteY44" fmla="*/ 1805915 h 2475960"/>
                <a:gd name="connsiteX45" fmla="*/ 395562 w 820807"/>
                <a:gd name="connsiteY45" fmla="*/ 1725705 h 2475960"/>
                <a:gd name="connsiteX46" fmla="*/ 399573 w 820807"/>
                <a:gd name="connsiteY46" fmla="*/ 1613410 h 2475960"/>
                <a:gd name="connsiteX47" fmla="*/ 395562 w 820807"/>
                <a:gd name="connsiteY47" fmla="*/ 1517157 h 2475960"/>
                <a:gd name="connsiteX48" fmla="*/ 383531 w 820807"/>
                <a:gd name="connsiteY48" fmla="*/ 1364757 h 2475960"/>
                <a:gd name="connsiteX49" fmla="*/ 351447 w 820807"/>
                <a:gd name="connsiteY49" fmla="*/ 1280536 h 2475960"/>
                <a:gd name="connsiteX50" fmla="*/ 327384 w 820807"/>
                <a:gd name="connsiteY50" fmla="*/ 1152200 h 2475960"/>
                <a:gd name="connsiteX51" fmla="*/ 291289 w 820807"/>
                <a:gd name="connsiteY51" fmla="*/ 1084021 h 2475960"/>
                <a:gd name="connsiteX52" fmla="*/ 183005 w 820807"/>
                <a:gd name="connsiteY52" fmla="*/ 971726 h 2475960"/>
                <a:gd name="connsiteX53" fmla="*/ 146910 w 820807"/>
                <a:gd name="connsiteY53" fmla="*/ 887505 h 2475960"/>
                <a:gd name="connsiteX54" fmla="*/ 74720 w 820807"/>
                <a:gd name="connsiteY54" fmla="*/ 743126 h 2475960"/>
                <a:gd name="connsiteX55" fmla="*/ 50657 w 820807"/>
                <a:gd name="connsiteY55" fmla="*/ 695000 h 2475960"/>
                <a:gd name="connsiteX56" fmla="*/ 30605 w 820807"/>
                <a:gd name="connsiteY56" fmla="*/ 642863 h 2475960"/>
                <a:gd name="connsiteX57" fmla="*/ 14562 w 820807"/>
                <a:gd name="connsiteY57" fmla="*/ 486452 h 2475960"/>
                <a:gd name="connsiteX58" fmla="*/ 6541 w 820807"/>
                <a:gd name="connsiteY58" fmla="*/ 374157 h 2475960"/>
                <a:gd name="connsiteX59" fmla="*/ 2531 w 820807"/>
                <a:gd name="connsiteY59" fmla="*/ 261863 h 2475960"/>
                <a:gd name="connsiteX60" fmla="*/ 2531 w 820807"/>
                <a:gd name="connsiteY60" fmla="*/ 249831 h 2475960"/>
                <a:gd name="connsiteX61" fmla="*/ 34615 w 820807"/>
                <a:gd name="connsiteY61" fmla="*/ 129515 h 2475960"/>
                <a:gd name="connsiteX62" fmla="*/ 46647 w 820807"/>
                <a:gd name="connsiteY62" fmla="*/ 61336 h 2475960"/>
                <a:gd name="connsiteX63" fmla="*/ 46647 w 820807"/>
                <a:gd name="connsiteY63" fmla="*/ 1178 h 247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20807" h="2475960">
                  <a:moveTo>
                    <a:pt x="46647" y="1178"/>
                  </a:moveTo>
                  <a:cubicBezTo>
                    <a:pt x="53999" y="10536"/>
                    <a:pt x="72715" y="98100"/>
                    <a:pt x="90762" y="117484"/>
                  </a:cubicBezTo>
                  <a:cubicBezTo>
                    <a:pt x="108809" y="136868"/>
                    <a:pt x="135547" y="121494"/>
                    <a:pt x="154931" y="117484"/>
                  </a:cubicBezTo>
                  <a:cubicBezTo>
                    <a:pt x="174315" y="113474"/>
                    <a:pt x="193031" y="104116"/>
                    <a:pt x="207068" y="93421"/>
                  </a:cubicBezTo>
                  <a:cubicBezTo>
                    <a:pt x="221105" y="82726"/>
                    <a:pt x="232468" y="62004"/>
                    <a:pt x="239152" y="53315"/>
                  </a:cubicBezTo>
                  <a:cubicBezTo>
                    <a:pt x="245836" y="44626"/>
                    <a:pt x="247173" y="38610"/>
                    <a:pt x="247173" y="41284"/>
                  </a:cubicBezTo>
                  <a:cubicBezTo>
                    <a:pt x="247173" y="43958"/>
                    <a:pt x="240489" y="51310"/>
                    <a:pt x="239152" y="69357"/>
                  </a:cubicBezTo>
                  <a:cubicBezTo>
                    <a:pt x="237815" y="87404"/>
                    <a:pt x="237815" y="124837"/>
                    <a:pt x="239152" y="149568"/>
                  </a:cubicBezTo>
                  <a:cubicBezTo>
                    <a:pt x="240489" y="174299"/>
                    <a:pt x="247173" y="188337"/>
                    <a:pt x="247173" y="217747"/>
                  </a:cubicBezTo>
                  <a:cubicBezTo>
                    <a:pt x="247173" y="247157"/>
                    <a:pt x="238484" y="294615"/>
                    <a:pt x="239152" y="326031"/>
                  </a:cubicBezTo>
                  <a:cubicBezTo>
                    <a:pt x="239820" y="357447"/>
                    <a:pt x="249847" y="378168"/>
                    <a:pt x="251184" y="406242"/>
                  </a:cubicBezTo>
                  <a:cubicBezTo>
                    <a:pt x="252521" y="434316"/>
                    <a:pt x="236478" y="458378"/>
                    <a:pt x="247173" y="494473"/>
                  </a:cubicBezTo>
                  <a:cubicBezTo>
                    <a:pt x="257868" y="530568"/>
                    <a:pt x="291289" y="582705"/>
                    <a:pt x="315352" y="622810"/>
                  </a:cubicBezTo>
                  <a:cubicBezTo>
                    <a:pt x="339415" y="662915"/>
                    <a:pt x="372168" y="709037"/>
                    <a:pt x="391552" y="735105"/>
                  </a:cubicBezTo>
                  <a:cubicBezTo>
                    <a:pt x="410936" y="761173"/>
                    <a:pt x="422299" y="777884"/>
                    <a:pt x="431657" y="779221"/>
                  </a:cubicBezTo>
                  <a:cubicBezTo>
                    <a:pt x="441015" y="780558"/>
                    <a:pt x="437673" y="749810"/>
                    <a:pt x="447699" y="743126"/>
                  </a:cubicBezTo>
                  <a:cubicBezTo>
                    <a:pt x="457725" y="736442"/>
                    <a:pt x="471094" y="735773"/>
                    <a:pt x="491815" y="739115"/>
                  </a:cubicBezTo>
                  <a:cubicBezTo>
                    <a:pt x="512536" y="742457"/>
                    <a:pt x="547294" y="751146"/>
                    <a:pt x="572026" y="763178"/>
                  </a:cubicBezTo>
                  <a:cubicBezTo>
                    <a:pt x="596758" y="775210"/>
                    <a:pt x="621489" y="798605"/>
                    <a:pt x="640205" y="811305"/>
                  </a:cubicBezTo>
                  <a:cubicBezTo>
                    <a:pt x="658921" y="824005"/>
                    <a:pt x="669615" y="832694"/>
                    <a:pt x="684320" y="839378"/>
                  </a:cubicBezTo>
                  <a:cubicBezTo>
                    <a:pt x="699025" y="846062"/>
                    <a:pt x="715736" y="853415"/>
                    <a:pt x="728436" y="851410"/>
                  </a:cubicBezTo>
                  <a:cubicBezTo>
                    <a:pt x="741136" y="849405"/>
                    <a:pt x="751831" y="836705"/>
                    <a:pt x="760520" y="827347"/>
                  </a:cubicBezTo>
                  <a:cubicBezTo>
                    <a:pt x="769209" y="817989"/>
                    <a:pt x="777231" y="787910"/>
                    <a:pt x="780573" y="795263"/>
                  </a:cubicBezTo>
                  <a:cubicBezTo>
                    <a:pt x="783915" y="802616"/>
                    <a:pt x="776563" y="846732"/>
                    <a:pt x="780573" y="871463"/>
                  </a:cubicBezTo>
                  <a:cubicBezTo>
                    <a:pt x="784583" y="896194"/>
                    <a:pt x="798620" y="922263"/>
                    <a:pt x="804636" y="943652"/>
                  </a:cubicBezTo>
                  <a:cubicBezTo>
                    <a:pt x="810652" y="965042"/>
                    <a:pt x="813994" y="981753"/>
                    <a:pt x="816668" y="999800"/>
                  </a:cubicBezTo>
                  <a:cubicBezTo>
                    <a:pt x="819342" y="1017847"/>
                    <a:pt x="821346" y="1028541"/>
                    <a:pt x="820678" y="1051936"/>
                  </a:cubicBezTo>
                  <a:cubicBezTo>
                    <a:pt x="820010" y="1075331"/>
                    <a:pt x="817336" y="1104742"/>
                    <a:pt x="812657" y="1140168"/>
                  </a:cubicBezTo>
                  <a:cubicBezTo>
                    <a:pt x="807978" y="1175594"/>
                    <a:pt x="806642" y="1223720"/>
                    <a:pt x="792605" y="1264494"/>
                  </a:cubicBezTo>
                  <a:cubicBezTo>
                    <a:pt x="778568" y="1305268"/>
                    <a:pt x="749157" y="1342031"/>
                    <a:pt x="728436" y="1384810"/>
                  </a:cubicBezTo>
                  <a:cubicBezTo>
                    <a:pt x="707715" y="1427589"/>
                    <a:pt x="684989" y="1481731"/>
                    <a:pt x="668278" y="1521168"/>
                  </a:cubicBezTo>
                  <a:cubicBezTo>
                    <a:pt x="651568" y="1560605"/>
                    <a:pt x="641541" y="1569294"/>
                    <a:pt x="628173" y="1621431"/>
                  </a:cubicBezTo>
                  <a:cubicBezTo>
                    <a:pt x="614805" y="1673568"/>
                    <a:pt x="596758" y="1763805"/>
                    <a:pt x="588068" y="1833989"/>
                  </a:cubicBezTo>
                  <a:cubicBezTo>
                    <a:pt x="579379" y="1904173"/>
                    <a:pt x="578710" y="1964331"/>
                    <a:pt x="576036" y="2042536"/>
                  </a:cubicBezTo>
                  <a:cubicBezTo>
                    <a:pt x="573362" y="2120741"/>
                    <a:pt x="578042" y="2236379"/>
                    <a:pt x="572026" y="2303221"/>
                  </a:cubicBezTo>
                  <a:cubicBezTo>
                    <a:pt x="566010" y="2370063"/>
                    <a:pt x="549299" y="2414847"/>
                    <a:pt x="539941" y="2443589"/>
                  </a:cubicBezTo>
                  <a:cubicBezTo>
                    <a:pt x="530583" y="2472331"/>
                    <a:pt x="531920" y="2473668"/>
                    <a:pt x="515878" y="2475673"/>
                  </a:cubicBezTo>
                  <a:cubicBezTo>
                    <a:pt x="499836" y="2477678"/>
                    <a:pt x="460399" y="2468989"/>
                    <a:pt x="443689" y="2455621"/>
                  </a:cubicBezTo>
                  <a:cubicBezTo>
                    <a:pt x="426979" y="2442253"/>
                    <a:pt x="423636" y="2432895"/>
                    <a:pt x="415615" y="2395463"/>
                  </a:cubicBezTo>
                  <a:cubicBezTo>
                    <a:pt x="407594" y="2358031"/>
                    <a:pt x="400909" y="2289184"/>
                    <a:pt x="395562" y="2231031"/>
                  </a:cubicBezTo>
                  <a:cubicBezTo>
                    <a:pt x="390215" y="2172878"/>
                    <a:pt x="386205" y="2098684"/>
                    <a:pt x="383531" y="2046547"/>
                  </a:cubicBezTo>
                  <a:cubicBezTo>
                    <a:pt x="380857" y="1994410"/>
                    <a:pt x="379520" y="1944947"/>
                    <a:pt x="379520" y="1918210"/>
                  </a:cubicBezTo>
                  <a:cubicBezTo>
                    <a:pt x="379520" y="1891473"/>
                    <a:pt x="385536" y="1892810"/>
                    <a:pt x="383531" y="1886126"/>
                  </a:cubicBezTo>
                  <a:cubicBezTo>
                    <a:pt x="381526" y="1879442"/>
                    <a:pt x="367489" y="1891473"/>
                    <a:pt x="367489" y="1878105"/>
                  </a:cubicBezTo>
                  <a:cubicBezTo>
                    <a:pt x="367489" y="1864737"/>
                    <a:pt x="378852" y="1831315"/>
                    <a:pt x="383531" y="1805915"/>
                  </a:cubicBezTo>
                  <a:cubicBezTo>
                    <a:pt x="388210" y="1780515"/>
                    <a:pt x="392888" y="1757789"/>
                    <a:pt x="395562" y="1725705"/>
                  </a:cubicBezTo>
                  <a:cubicBezTo>
                    <a:pt x="398236" y="1693621"/>
                    <a:pt x="399573" y="1648168"/>
                    <a:pt x="399573" y="1613410"/>
                  </a:cubicBezTo>
                  <a:cubicBezTo>
                    <a:pt x="399573" y="1578652"/>
                    <a:pt x="398236" y="1558599"/>
                    <a:pt x="395562" y="1517157"/>
                  </a:cubicBezTo>
                  <a:cubicBezTo>
                    <a:pt x="392888" y="1475715"/>
                    <a:pt x="390884" y="1404194"/>
                    <a:pt x="383531" y="1364757"/>
                  </a:cubicBezTo>
                  <a:cubicBezTo>
                    <a:pt x="376179" y="1325320"/>
                    <a:pt x="360805" y="1315962"/>
                    <a:pt x="351447" y="1280536"/>
                  </a:cubicBezTo>
                  <a:cubicBezTo>
                    <a:pt x="342089" y="1245110"/>
                    <a:pt x="337410" y="1184953"/>
                    <a:pt x="327384" y="1152200"/>
                  </a:cubicBezTo>
                  <a:cubicBezTo>
                    <a:pt x="317358" y="1119447"/>
                    <a:pt x="315352" y="1114100"/>
                    <a:pt x="291289" y="1084021"/>
                  </a:cubicBezTo>
                  <a:cubicBezTo>
                    <a:pt x="267226" y="1053942"/>
                    <a:pt x="207068" y="1004479"/>
                    <a:pt x="183005" y="971726"/>
                  </a:cubicBezTo>
                  <a:cubicBezTo>
                    <a:pt x="158942" y="938973"/>
                    <a:pt x="164957" y="925605"/>
                    <a:pt x="146910" y="887505"/>
                  </a:cubicBezTo>
                  <a:cubicBezTo>
                    <a:pt x="128863" y="849405"/>
                    <a:pt x="74720" y="743126"/>
                    <a:pt x="74720" y="743126"/>
                  </a:cubicBezTo>
                  <a:cubicBezTo>
                    <a:pt x="58678" y="711042"/>
                    <a:pt x="58009" y="711710"/>
                    <a:pt x="50657" y="695000"/>
                  </a:cubicBezTo>
                  <a:cubicBezTo>
                    <a:pt x="43305" y="678290"/>
                    <a:pt x="36621" y="677621"/>
                    <a:pt x="30605" y="642863"/>
                  </a:cubicBezTo>
                  <a:cubicBezTo>
                    <a:pt x="24589" y="608105"/>
                    <a:pt x="18573" y="531236"/>
                    <a:pt x="14562" y="486452"/>
                  </a:cubicBezTo>
                  <a:cubicBezTo>
                    <a:pt x="10551" y="441668"/>
                    <a:pt x="8546" y="411588"/>
                    <a:pt x="6541" y="374157"/>
                  </a:cubicBezTo>
                  <a:cubicBezTo>
                    <a:pt x="4536" y="336726"/>
                    <a:pt x="3199" y="282584"/>
                    <a:pt x="2531" y="261863"/>
                  </a:cubicBezTo>
                  <a:cubicBezTo>
                    <a:pt x="1863" y="241142"/>
                    <a:pt x="-2816" y="271889"/>
                    <a:pt x="2531" y="249831"/>
                  </a:cubicBezTo>
                  <a:cubicBezTo>
                    <a:pt x="7878" y="227773"/>
                    <a:pt x="27262" y="160931"/>
                    <a:pt x="34615" y="129515"/>
                  </a:cubicBezTo>
                  <a:cubicBezTo>
                    <a:pt x="41968" y="98099"/>
                    <a:pt x="43973" y="82057"/>
                    <a:pt x="46647" y="61336"/>
                  </a:cubicBezTo>
                  <a:cubicBezTo>
                    <a:pt x="49321" y="40615"/>
                    <a:pt x="39295" y="-8180"/>
                    <a:pt x="46647" y="1178"/>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 name="Freeform 22">
              <a:extLst>
                <a:ext uri="{FF2B5EF4-FFF2-40B4-BE49-F238E27FC236}">
                  <a16:creationId xmlns:a16="http://schemas.microsoft.com/office/drawing/2014/main" id="{2D2BF422-29FA-1CFC-0EF7-AACB369F3E93}"/>
                </a:ext>
              </a:extLst>
            </p:cNvPr>
            <p:cNvSpPr/>
            <p:nvPr/>
          </p:nvSpPr>
          <p:spPr>
            <a:xfrm>
              <a:off x="7210179" y="2487003"/>
              <a:ext cx="182503" cy="211637"/>
            </a:xfrm>
            <a:custGeom>
              <a:avLst/>
              <a:gdLst>
                <a:gd name="connsiteX0" fmla="*/ 196595 w 198015"/>
                <a:gd name="connsiteY0" fmla="*/ 136842 h 252445"/>
                <a:gd name="connsiteX1" fmla="*/ 176275 w 198015"/>
                <a:gd name="connsiteY1" fmla="*/ 86042 h 252445"/>
                <a:gd name="connsiteX2" fmla="*/ 181355 w 198015"/>
                <a:gd name="connsiteY2" fmla="*/ 40322 h 252445"/>
                <a:gd name="connsiteX3" fmla="*/ 155955 w 198015"/>
                <a:gd name="connsiteY3" fmla="*/ 9842 h 252445"/>
                <a:gd name="connsiteX4" fmla="*/ 155955 w 198015"/>
                <a:gd name="connsiteY4" fmla="*/ 50482 h 252445"/>
                <a:gd name="connsiteX5" fmla="*/ 110235 w 198015"/>
                <a:gd name="connsiteY5" fmla="*/ 65722 h 252445"/>
                <a:gd name="connsiteX6" fmla="*/ 64515 w 198015"/>
                <a:gd name="connsiteY6" fmla="*/ 65722 h 252445"/>
                <a:gd name="connsiteX7" fmla="*/ 23875 w 198015"/>
                <a:gd name="connsiteY7" fmla="*/ 20002 h 252445"/>
                <a:gd name="connsiteX8" fmla="*/ 3555 w 198015"/>
                <a:gd name="connsiteY8" fmla="*/ 4762 h 252445"/>
                <a:gd name="connsiteX9" fmla="*/ 3555 w 198015"/>
                <a:gd name="connsiteY9" fmla="*/ 101282 h 252445"/>
                <a:gd name="connsiteX10" fmla="*/ 39115 w 198015"/>
                <a:gd name="connsiteY10" fmla="*/ 243522 h 252445"/>
                <a:gd name="connsiteX11" fmla="*/ 130555 w 198015"/>
                <a:gd name="connsiteY11" fmla="*/ 228282 h 252445"/>
                <a:gd name="connsiteX12" fmla="*/ 196595 w 198015"/>
                <a:gd name="connsiteY12" fmla="*/ 136842 h 252445"/>
                <a:gd name="connsiteX0" fmla="*/ 196595 w 200477"/>
                <a:gd name="connsiteY0" fmla="*/ 136842 h 252445"/>
                <a:gd name="connsiteX1" fmla="*/ 191515 w 200477"/>
                <a:gd name="connsiteY1" fmla="*/ 80962 h 252445"/>
                <a:gd name="connsiteX2" fmla="*/ 181355 w 200477"/>
                <a:gd name="connsiteY2" fmla="*/ 40322 h 252445"/>
                <a:gd name="connsiteX3" fmla="*/ 155955 w 200477"/>
                <a:gd name="connsiteY3" fmla="*/ 9842 h 252445"/>
                <a:gd name="connsiteX4" fmla="*/ 155955 w 200477"/>
                <a:gd name="connsiteY4" fmla="*/ 50482 h 252445"/>
                <a:gd name="connsiteX5" fmla="*/ 110235 w 200477"/>
                <a:gd name="connsiteY5" fmla="*/ 65722 h 252445"/>
                <a:gd name="connsiteX6" fmla="*/ 64515 w 200477"/>
                <a:gd name="connsiteY6" fmla="*/ 65722 h 252445"/>
                <a:gd name="connsiteX7" fmla="*/ 23875 w 200477"/>
                <a:gd name="connsiteY7" fmla="*/ 20002 h 252445"/>
                <a:gd name="connsiteX8" fmla="*/ 3555 w 200477"/>
                <a:gd name="connsiteY8" fmla="*/ 4762 h 252445"/>
                <a:gd name="connsiteX9" fmla="*/ 3555 w 200477"/>
                <a:gd name="connsiteY9" fmla="*/ 101282 h 252445"/>
                <a:gd name="connsiteX10" fmla="*/ 39115 w 200477"/>
                <a:gd name="connsiteY10" fmla="*/ 243522 h 252445"/>
                <a:gd name="connsiteX11" fmla="*/ 130555 w 200477"/>
                <a:gd name="connsiteY11" fmla="*/ 228282 h 252445"/>
                <a:gd name="connsiteX12" fmla="*/ 196595 w 200477"/>
                <a:gd name="connsiteY12" fmla="*/ 136842 h 25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477" h="252445">
                  <a:moveTo>
                    <a:pt x="196595" y="136842"/>
                  </a:moveTo>
                  <a:cubicBezTo>
                    <a:pt x="206755" y="112289"/>
                    <a:pt x="194055" y="97049"/>
                    <a:pt x="191515" y="80962"/>
                  </a:cubicBezTo>
                  <a:cubicBezTo>
                    <a:pt x="188975" y="64875"/>
                    <a:pt x="187282" y="52175"/>
                    <a:pt x="181355" y="40322"/>
                  </a:cubicBezTo>
                  <a:cubicBezTo>
                    <a:pt x="175428" y="28469"/>
                    <a:pt x="160188" y="8149"/>
                    <a:pt x="155955" y="9842"/>
                  </a:cubicBezTo>
                  <a:cubicBezTo>
                    <a:pt x="151722" y="11535"/>
                    <a:pt x="163575" y="41169"/>
                    <a:pt x="155955" y="50482"/>
                  </a:cubicBezTo>
                  <a:cubicBezTo>
                    <a:pt x="148335" y="59795"/>
                    <a:pt x="125475" y="63182"/>
                    <a:pt x="110235" y="65722"/>
                  </a:cubicBezTo>
                  <a:cubicBezTo>
                    <a:pt x="94995" y="68262"/>
                    <a:pt x="78908" y="73342"/>
                    <a:pt x="64515" y="65722"/>
                  </a:cubicBezTo>
                  <a:cubicBezTo>
                    <a:pt x="50122" y="58102"/>
                    <a:pt x="34035" y="30162"/>
                    <a:pt x="23875" y="20002"/>
                  </a:cubicBezTo>
                  <a:cubicBezTo>
                    <a:pt x="13715" y="9842"/>
                    <a:pt x="6942" y="-8785"/>
                    <a:pt x="3555" y="4762"/>
                  </a:cubicBezTo>
                  <a:cubicBezTo>
                    <a:pt x="168" y="18309"/>
                    <a:pt x="-2372" y="61489"/>
                    <a:pt x="3555" y="101282"/>
                  </a:cubicBezTo>
                  <a:cubicBezTo>
                    <a:pt x="9482" y="141075"/>
                    <a:pt x="17948" y="222355"/>
                    <a:pt x="39115" y="243522"/>
                  </a:cubicBezTo>
                  <a:cubicBezTo>
                    <a:pt x="60282" y="264689"/>
                    <a:pt x="106848" y="243522"/>
                    <a:pt x="130555" y="228282"/>
                  </a:cubicBezTo>
                  <a:cubicBezTo>
                    <a:pt x="154262" y="213042"/>
                    <a:pt x="186435" y="161395"/>
                    <a:pt x="196595" y="1368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nvGrpSpPr>
          <p:cNvPr id="34" name="Group 33">
            <a:extLst>
              <a:ext uri="{FF2B5EF4-FFF2-40B4-BE49-F238E27FC236}">
                <a16:creationId xmlns:a16="http://schemas.microsoft.com/office/drawing/2014/main" id="{8CF1FC40-FE16-14C7-5802-BC7A27CA8C5C}"/>
              </a:ext>
            </a:extLst>
          </p:cNvPr>
          <p:cNvGrpSpPr/>
          <p:nvPr/>
        </p:nvGrpSpPr>
        <p:grpSpPr>
          <a:xfrm>
            <a:off x="261719" y="382193"/>
            <a:ext cx="4286692" cy="6505251"/>
            <a:chOff x="4409786" y="340007"/>
            <a:chExt cx="4286692" cy="6505251"/>
          </a:xfrm>
        </p:grpSpPr>
        <p:sp>
          <p:nvSpPr>
            <p:cNvPr id="35" name="Freeform: Shape 34">
              <a:extLst>
                <a:ext uri="{FF2B5EF4-FFF2-40B4-BE49-F238E27FC236}">
                  <a16:creationId xmlns:a16="http://schemas.microsoft.com/office/drawing/2014/main" id="{774A78B3-9177-75F5-50CB-E20F1490672C}"/>
                </a:ext>
              </a:extLst>
            </p:cNvPr>
            <p:cNvSpPr/>
            <p:nvPr/>
          </p:nvSpPr>
          <p:spPr>
            <a:xfrm>
              <a:off x="4409786" y="1695857"/>
              <a:ext cx="2838176" cy="2502078"/>
            </a:xfrm>
            <a:custGeom>
              <a:avLst/>
              <a:gdLst>
                <a:gd name="connsiteX0" fmla="*/ 1731761 w 1777943"/>
                <a:gd name="connsiteY0" fmla="*/ 1163792 h 1567397"/>
                <a:gd name="connsiteX1" fmla="*/ 1729422 w 1777943"/>
                <a:gd name="connsiteY1" fmla="*/ 1009392 h 1567397"/>
                <a:gd name="connsiteX2" fmla="*/ 1717725 w 1777943"/>
                <a:gd name="connsiteY2" fmla="*/ 971961 h 1567397"/>
                <a:gd name="connsiteX3" fmla="*/ 1663918 w 1777943"/>
                <a:gd name="connsiteY3" fmla="*/ 567245 h 1567397"/>
                <a:gd name="connsiteX4" fmla="*/ 1633506 w 1777943"/>
                <a:gd name="connsiteY4" fmla="*/ 461972 h 1567397"/>
                <a:gd name="connsiteX5" fmla="*/ 1523554 w 1777943"/>
                <a:gd name="connsiteY5" fmla="*/ 314590 h 1567397"/>
                <a:gd name="connsiteX6" fmla="*/ 1296633 w 1777943"/>
                <a:gd name="connsiteY6" fmla="*/ 192941 h 1567397"/>
                <a:gd name="connsiteX7" fmla="*/ 1294293 w 1777943"/>
                <a:gd name="connsiteY7" fmla="*/ 249087 h 1567397"/>
                <a:gd name="connsiteX8" fmla="*/ 1298972 w 1777943"/>
                <a:gd name="connsiteY8" fmla="*/ 330966 h 1567397"/>
                <a:gd name="connsiteX9" fmla="*/ 1284936 w 1777943"/>
                <a:gd name="connsiteY9" fmla="*/ 354360 h 1567397"/>
                <a:gd name="connsiteX10" fmla="*/ 1270899 w 1777943"/>
                <a:gd name="connsiteY10" fmla="*/ 349681 h 1567397"/>
                <a:gd name="connsiteX11" fmla="*/ 1280257 w 1777943"/>
                <a:gd name="connsiteY11" fmla="*/ 328627 h 1567397"/>
                <a:gd name="connsiteX12" fmla="*/ 1277918 w 1777943"/>
                <a:gd name="connsiteY12" fmla="*/ 263123 h 1567397"/>
                <a:gd name="connsiteX13" fmla="*/ 1263881 w 1777943"/>
                <a:gd name="connsiteY13" fmla="*/ 148493 h 1567397"/>
                <a:gd name="connsiteX14" fmla="*/ 1247505 w 1777943"/>
                <a:gd name="connsiteY14" fmla="*/ 134456 h 1567397"/>
                <a:gd name="connsiteX15" fmla="*/ 1224111 w 1777943"/>
                <a:gd name="connsiteY15" fmla="*/ 132117 h 1567397"/>
                <a:gd name="connsiteX16" fmla="*/ 1196039 w 1777943"/>
                <a:gd name="connsiteY16" fmla="*/ 213996 h 1567397"/>
                <a:gd name="connsiteX17" fmla="*/ 1184342 w 1777943"/>
                <a:gd name="connsiteY17" fmla="*/ 253766 h 1567397"/>
                <a:gd name="connsiteX18" fmla="*/ 1172645 w 1777943"/>
                <a:gd name="connsiteY18" fmla="*/ 394130 h 1567397"/>
                <a:gd name="connsiteX19" fmla="*/ 1128196 w 1777943"/>
                <a:gd name="connsiteY19" fmla="*/ 635088 h 1567397"/>
                <a:gd name="connsiteX20" fmla="*/ 835771 w 1777943"/>
                <a:gd name="connsiteY20" fmla="*/ 307572 h 1567397"/>
                <a:gd name="connsiteX21" fmla="*/ 760910 w 1777943"/>
                <a:gd name="connsiteY21" fmla="*/ 221014 h 1567397"/>
                <a:gd name="connsiteX22" fmla="*/ 756232 w 1777943"/>
                <a:gd name="connsiteY22" fmla="*/ 68953 h 1567397"/>
                <a:gd name="connsiteX23" fmla="*/ 737516 w 1777943"/>
                <a:gd name="connsiteY23" fmla="*/ 43220 h 1567397"/>
                <a:gd name="connsiteX24" fmla="*/ 601831 w 1777943"/>
                <a:gd name="connsiteY24" fmla="*/ 192941 h 1567397"/>
                <a:gd name="connsiteX25" fmla="*/ 627565 w 1777943"/>
                <a:gd name="connsiteY25" fmla="*/ 359039 h 1567397"/>
                <a:gd name="connsiteX26" fmla="*/ 629904 w 1777943"/>
                <a:gd name="connsiteY26" fmla="*/ 361378 h 1567397"/>
                <a:gd name="connsiteX27" fmla="*/ 646280 w 1777943"/>
                <a:gd name="connsiteY27" fmla="*/ 267802 h 1567397"/>
                <a:gd name="connsiteX28" fmla="*/ 730498 w 1777943"/>
                <a:gd name="connsiteY28" fmla="*/ 230372 h 1567397"/>
                <a:gd name="connsiteX29" fmla="*/ 646280 w 1777943"/>
                <a:gd name="connsiteY29" fmla="*/ 370736 h 1567397"/>
                <a:gd name="connsiteX30" fmla="*/ 629904 w 1777943"/>
                <a:gd name="connsiteY30" fmla="*/ 394130 h 1567397"/>
                <a:gd name="connsiteX31" fmla="*/ 606510 w 1777943"/>
                <a:gd name="connsiteY31" fmla="*/ 373075 h 1567397"/>
                <a:gd name="connsiteX32" fmla="*/ 578437 w 1777943"/>
                <a:gd name="connsiteY32" fmla="*/ 204638 h 1567397"/>
                <a:gd name="connsiteX33" fmla="*/ 470825 w 1777943"/>
                <a:gd name="connsiteY33" fmla="*/ 242069 h 1567397"/>
                <a:gd name="connsiteX34" fmla="*/ 314085 w 1777943"/>
                <a:gd name="connsiteY34" fmla="*/ 326287 h 1567397"/>
                <a:gd name="connsiteX35" fmla="*/ 288352 w 1777943"/>
                <a:gd name="connsiteY35" fmla="*/ 340323 h 1567397"/>
                <a:gd name="connsiteX36" fmla="*/ 147988 w 1777943"/>
                <a:gd name="connsiteY36" fmla="*/ 585960 h 1567397"/>
                <a:gd name="connsiteX37" fmla="*/ 73127 w 1777943"/>
                <a:gd name="connsiteY37" fmla="*/ 810543 h 1567397"/>
                <a:gd name="connsiteX38" fmla="*/ 122254 w 1777943"/>
                <a:gd name="connsiteY38" fmla="*/ 918155 h 1567397"/>
                <a:gd name="connsiteX39" fmla="*/ 307067 w 1777943"/>
                <a:gd name="connsiteY39" fmla="*/ 1114665 h 1567397"/>
                <a:gd name="connsiteX40" fmla="*/ 311746 w 1777943"/>
                <a:gd name="connsiteY40" fmla="*/ 1124022 h 1567397"/>
                <a:gd name="connsiteX41" fmla="*/ 307067 w 1777943"/>
                <a:gd name="connsiteY41" fmla="*/ 1117004 h 1567397"/>
                <a:gd name="connsiteX42" fmla="*/ 318764 w 1777943"/>
                <a:gd name="connsiteY42" fmla="*/ 1147416 h 1567397"/>
                <a:gd name="connsiteX43" fmla="*/ 257940 w 1777943"/>
                <a:gd name="connsiteY43" fmla="*/ 1053840 h 1567397"/>
                <a:gd name="connsiteX44" fmla="*/ 157345 w 1777943"/>
                <a:gd name="connsiteY44" fmla="*/ 953246 h 1567397"/>
                <a:gd name="connsiteX45" fmla="*/ 119915 w 1777943"/>
                <a:gd name="connsiteY45" fmla="*/ 960264 h 1567397"/>
                <a:gd name="connsiteX46" fmla="*/ 56751 w 1777943"/>
                <a:gd name="connsiteY46" fmla="*/ 1283102 h 1567397"/>
                <a:gd name="connsiteX47" fmla="*/ 59091 w 1777943"/>
                <a:gd name="connsiteY47" fmla="*/ 1519381 h 1567397"/>
                <a:gd name="connsiteX48" fmla="*/ 110557 w 1777943"/>
                <a:gd name="connsiteY48" fmla="*/ 1517041 h 1567397"/>
                <a:gd name="connsiteX49" fmla="*/ 243903 w 1777943"/>
                <a:gd name="connsiteY49" fmla="*/ 1379017 h 1567397"/>
                <a:gd name="connsiteX50" fmla="*/ 501237 w 1777943"/>
                <a:gd name="connsiteY50" fmla="*/ 1290120 h 1567397"/>
                <a:gd name="connsiteX51" fmla="*/ 821735 w 1777943"/>
                <a:gd name="connsiteY51" fmla="*/ 1285441 h 1567397"/>
                <a:gd name="connsiteX52" fmla="*/ 1731761 w 1777943"/>
                <a:gd name="connsiteY52" fmla="*/ 1163792 h 1567397"/>
                <a:gd name="connsiteX53" fmla="*/ 59091 w 1777943"/>
                <a:gd name="connsiteY53" fmla="*/ 1404750 h 1567397"/>
                <a:gd name="connsiteX54" fmla="*/ 164364 w 1777943"/>
                <a:gd name="connsiteY54" fmla="*/ 1322871 h 1567397"/>
                <a:gd name="connsiteX55" fmla="*/ 59091 w 1777943"/>
                <a:gd name="connsiteY55" fmla="*/ 1404750 h 1567397"/>
                <a:gd name="connsiteX56" fmla="*/ 131612 w 1777943"/>
                <a:gd name="connsiteY56" fmla="*/ 1285441 h 1567397"/>
                <a:gd name="connsiteX57" fmla="*/ 316424 w 1777943"/>
                <a:gd name="connsiteY57" fmla="*/ 1264386 h 1567397"/>
                <a:gd name="connsiteX58" fmla="*/ 131612 w 1777943"/>
                <a:gd name="connsiteY58" fmla="*/ 1285441 h 156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77943" h="1567397">
                  <a:moveTo>
                    <a:pt x="1731761" y="1163792"/>
                  </a:moveTo>
                  <a:cubicBezTo>
                    <a:pt x="1755155" y="1124022"/>
                    <a:pt x="1759834" y="1049162"/>
                    <a:pt x="1729422" y="1009392"/>
                  </a:cubicBezTo>
                  <a:cubicBezTo>
                    <a:pt x="1722403" y="1000034"/>
                    <a:pt x="1717725" y="983658"/>
                    <a:pt x="1717725" y="971961"/>
                  </a:cubicBezTo>
                  <a:cubicBezTo>
                    <a:pt x="1724743" y="833937"/>
                    <a:pt x="1659240" y="705270"/>
                    <a:pt x="1663918" y="567245"/>
                  </a:cubicBezTo>
                  <a:cubicBezTo>
                    <a:pt x="1666258" y="529815"/>
                    <a:pt x="1654561" y="492384"/>
                    <a:pt x="1633506" y="461972"/>
                  </a:cubicBezTo>
                  <a:cubicBezTo>
                    <a:pt x="1598415" y="410505"/>
                    <a:pt x="1582039" y="342663"/>
                    <a:pt x="1523554" y="314590"/>
                  </a:cubicBezTo>
                  <a:cubicBezTo>
                    <a:pt x="1444015" y="279499"/>
                    <a:pt x="1378512" y="223354"/>
                    <a:pt x="1296633" y="192941"/>
                  </a:cubicBezTo>
                  <a:cubicBezTo>
                    <a:pt x="1275578" y="211657"/>
                    <a:pt x="1294293" y="230372"/>
                    <a:pt x="1294293" y="249087"/>
                  </a:cubicBezTo>
                  <a:cubicBezTo>
                    <a:pt x="1296633" y="277160"/>
                    <a:pt x="1296633" y="302893"/>
                    <a:pt x="1298972" y="330966"/>
                  </a:cubicBezTo>
                  <a:cubicBezTo>
                    <a:pt x="1298972" y="340323"/>
                    <a:pt x="1298972" y="352020"/>
                    <a:pt x="1284936" y="354360"/>
                  </a:cubicBezTo>
                  <a:cubicBezTo>
                    <a:pt x="1280257" y="354360"/>
                    <a:pt x="1275578" y="352020"/>
                    <a:pt x="1270899" y="349681"/>
                  </a:cubicBezTo>
                  <a:cubicBezTo>
                    <a:pt x="1259202" y="335645"/>
                    <a:pt x="1277918" y="335645"/>
                    <a:pt x="1280257" y="328627"/>
                  </a:cubicBezTo>
                  <a:cubicBezTo>
                    <a:pt x="1287275" y="307572"/>
                    <a:pt x="1280257" y="286517"/>
                    <a:pt x="1277918" y="263123"/>
                  </a:cubicBezTo>
                  <a:cubicBezTo>
                    <a:pt x="1273239" y="225693"/>
                    <a:pt x="1268560" y="185923"/>
                    <a:pt x="1263881" y="148493"/>
                  </a:cubicBezTo>
                  <a:cubicBezTo>
                    <a:pt x="1259202" y="143814"/>
                    <a:pt x="1252184" y="139135"/>
                    <a:pt x="1247505" y="134456"/>
                  </a:cubicBezTo>
                  <a:cubicBezTo>
                    <a:pt x="1240487" y="129778"/>
                    <a:pt x="1233469" y="129778"/>
                    <a:pt x="1224111" y="132117"/>
                  </a:cubicBezTo>
                  <a:cubicBezTo>
                    <a:pt x="1207736" y="155511"/>
                    <a:pt x="1212414" y="188263"/>
                    <a:pt x="1196039" y="213996"/>
                  </a:cubicBezTo>
                  <a:cubicBezTo>
                    <a:pt x="1191360" y="225693"/>
                    <a:pt x="1184342" y="239729"/>
                    <a:pt x="1184342" y="253766"/>
                  </a:cubicBezTo>
                  <a:cubicBezTo>
                    <a:pt x="1186681" y="300554"/>
                    <a:pt x="1179663" y="347342"/>
                    <a:pt x="1172645" y="394130"/>
                  </a:cubicBezTo>
                  <a:cubicBezTo>
                    <a:pt x="1160948" y="468990"/>
                    <a:pt x="1144572" y="602336"/>
                    <a:pt x="1128196" y="635088"/>
                  </a:cubicBezTo>
                  <a:cubicBezTo>
                    <a:pt x="1043978" y="511100"/>
                    <a:pt x="971456" y="382433"/>
                    <a:pt x="835771" y="307572"/>
                  </a:cubicBezTo>
                  <a:cubicBezTo>
                    <a:pt x="800680" y="288857"/>
                    <a:pt x="777286" y="258445"/>
                    <a:pt x="760910" y="221014"/>
                  </a:cubicBezTo>
                  <a:cubicBezTo>
                    <a:pt x="737516" y="169547"/>
                    <a:pt x="735177" y="120420"/>
                    <a:pt x="756232" y="68953"/>
                  </a:cubicBezTo>
                  <a:cubicBezTo>
                    <a:pt x="753892" y="57256"/>
                    <a:pt x="758571" y="40880"/>
                    <a:pt x="737516" y="43220"/>
                  </a:cubicBezTo>
                  <a:cubicBezTo>
                    <a:pt x="653298" y="57256"/>
                    <a:pt x="627565" y="125099"/>
                    <a:pt x="601831" y="192941"/>
                  </a:cubicBezTo>
                  <a:cubicBezTo>
                    <a:pt x="606510" y="244408"/>
                    <a:pt x="597152" y="300554"/>
                    <a:pt x="627565" y="359039"/>
                  </a:cubicBezTo>
                  <a:cubicBezTo>
                    <a:pt x="627565" y="359039"/>
                    <a:pt x="629904" y="361378"/>
                    <a:pt x="629904" y="361378"/>
                  </a:cubicBezTo>
                  <a:cubicBezTo>
                    <a:pt x="629904" y="321608"/>
                    <a:pt x="629904" y="291196"/>
                    <a:pt x="646280" y="267802"/>
                  </a:cubicBezTo>
                  <a:cubicBezTo>
                    <a:pt x="664995" y="239729"/>
                    <a:pt x="690728" y="223354"/>
                    <a:pt x="730498" y="230372"/>
                  </a:cubicBezTo>
                  <a:cubicBezTo>
                    <a:pt x="657977" y="251426"/>
                    <a:pt x="634583" y="300554"/>
                    <a:pt x="646280" y="370736"/>
                  </a:cubicBezTo>
                  <a:cubicBezTo>
                    <a:pt x="648619" y="380093"/>
                    <a:pt x="643940" y="391790"/>
                    <a:pt x="629904" y="394130"/>
                  </a:cubicBezTo>
                  <a:cubicBezTo>
                    <a:pt x="615868" y="396469"/>
                    <a:pt x="611189" y="384772"/>
                    <a:pt x="606510" y="373075"/>
                  </a:cubicBezTo>
                  <a:cubicBezTo>
                    <a:pt x="585455" y="319269"/>
                    <a:pt x="583116" y="260784"/>
                    <a:pt x="578437" y="204638"/>
                  </a:cubicBezTo>
                  <a:cubicBezTo>
                    <a:pt x="541007" y="211657"/>
                    <a:pt x="501237" y="218675"/>
                    <a:pt x="470825" y="242069"/>
                  </a:cubicBezTo>
                  <a:cubicBezTo>
                    <a:pt x="421697" y="277160"/>
                    <a:pt x="370231" y="305233"/>
                    <a:pt x="314085" y="326287"/>
                  </a:cubicBezTo>
                  <a:cubicBezTo>
                    <a:pt x="304727" y="330966"/>
                    <a:pt x="295370" y="333305"/>
                    <a:pt x="288352" y="340323"/>
                  </a:cubicBezTo>
                  <a:cubicBezTo>
                    <a:pt x="211152" y="405827"/>
                    <a:pt x="187758" y="504081"/>
                    <a:pt x="147988" y="585960"/>
                  </a:cubicBezTo>
                  <a:cubicBezTo>
                    <a:pt x="115236" y="653803"/>
                    <a:pt x="84824" y="731003"/>
                    <a:pt x="73127" y="810543"/>
                  </a:cubicBezTo>
                  <a:cubicBezTo>
                    <a:pt x="63769" y="876046"/>
                    <a:pt x="63769" y="892422"/>
                    <a:pt x="122254" y="918155"/>
                  </a:cubicBezTo>
                  <a:cubicBezTo>
                    <a:pt x="213491" y="955586"/>
                    <a:pt x="269637" y="1028107"/>
                    <a:pt x="307067" y="1114665"/>
                  </a:cubicBezTo>
                  <a:cubicBezTo>
                    <a:pt x="309406" y="1117004"/>
                    <a:pt x="309406" y="1121683"/>
                    <a:pt x="311746" y="1124022"/>
                  </a:cubicBezTo>
                  <a:cubicBezTo>
                    <a:pt x="309406" y="1121683"/>
                    <a:pt x="309406" y="1119344"/>
                    <a:pt x="307067" y="1117004"/>
                  </a:cubicBezTo>
                  <a:cubicBezTo>
                    <a:pt x="311746" y="1126362"/>
                    <a:pt x="316424" y="1138059"/>
                    <a:pt x="318764" y="1147416"/>
                  </a:cubicBezTo>
                  <a:cubicBezTo>
                    <a:pt x="297709" y="1117004"/>
                    <a:pt x="278994" y="1084253"/>
                    <a:pt x="257940" y="1053840"/>
                  </a:cubicBezTo>
                  <a:cubicBezTo>
                    <a:pt x="229867" y="1014071"/>
                    <a:pt x="197115" y="981319"/>
                    <a:pt x="157345" y="953246"/>
                  </a:cubicBezTo>
                  <a:cubicBezTo>
                    <a:pt x="138630" y="939210"/>
                    <a:pt x="129273" y="939210"/>
                    <a:pt x="119915" y="960264"/>
                  </a:cubicBezTo>
                  <a:cubicBezTo>
                    <a:pt x="87163" y="1065537"/>
                    <a:pt x="80145" y="1175489"/>
                    <a:pt x="56751" y="1283102"/>
                  </a:cubicBezTo>
                  <a:cubicBezTo>
                    <a:pt x="40375" y="1362641"/>
                    <a:pt x="35697" y="1439841"/>
                    <a:pt x="59091" y="1519381"/>
                  </a:cubicBezTo>
                  <a:cubicBezTo>
                    <a:pt x="75466" y="1528738"/>
                    <a:pt x="91842" y="1526399"/>
                    <a:pt x="110557" y="1517041"/>
                  </a:cubicBezTo>
                  <a:cubicBezTo>
                    <a:pt x="152667" y="1467914"/>
                    <a:pt x="187758" y="1407090"/>
                    <a:pt x="243903" y="1379017"/>
                  </a:cubicBezTo>
                  <a:cubicBezTo>
                    <a:pt x="342158" y="1329890"/>
                    <a:pt x="442752" y="1287780"/>
                    <a:pt x="501237" y="1290120"/>
                  </a:cubicBezTo>
                  <a:cubicBezTo>
                    <a:pt x="590134" y="1294799"/>
                    <a:pt x="737516" y="1313514"/>
                    <a:pt x="821735" y="1285441"/>
                  </a:cubicBezTo>
                  <a:lnTo>
                    <a:pt x="1731761" y="1163792"/>
                  </a:lnTo>
                  <a:close/>
                  <a:moveTo>
                    <a:pt x="59091" y="1404750"/>
                  </a:moveTo>
                  <a:cubicBezTo>
                    <a:pt x="80145" y="1360302"/>
                    <a:pt x="115236" y="1334568"/>
                    <a:pt x="164364" y="1322871"/>
                  </a:cubicBezTo>
                  <a:cubicBezTo>
                    <a:pt x="129273" y="1350944"/>
                    <a:pt x="94182" y="1376678"/>
                    <a:pt x="59091" y="1404750"/>
                  </a:cubicBezTo>
                  <a:close/>
                  <a:moveTo>
                    <a:pt x="131612" y="1285441"/>
                  </a:moveTo>
                  <a:cubicBezTo>
                    <a:pt x="187758" y="1243332"/>
                    <a:pt x="250921" y="1240992"/>
                    <a:pt x="316424" y="1264386"/>
                  </a:cubicBezTo>
                  <a:cubicBezTo>
                    <a:pt x="253261" y="1257368"/>
                    <a:pt x="192436" y="1266726"/>
                    <a:pt x="131612" y="1285441"/>
                  </a:cubicBezTo>
                  <a:close/>
                </a:path>
              </a:pathLst>
            </a:custGeom>
            <a:solidFill>
              <a:srgbClr val="403D3D"/>
            </a:solidFill>
            <a:ln w="23341"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45F6A58-FA74-271D-40F4-ECFA69E06E49}"/>
                </a:ext>
              </a:extLst>
            </p:cNvPr>
            <p:cNvSpPr/>
            <p:nvPr/>
          </p:nvSpPr>
          <p:spPr>
            <a:xfrm>
              <a:off x="5571844" y="927104"/>
              <a:ext cx="1042231" cy="1820896"/>
            </a:xfrm>
            <a:custGeom>
              <a:avLst/>
              <a:gdLst>
                <a:gd name="connsiteX0" fmla="*/ 693217 w 725213"/>
                <a:gd name="connsiteY0" fmla="*/ 121584 h 1216487"/>
                <a:gd name="connsiteX1" fmla="*/ 697896 w 725213"/>
                <a:gd name="connsiteY1" fmla="*/ 166033 h 1216487"/>
                <a:gd name="connsiteX2" fmla="*/ 697896 w 725213"/>
                <a:gd name="connsiteY2" fmla="*/ 273645 h 1216487"/>
                <a:gd name="connsiteX3" fmla="*/ 655787 w 725213"/>
                <a:gd name="connsiteY3" fmla="*/ 456118 h 1216487"/>
                <a:gd name="connsiteX4" fmla="*/ 599641 w 725213"/>
                <a:gd name="connsiteY4" fmla="*/ 589464 h 1216487"/>
                <a:gd name="connsiteX5" fmla="*/ 543496 w 725213"/>
                <a:gd name="connsiteY5" fmla="*/ 666664 h 1216487"/>
                <a:gd name="connsiteX6" fmla="*/ 513084 w 725213"/>
                <a:gd name="connsiteY6" fmla="*/ 734507 h 1216487"/>
                <a:gd name="connsiteX7" fmla="*/ 452259 w 725213"/>
                <a:gd name="connsiteY7" fmla="*/ 750883 h 1216487"/>
                <a:gd name="connsiteX8" fmla="*/ 274465 w 725213"/>
                <a:gd name="connsiteY8" fmla="*/ 661986 h 1216487"/>
                <a:gd name="connsiteX9" fmla="*/ 501387 w 725213"/>
                <a:gd name="connsiteY9" fmla="*/ 764919 h 1216487"/>
                <a:gd name="connsiteX10" fmla="*/ 508405 w 725213"/>
                <a:gd name="connsiteY10" fmla="*/ 776616 h 1216487"/>
                <a:gd name="connsiteX11" fmla="*/ 475653 w 725213"/>
                <a:gd name="connsiteY11" fmla="*/ 1059684 h 1216487"/>
                <a:gd name="connsiteX12" fmla="*/ 456938 w 725213"/>
                <a:gd name="connsiteY12" fmla="*/ 1143902 h 1216487"/>
                <a:gd name="connsiteX13" fmla="*/ 438223 w 725213"/>
                <a:gd name="connsiteY13" fmla="*/ 1183672 h 1216487"/>
                <a:gd name="connsiteX14" fmla="*/ 253410 w 725213"/>
                <a:gd name="connsiteY14" fmla="*/ 926338 h 1216487"/>
                <a:gd name="connsiteX15" fmla="*/ 143459 w 725213"/>
                <a:gd name="connsiteY15" fmla="*/ 849138 h 1216487"/>
                <a:gd name="connsiteX16" fmla="*/ 59240 w 725213"/>
                <a:gd name="connsiteY16" fmla="*/ 605840 h 1216487"/>
                <a:gd name="connsiteX17" fmla="*/ 103689 w 725213"/>
                <a:gd name="connsiteY17" fmla="*/ 406991 h 1216487"/>
                <a:gd name="connsiteX18" fmla="*/ 192586 w 725213"/>
                <a:gd name="connsiteY18" fmla="*/ 411670 h 1216487"/>
                <a:gd name="connsiteX19" fmla="*/ 99010 w 725213"/>
                <a:gd name="connsiteY19" fmla="*/ 336809 h 1216487"/>
                <a:gd name="connsiteX20" fmla="*/ 66258 w 725213"/>
                <a:gd name="connsiteY20" fmla="*/ 261948 h 1216487"/>
                <a:gd name="connsiteX21" fmla="*/ 56901 w 725213"/>
                <a:gd name="connsiteY21" fmla="*/ 163694 h 1216487"/>
                <a:gd name="connsiteX22" fmla="*/ 204283 w 725213"/>
                <a:gd name="connsiteY22" fmla="*/ 297039 h 1216487"/>
                <a:gd name="connsiteX23" fmla="*/ 234695 w 725213"/>
                <a:gd name="connsiteY23" fmla="*/ 217500 h 1216487"/>
                <a:gd name="connsiteX24" fmla="*/ 279144 w 725213"/>
                <a:gd name="connsiteY24" fmla="*/ 170712 h 1216487"/>
                <a:gd name="connsiteX25" fmla="*/ 363362 w 725213"/>
                <a:gd name="connsiteY25" fmla="*/ 109887 h 1216487"/>
                <a:gd name="connsiteX26" fmla="*/ 506066 w 725213"/>
                <a:gd name="connsiteY26" fmla="*/ 63099 h 1216487"/>
                <a:gd name="connsiteX27" fmla="*/ 693217 w 725213"/>
                <a:gd name="connsiteY27" fmla="*/ 121584 h 1216487"/>
                <a:gd name="connsiteX0" fmla="*/ 650223 w 654902"/>
                <a:gd name="connsiteY0" fmla="*/ 78590 h 1140678"/>
                <a:gd name="connsiteX1" fmla="*/ 654902 w 654902"/>
                <a:gd name="connsiteY1" fmla="*/ 123039 h 1140678"/>
                <a:gd name="connsiteX2" fmla="*/ 654902 w 654902"/>
                <a:gd name="connsiteY2" fmla="*/ 230651 h 1140678"/>
                <a:gd name="connsiteX3" fmla="*/ 612793 w 654902"/>
                <a:gd name="connsiteY3" fmla="*/ 413124 h 1140678"/>
                <a:gd name="connsiteX4" fmla="*/ 556647 w 654902"/>
                <a:gd name="connsiteY4" fmla="*/ 546470 h 1140678"/>
                <a:gd name="connsiteX5" fmla="*/ 500502 w 654902"/>
                <a:gd name="connsiteY5" fmla="*/ 623670 h 1140678"/>
                <a:gd name="connsiteX6" fmla="*/ 470090 w 654902"/>
                <a:gd name="connsiteY6" fmla="*/ 691513 h 1140678"/>
                <a:gd name="connsiteX7" fmla="*/ 409265 w 654902"/>
                <a:gd name="connsiteY7" fmla="*/ 707889 h 1140678"/>
                <a:gd name="connsiteX8" fmla="*/ 231471 w 654902"/>
                <a:gd name="connsiteY8" fmla="*/ 618992 h 1140678"/>
                <a:gd name="connsiteX9" fmla="*/ 458393 w 654902"/>
                <a:gd name="connsiteY9" fmla="*/ 721925 h 1140678"/>
                <a:gd name="connsiteX10" fmla="*/ 465411 w 654902"/>
                <a:gd name="connsiteY10" fmla="*/ 733622 h 1140678"/>
                <a:gd name="connsiteX11" fmla="*/ 432659 w 654902"/>
                <a:gd name="connsiteY11" fmla="*/ 1016690 h 1140678"/>
                <a:gd name="connsiteX12" fmla="*/ 413944 w 654902"/>
                <a:gd name="connsiteY12" fmla="*/ 1100908 h 1140678"/>
                <a:gd name="connsiteX13" fmla="*/ 395229 w 654902"/>
                <a:gd name="connsiteY13" fmla="*/ 1140678 h 1140678"/>
                <a:gd name="connsiteX14" fmla="*/ 210416 w 654902"/>
                <a:gd name="connsiteY14" fmla="*/ 883344 h 1140678"/>
                <a:gd name="connsiteX15" fmla="*/ 100465 w 654902"/>
                <a:gd name="connsiteY15" fmla="*/ 806144 h 1140678"/>
                <a:gd name="connsiteX16" fmla="*/ 16246 w 654902"/>
                <a:gd name="connsiteY16" fmla="*/ 562846 h 1140678"/>
                <a:gd name="connsiteX17" fmla="*/ 57735 w 654902"/>
                <a:gd name="connsiteY17" fmla="*/ 346242 h 1140678"/>
                <a:gd name="connsiteX18" fmla="*/ 149592 w 654902"/>
                <a:gd name="connsiteY18" fmla="*/ 368676 h 1140678"/>
                <a:gd name="connsiteX19" fmla="*/ 56016 w 654902"/>
                <a:gd name="connsiteY19" fmla="*/ 293815 h 1140678"/>
                <a:gd name="connsiteX20" fmla="*/ 23264 w 654902"/>
                <a:gd name="connsiteY20" fmla="*/ 218954 h 1140678"/>
                <a:gd name="connsiteX21" fmla="*/ 13907 w 654902"/>
                <a:gd name="connsiteY21" fmla="*/ 120700 h 1140678"/>
                <a:gd name="connsiteX22" fmla="*/ 161289 w 654902"/>
                <a:gd name="connsiteY22" fmla="*/ 254045 h 1140678"/>
                <a:gd name="connsiteX23" fmla="*/ 191701 w 654902"/>
                <a:gd name="connsiteY23" fmla="*/ 174506 h 1140678"/>
                <a:gd name="connsiteX24" fmla="*/ 236150 w 654902"/>
                <a:gd name="connsiteY24" fmla="*/ 127718 h 1140678"/>
                <a:gd name="connsiteX25" fmla="*/ 320368 w 654902"/>
                <a:gd name="connsiteY25" fmla="*/ 66893 h 1140678"/>
                <a:gd name="connsiteX26" fmla="*/ 463072 w 654902"/>
                <a:gd name="connsiteY26" fmla="*/ 20105 h 1140678"/>
                <a:gd name="connsiteX27" fmla="*/ 650223 w 654902"/>
                <a:gd name="connsiteY27" fmla="*/ 78590 h 1140678"/>
                <a:gd name="connsiteX0" fmla="*/ 648214 w 652893"/>
                <a:gd name="connsiteY0" fmla="*/ 78590 h 1140678"/>
                <a:gd name="connsiteX1" fmla="*/ 652893 w 652893"/>
                <a:gd name="connsiteY1" fmla="*/ 123039 h 1140678"/>
                <a:gd name="connsiteX2" fmla="*/ 652893 w 652893"/>
                <a:gd name="connsiteY2" fmla="*/ 230651 h 1140678"/>
                <a:gd name="connsiteX3" fmla="*/ 610784 w 652893"/>
                <a:gd name="connsiteY3" fmla="*/ 413124 h 1140678"/>
                <a:gd name="connsiteX4" fmla="*/ 554638 w 652893"/>
                <a:gd name="connsiteY4" fmla="*/ 546470 h 1140678"/>
                <a:gd name="connsiteX5" fmla="*/ 498493 w 652893"/>
                <a:gd name="connsiteY5" fmla="*/ 623670 h 1140678"/>
                <a:gd name="connsiteX6" fmla="*/ 468081 w 652893"/>
                <a:gd name="connsiteY6" fmla="*/ 691513 h 1140678"/>
                <a:gd name="connsiteX7" fmla="*/ 407256 w 652893"/>
                <a:gd name="connsiteY7" fmla="*/ 707889 h 1140678"/>
                <a:gd name="connsiteX8" fmla="*/ 229462 w 652893"/>
                <a:gd name="connsiteY8" fmla="*/ 618992 h 1140678"/>
                <a:gd name="connsiteX9" fmla="*/ 456384 w 652893"/>
                <a:gd name="connsiteY9" fmla="*/ 721925 h 1140678"/>
                <a:gd name="connsiteX10" fmla="*/ 463402 w 652893"/>
                <a:gd name="connsiteY10" fmla="*/ 733622 h 1140678"/>
                <a:gd name="connsiteX11" fmla="*/ 430650 w 652893"/>
                <a:gd name="connsiteY11" fmla="*/ 1016690 h 1140678"/>
                <a:gd name="connsiteX12" fmla="*/ 411935 w 652893"/>
                <a:gd name="connsiteY12" fmla="*/ 1100908 h 1140678"/>
                <a:gd name="connsiteX13" fmla="*/ 393220 w 652893"/>
                <a:gd name="connsiteY13" fmla="*/ 1140678 h 1140678"/>
                <a:gd name="connsiteX14" fmla="*/ 208407 w 652893"/>
                <a:gd name="connsiteY14" fmla="*/ 883344 h 1140678"/>
                <a:gd name="connsiteX15" fmla="*/ 98456 w 652893"/>
                <a:gd name="connsiteY15" fmla="*/ 806144 h 1140678"/>
                <a:gd name="connsiteX16" fmla="*/ 14237 w 652893"/>
                <a:gd name="connsiteY16" fmla="*/ 562846 h 1140678"/>
                <a:gd name="connsiteX17" fmla="*/ 55726 w 652893"/>
                <a:gd name="connsiteY17" fmla="*/ 346242 h 1140678"/>
                <a:gd name="connsiteX18" fmla="*/ 147583 w 652893"/>
                <a:gd name="connsiteY18" fmla="*/ 368676 h 1140678"/>
                <a:gd name="connsiteX19" fmla="*/ 54007 w 652893"/>
                <a:gd name="connsiteY19" fmla="*/ 293815 h 1140678"/>
                <a:gd name="connsiteX20" fmla="*/ 21255 w 652893"/>
                <a:gd name="connsiteY20" fmla="*/ 218954 h 1140678"/>
                <a:gd name="connsiteX21" fmla="*/ 11898 w 652893"/>
                <a:gd name="connsiteY21" fmla="*/ 111822 h 1140678"/>
                <a:gd name="connsiteX22" fmla="*/ 159280 w 652893"/>
                <a:gd name="connsiteY22" fmla="*/ 254045 h 1140678"/>
                <a:gd name="connsiteX23" fmla="*/ 189692 w 652893"/>
                <a:gd name="connsiteY23" fmla="*/ 174506 h 1140678"/>
                <a:gd name="connsiteX24" fmla="*/ 234141 w 652893"/>
                <a:gd name="connsiteY24" fmla="*/ 127718 h 1140678"/>
                <a:gd name="connsiteX25" fmla="*/ 318359 w 652893"/>
                <a:gd name="connsiteY25" fmla="*/ 66893 h 1140678"/>
                <a:gd name="connsiteX26" fmla="*/ 461063 w 652893"/>
                <a:gd name="connsiteY26" fmla="*/ 20105 h 1140678"/>
                <a:gd name="connsiteX27" fmla="*/ 648214 w 652893"/>
                <a:gd name="connsiteY27" fmla="*/ 78590 h 114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2893" h="1140678">
                  <a:moveTo>
                    <a:pt x="648214" y="78590"/>
                  </a:moveTo>
                  <a:cubicBezTo>
                    <a:pt x="650554" y="99645"/>
                    <a:pt x="652893" y="109003"/>
                    <a:pt x="652893" y="123039"/>
                  </a:cubicBezTo>
                  <a:lnTo>
                    <a:pt x="652893" y="230651"/>
                  </a:lnTo>
                  <a:cubicBezTo>
                    <a:pt x="615463" y="289136"/>
                    <a:pt x="608445" y="340603"/>
                    <a:pt x="610784" y="413124"/>
                  </a:cubicBezTo>
                  <a:cubicBezTo>
                    <a:pt x="613123" y="462252"/>
                    <a:pt x="589729" y="509040"/>
                    <a:pt x="554638" y="546470"/>
                  </a:cubicBezTo>
                  <a:cubicBezTo>
                    <a:pt x="533584" y="569864"/>
                    <a:pt x="517208" y="586240"/>
                    <a:pt x="498493" y="623670"/>
                  </a:cubicBezTo>
                  <a:cubicBezTo>
                    <a:pt x="486796" y="649404"/>
                    <a:pt x="479778" y="670458"/>
                    <a:pt x="468081" y="691513"/>
                  </a:cubicBezTo>
                  <a:cubicBezTo>
                    <a:pt x="456384" y="721925"/>
                    <a:pt x="430650" y="719586"/>
                    <a:pt x="407256" y="707889"/>
                  </a:cubicBezTo>
                  <a:cubicBezTo>
                    <a:pt x="344093" y="672798"/>
                    <a:pt x="271571" y="656422"/>
                    <a:pt x="229462" y="618992"/>
                  </a:cubicBezTo>
                  <a:cubicBezTo>
                    <a:pt x="290286" y="656422"/>
                    <a:pt x="369826" y="698531"/>
                    <a:pt x="456384" y="721925"/>
                  </a:cubicBezTo>
                  <a:cubicBezTo>
                    <a:pt x="461063" y="724265"/>
                    <a:pt x="463402" y="728943"/>
                    <a:pt x="463402" y="733622"/>
                  </a:cubicBezTo>
                  <a:cubicBezTo>
                    <a:pt x="482117" y="831877"/>
                    <a:pt x="442347" y="920774"/>
                    <a:pt x="430650" y="1016690"/>
                  </a:cubicBezTo>
                  <a:cubicBezTo>
                    <a:pt x="428311" y="1044762"/>
                    <a:pt x="418953" y="1072835"/>
                    <a:pt x="411935" y="1100908"/>
                  </a:cubicBezTo>
                  <a:cubicBezTo>
                    <a:pt x="397899" y="1110266"/>
                    <a:pt x="418953" y="1135999"/>
                    <a:pt x="393220" y="1140678"/>
                  </a:cubicBezTo>
                  <a:cubicBezTo>
                    <a:pt x="346432" y="1044762"/>
                    <a:pt x="273911" y="965223"/>
                    <a:pt x="208407" y="883344"/>
                  </a:cubicBezTo>
                  <a:cubicBezTo>
                    <a:pt x="180335" y="850592"/>
                    <a:pt x="135886" y="829538"/>
                    <a:pt x="98456" y="806144"/>
                  </a:cubicBezTo>
                  <a:cubicBezTo>
                    <a:pt x="9558" y="749998"/>
                    <a:pt x="-20854" y="658761"/>
                    <a:pt x="14237" y="562846"/>
                  </a:cubicBezTo>
                  <a:cubicBezTo>
                    <a:pt x="39971" y="499682"/>
                    <a:pt x="44029" y="414085"/>
                    <a:pt x="55726" y="346242"/>
                  </a:cubicBezTo>
                  <a:cubicBezTo>
                    <a:pt x="83799" y="360278"/>
                    <a:pt x="114831" y="406106"/>
                    <a:pt x="147583" y="368676"/>
                  </a:cubicBezTo>
                  <a:cubicBezTo>
                    <a:pt x="82080" y="368676"/>
                    <a:pt x="70383" y="354639"/>
                    <a:pt x="54007" y="293815"/>
                  </a:cubicBezTo>
                  <a:cubicBezTo>
                    <a:pt x="46989" y="268082"/>
                    <a:pt x="28273" y="249286"/>
                    <a:pt x="21255" y="218954"/>
                  </a:cubicBezTo>
                  <a:cubicBezTo>
                    <a:pt x="14237" y="188622"/>
                    <a:pt x="-13836" y="144573"/>
                    <a:pt x="11898" y="111822"/>
                  </a:cubicBezTo>
                  <a:cubicBezTo>
                    <a:pt x="86759" y="109482"/>
                    <a:pt x="154601" y="151112"/>
                    <a:pt x="159280" y="254045"/>
                  </a:cubicBezTo>
                  <a:cubicBezTo>
                    <a:pt x="192032" y="235330"/>
                    <a:pt x="192032" y="204918"/>
                    <a:pt x="189692" y="174506"/>
                  </a:cubicBezTo>
                  <a:cubicBezTo>
                    <a:pt x="187353" y="141754"/>
                    <a:pt x="194371" y="120700"/>
                    <a:pt x="234141" y="127718"/>
                  </a:cubicBezTo>
                  <a:cubicBezTo>
                    <a:pt x="283268" y="137075"/>
                    <a:pt x="304323" y="106663"/>
                    <a:pt x="318359" y="66893"/>
                  </a:cubicBezTo>
                  <a:cubicBezTo>
                    <a:pt x="337074" y="6069"/>
                    <a:pt x="411935" y="-22004"/>
                    <a:pt x="461063" y="20105"/>
                  </a:cubicBezTo>
                  <a:cubicBezTo>
                    <a:pt x="514869" y="57536"/>
                    <a:pt x="587390" y="66893"/>
                    <a:pt x="648214" y="78590"/>
                  </a:cubicBezTo>
                  <a:close/>
                </a:path>
              </a:pathLst>
            </a:custGeom>
            <a:solidFill>
              <a:srgbClr val="F9BA99"/>
            </a:solidFill>
            <a:ln w="4506"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1145AA1B-2CD1-EC27-F46A-16F6E5CE4B31}"/>
                </a:ext>
              </a:extLst>
            </p:cNvPr>
            <p:cNvSpPr/>
            <p:nvPr/>
          </p:nvSpPr>
          <p:spPr>
            <a:xfrm>
              <a:off x="7004516" y="3450925"/>
              <a:ext cx="1045644" cy="896267"/>
            </a:xfrm>
            <a:custGeom>
              <a:avLst/>
              <a:gdLst>
                <a:gd name="connsiteX0" fmla="*/ 52515 w 655031"/>
                <a:gd name="connsiteY0" fmla="*/ 534570 h 561455"/>
                <a:gd name="connsiteX1" fmla="*/ 43157 w 655031"/>
                <a:gd name="connsiteY1" fmla="*/ 525213 h 561455"/>
                <a:gd name="connsiteX2" fmla="*/ 78248 w 655031"/>
                <a:gd name="connsiteY2" fmla="*/ 490122 h 561455"/>
                <a:gd name="connsiteX3" fmla="*/ 270079 w 655031"/>
                <a:gd name="connsiteY3" fmla="*/ 349758 h 561455"/>
                <a:gd name="connsiteX4" fmla="*/ 548468 w 655031"/>
                <a:gd name="connsiteY4" fmla="*/ 104121 h 561455"/>
                <a:gd name="connsiteX5" fmla="*/ 553146 w 655031"/>
                <a:gd name="connsiteY5" fmla="*/ 57333 h 561455"/>
                <a:gd name="connsiteX6" fmla="*/ 606953 w 655031"/>
                <a:gd name="connsiteY6" fmla="*/ 69030 h 561455"/>
                <a:gd name="connsiteX7" fmla="*/ 635025 w 655031"/>
                <a:gd name="connsiteY7" fmla="*/ 87745 h 561455"/>
                <a:gd name="connsiteX8" fmla="*/ 525074 w 655031"/>
                <a:gd name="connsiteY8" fmla="*/ 164945 h 561455"/>
                <a:gd name="connsiteX9" fmla="*/ 167146 w 655031"/>
                <a:gd name="connsiteY9" fmla="*/ 469067 h 561455"/>
                <a:gd name="connsiteX10" fmla="*/ 52515 w 655031"/>
                <a:gd name="connsiteY10" fmla="*/ 534570 h 56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5031" h="561455">
                  <a:moveTo>
                    <a:pt x="52515" y="534570"/>
                  </a:moveTo>
                  <a:cubicBezTo>
                    <a:pt x="50176" y="532231"/>
                    <a:pt x="45497" y="527552"/>
                    <a:pt x="43157" y="525213"/>
                  </a:cubicBezTo>
                  <a:cubicBezTo>
                    <a:pt x="40818" y="499479"/>
                    <a:pt x="64212" y="497140"/>
                    <a:pt x="78248" y="490122"/>
                  </a:cubicBezTo>
                  <a:cubicBezTo>
                    <a:pt x="148430" y="452691"/>
                    <a:pt x="209255" y="398885"/>
                    <a:pt x="270079" y="349758"/>
                  </a:cubicBezTo>
                  <a:cubicBezTo>
                    <a:pt x="365994" y="270218"/>
                    <a:pt x="459570" y="188339"/>
                    <a:pt x="548468" y="104121"/>
                  </a:cubicBezTo>
                  <a:cubicBezTo>
                    <a:pt x="567183" y="85406"/>
                    <a:pt x="574201" y="73709"/>
                    <a:pt x="553146" y="57333"/>
                  </a:cubicBezTo>
                  <a:cubicBezTo>
                    <a:pt x="576540" y="40957"/>
                    <a:pt x="599934" y="31599"/>
                    <a:pt x="606953" y="69030"/>
                  </a:cubicBezTo>
                  <a:cubicBezTo>
                    <a:pt x="611631" y="87745"/>
                    <a:pt x="625668" y="83066"/>
                    <a:pt x="635025" y="87745"/>
                  </a:cubicBezTo>
                  <a:cubicBezTo>
                    <a:pt x="588237" y="101781"/>
                    <a:pt x="555486" y="132194"/>
                    <a:pt x="525074" y="164945"/>
                  </a:cubicBezTo>
                  <a:cubicBezTo>
                    <a:pt x="417461" y="279576"/>
                    <a:pt x="286455" y="366133"/>
                    <a:pt x="167146" y="469067"/>
                  </a:cubicBezTo>
                  <a:cubicBezTo>
                    <a:pt x="132055" y="499479"/>
                    <a:pt x="92285" y="515855"/>
                    <a:pt x="52515" y="534570"/>
                  </a:cubicBezTo>
                  <a:close/>
                </a:path>
              </a:pathLst>
            </a:custGeom>
            <a:solidFill>
              <a:srgbClr val="F9A687"/>
            </a:solidFill>
            <a:ln w="4506"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5965F03B-706E-22FD-94A7-E6C381A96F88}"/>
                </a:ext>
              </a:extLst>
            </p:cNvPr>
            <p:cNvSpPr/>
            <p:nvPr/>
          </p:nvSpPr>
          <p:spPr>
            <a:xfrm>
              <a:off x="5077145" y="3647370"/>
              <a:ext cx="2156846" cy="3197888"/>
            </a:xfrm>
            <a:custGeom>
              <a:avLst/>
              <a:gdLst>
                <a:gd name="connsiteX0" fmla="*/ 1750274 w 1812246"/>
                <a:gd name="connsiteY0" fmla="*/ 91 h 2686959"/>
                <a:gd name="connsiteX1" fmla="*/ 1812246 w 1812246"/>
                <a:gd name="connsiteY1" fmla="*/ 27939 h 2686959"/>
                <a:gd name="connsiteX2" fmla="*/ 1796557 w 1812246"/>
                <a:gd name="connsiteY2" fmla="*/ 40489 h 2686959"/>
                <a:gd name="connsiteX3" fmla="*/ 1758903 w 1812246"/>
                <a:gd name="connsiteY3" fmla="*/ 46765 h 2686959"/>
                <a:gd name="connsiteX4" fmla="*/ 1705560 w 1812246"/>
                <a:gd name="connsiteY4" fmla="*/ 144038 h 2686959"/>
                <a:gd name="connsiteX5" fmla="*/ 1520432 w 1812246"/>
                <a:gd name="connsiteY5" fmla="*/ 260135 h 2686959"/>
                <a:gd name="connsiteX6" fmla="*/ 1511018 w 1812246"/>
                <a:gd name="connsiteY6" fmla="*/ 363682 h 2686959"/>
                <a:gd name="connsiteX7" fmla="*/ 1523569 w 1812246"/>
                <a:gd name="connsiteY7" fmla="*/ 435852 h 2686959"/>
                <a:gd name="connsiteX8" fmla="*/ 1649080 w 1812246"/>
                <a:gd name="connsiteY8" fmla="*/ 526847 h 2686959"/>
                <a:gd name="connsiteX9" fmla="*/ 1677321 w 1812246"/>
                <a:gd name="connsiteY9" fmla="*/ 526847 h 2686959"/>
                <a:gd name="connsiteX10" fmla="*/ 1689871 w 1812246"/>
                <a:gd name="connsiteY10" fmla="*/ 548812 h 2686959"/>
                <a:gd name="connsiteX11" fmla="*/ 1539258 w 1812246"/>
                <a:gd name="connsiteY11" fmla="*/ 580190 h 2686959"/>
                <a:gd name="connsiteX12" fmla="*/ 1554947 w 1812246"/>
                <a:gd name="connsiteY12" fmla="*/ 900245 h 2686959"/>
                <a:gd name="connsiteX13" fmla="*/ 1526707 w 1812246"/>
                <a:gd name="connsiteY13" fmla="*/ 1148129 h 2686959"/>
                <a:gd name="connsiteX14" fmla="*/ 1705560 w 1812246"/>
                <a:gd name="connsiteY14" fmla="*/ 2155360 h 2686959"/>
                <a:gd name="connsiteX15" fmla="*/ 1697717 w 1812246"/>
                <a:gd name="connsiteY15" fmla="*/ 2520521 h 2686959"/>
                <a:gd name="connsiteX16" fmla="*/ 1691154 w 1812246"/>
                <a:gd name="connsiteY16" fmla="*/ 2686959 h 2686959"/>
                <a:gd name="connsiteX17" fmla="*/ 962755 w 1812246"/>
                <a:gd name="connsiteY17" fmla="*/ 2686959 h 2686959"/>
                <a:gd name="connsiteX18" fmla="*/ 960777 w 1812246"/>
                <a:gd name="connsiteY18" fmla="*/ 2668781 h 2686959"/>
                <a:gd name="connsiteX19" fmla="*/ 943078 w 1812246"/>
                <a:gd name="connsiteY19" fmla="*/ 2594651 h 2686959"/>
                <a:gd name="connsiteX20" fmla="*/ 977594 w 1812246"/>
                <a:gd name="connsiteY20" fmla="*/ 2312249 h 2686959"/>
                <a:gd name="connsiteX21" fmla="*/ 1008972 w 1812246"/>
                <a:gd name="connsiteY21" fmla="*/ 2004746 h 2686959"/>
                <a:gd name="connsiteX22" fmla="*/ 877185 w 1812246"/>
                <a:gd name="connsiteY22" fmla="*/ 2632304 h 2686959"/>
                <a:gd name="connsiteX23" fmla="*/ 873291 w 1812246"/>
                <a:gd name="connsiteY23" fmla="*/ 2686959 h 2686959"/>
                <a:gd name="connsiteX24" fmla="*/ 199928 w 1812246"/>
                <a:gd name="connsiteY24" fmla="*/ 2686959 h 2686959"/>
                <a:gd name="connsiteX25" fmla="*/ 193147 w 1812246"/>
                <a:gd name="connsiteY25" fmla="*/ 2654269 h 2686959"/>
                <a:gd name="connsiteX26" fmla="*/ 152356 w 1812246"/>
                <a:gd name="connsiteY26" fmla="*/ 2425211 h 2686959"/>
                <a:gd name="connsiteX27" fmla="*/ 120978 w 1812246"/>
                <a:gd name="connsiteY27" fmla="*/ 2240080 h 2686959"/>
                <a:gd name="connsiteX28" fmla="*/ 89600 w 1812246"/>
                <a:gd name="connsiteY28" fmla="*/ 1960818 h 2686959"/>
                <a:gd name="connsiteX29" fmla="*/ 95876 w 1812246"/>
                <a:gd name="connsiteY29" fmla="*/ 1766275 h 2686959"/>
                <a:gd name="connsiteX30" fmla="*/ 95876 w 1812246"/>
                <a:gd name="connsiteY30" fmla="*/ 1417979 h 2686959"/>
                <a:gd name="connsiteX31" fmla="*/ 99013 w 1812246"/>
                <a:gd name="connsiteY31" fmla="*/ 1399153 h 2686959"/>
                <a:gd name="connsiteX32" fmla="*/ 108426 w 1812246"/>
                <a:gd name="connsiteY32" fmla="*/ 1022618 h 2686959"/>
                <a:gd name="connsiteX33" fmla="*/ 70773 w 1812246"/>
                <a:gd name="connsiteY33" fmla="*/ 934760 h 2686959"/>
                <a:gd name="connsiteX34" fmla="*/ 17431 w 1812246"/>
                <a:gd name="connsiteY34" fmla="*/ 872004 h 2686959"/>
                <a:gd name="connsiteX35" fmla="*/ 42533 w 1812246"/>
                <a:gd name="connsiteY35" fmla="*/ 724528 h 2686959"/>
                <a:gd name="connsiteX36" fmla="*/ 64498 w 1812246"/>
                <a:gd name="connsiteY36" fmla="*/ 646083 h 2686959"/>
                <a:gd name="connsiteX37" fmla="*/ 64498 w 1812246"/>
                <a:gd name="connsiteY37" fmla="*/ 551949 h 2686959"/>
                <a:gd name="connsiteX38" fmla="*/ 89600 w 1812246"/>
                <a:gd name="connsiteY38" fmla="*/ 489193 h 2686959"/>
                <a:gd name="connsiteX39" fmla="*/ 798740 w 1812246"/>
                <a:gd name="connsiteY39" fmla="*/ 134623 h 2686959"/>
                <a:gd name="connsiteX40" fmla="*/ 845807 w 1812246"/>
                <a:gd name="connsiteY40" fmla="*/ 106384 h 2686959"/>
                <a:gd name="connsiteX41" fmla="*/ 1658494 w 1812246"/>
                <a:gd name="connsiteY41" fmla="*/ 59317 h 2686959"/>
                <a:gd name="connsiteX42" fmla="*/ 1693010 w 1812246"/>
                <a:gd name="connsiteY42" fmla="*/ 40489 h 2686959"/>
                <a:gd name="connsiteX43" fmla="*/ 1750274 w 1812246"/>
                <a:gd name="connsiteY43" fmla="*/ 91 h 2686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12246" h="2686959">
                  <a:moveTo>
                    <a:pt x="1750274" y="91"/>
                  </a:moveTo>
                  <a:cubicBezTo>
                    <a:pt x="1770670" y="1268"/>
                    <a:pt x="1791850" y="13819"/>
                    <a:pt x="1812246" y="27939"/>
                  </a:cubicBezTo>
                  <a:cubicBezTo>
                    <a:pt x="1809108" y="34215"/>
                    <a:pt x="1802833" y="37352"/>
                    <a:pt x="1796557" y="40489"/>
                  </a:cubicBezTo>
                  <a:cubicBezTo>
                    <a:pt x="1784005" y="43628"/>
                    <a:pt x="1771455" y="37352"/>
                    <a:pt x="1758903" y="46765"/>
                  </a:cubicBezTo>
                  <a:cubicBezTo>
                    <a:pt x="1799694" y="125210"/>
                    <a:pt x="1793420" y="131486"/>
                    <a:pt x="1705560" y="144038"/>
                  </a:cubicBezTo>
                  <a:cubicBezTo>
                    <a:pt x="1627116" y="156588"/>
                    <a:pt x="1570636" y="200518"/>
                    <a:pt x="1520432" y="260135"/>
                  </a:cubicBezTo>
                  <a:cubicBezTo>
                    <a:pt x="1495330" y="291513"/>
                    <a:pt x="1507880" y="329167"/>
                    <a:pt x="1511018" y="363682"/>
                  </a:cubicBezTo>
                  <a:cubicBezTo>
                    <a:pt x="1514156" y="388785"/>
                    <a:pt x="1517293" y="410749"/>
                    <a:pt x="1523569" y="435852"/>
                  </a:cubicBezTo>
                  <a:cubicBezTo>
                    <a:pt x="1545534" y="526847"/>
                    <a:pt x="1558085" y="536260"/>
                    <a:pt x="1649080" y="526847"/>
                  </a:cubicBezTo>
                  <a:cubicBezTo>
                    <a:pt x="1658494" y="523710"/>
                    <a:pt x="1667908" y="523710"/>
                    <a:pt x="1677321" y="526847"/>
                  </a:cubicBezTo>
                  <a:cubicBezTo>
                    <a:pt x="1686734" y="529986"/>
                    <a:pt x="1693010" y="536260"/>
                    <a:pt x="1689871" y="548812"/>
                  </a:cubicBezTo>
                  <a:cubicBezTo>
                    <a:pt x="1649080" y="595879"/>
                    <a:pt x="1592600" y="573914"/>
                    <a:pt x="1539258" y="580190"/>
                  </a:cubicBezTo>
                  <a:cubicBezTo>
                    <a:pt x="1573774" y="686874"/>
                    <a:pt x="1573774" y="799835"/>
                    <a:pt x="1554947" y="900245"/>
                  </a:cubicBezTo>
                  <a:cubicBezTo>
                    <a:pt x="1539258" y="975551"/>
                    <a:pt x="1507880" y="1138716"/>
                    <a:pt x="1526707" y="1148129"/>
                  </a:cubicBezTo>
                  <a:cubicBezTo>
                    <a:pt x="1630254" y="1474460"/>
                    <a:pt x="1696147" y="1810203"/>
                    <a:pt x="1705560" y="2155360"/>
                  </a:cubicBezTo>
                  <a:cubicBezTo>
                    <a:pt x="1708698" y="2277735"/>
                    <a:pt x="1703208" y="2399324"/>
                    <a:pt x="1697717" y="2520521"/>
                  </a:cubicBezTo>
                  <a:lnTo>
                    <a:pt x="1691154" y="2686959"/>
                  </a:lnTo>
                  <a:lnTo>
                    <a:pt x="962755" y="2686959"/>
                  </a:lnTo>
                  <a:lnTo>
                    <a:pt x="960777" y="2668781"/>
                  </a:lnTo>
                  <a:cubicBezTo>
                    <a:pt x="956610" y="2643090"/>
                    <a:pt x="950922" y="2618184"/>
                    <a:pt x="943078" y="2594651"/>
                  </a:cubicBezTo>
                  <a:cubicBezTo>
                    <a:pt x="949354" y="2491104"/>
                    <a:pt x="961905" y="2418935"/>
                    <a:pt x="977594" y="2312249"/>
                  </a:cubicBezTo>
                  <a:cubicBezTo>
                    <a:pt x="993283" y="2221254"/>
                    <a:pt x="1002696" y="2007885"/>
                    <a:pt x="1008972" y="2004746"/>
                  </a:cubicBezTo>
                  <a:cubicBezTo>
                    <a:pt x="949354" y="2145947"/>
                    <a:pt x="886598" y="2475415"/>
                    <a:pt x="877185" y="2632304"/>
                  </a:cubicBezTo>
                  <a:lnTo>
                    <a:pt x="873291" y="2686959"/>
                  </a:lnTo>
                  <a:lnTo>
                    <a:pt x="199928" y="2686959"/>
                  </a:lnTo>
                  <a:lnTo>
                    <a:pt x="193147" y="2654269"/>
                  </a:lnTo>
                  <a:cubicBezTo>
                    <a:pt x="171182" y="2578962"/>
                    <a:pt x="142942" y="2503655"/>
                    <a:pt x="152356" y="2425211"/>
                  </a:cubicBezTo>
                  <a:cubicBezTo>
                    <a:pt x="161769" y="2356179"/>
                    <a:pt x="149217" y="2296560"/>
                    <a:pt x="120978" y="2240080"/>
                  </a:cubicBezTo>
                  <a:cubicBezTo>
                    <a:pt x="77049" y="2149085"/>
                    <a:pt x="67635" y="2058089"/>
                    <a:pt x="89600" y="1960818"/>
                  </a:cubicBezTo>
                  <a:cubicBezTo>
                    <a:pt x="102151" y="1898062"/>
                    <a:pt x="114702" y="1832168"/>
                    <a:pt x="95876" y="1766275"/>
                  </a:cubicBezTo>
                  <a:cubicBezTo>
                    <a:pt x="61360" y="1650176"/>
                    <a:pt x="64498" y="1534079"/>
                    <a:pt x="95876" y="1417979"/>
                  </a:cubicBezTo>
                  <a:cubicBezTo>
                    <a:pt x="99013" y="1411704"/>
                    <a:pt x="102151" y="1405429"/>
                    <a:pt x="99013" y="1399153"/>
                  </a:cubicBezTo>
                  <a:cubicBezTo>
                    <a:pt x="55084" y="1273641"/>
                    <a:pt x="111565" y="1148129"/>
                    <a:pt x="108426" y="1022618"/>
                  </a:cubicBezTo>
                  <a:cubicBezTo>
                    <a:pt x="105289" y="984964"/>
                    <a:pt x="102151" y="959862"/>
                    <a:pt x="70773" y="934760"/>
                  </a:cubicBezTo>
                  <a:cubicBezTo>
                    <a:pt x="51947" y="919071"/>
                    <a:pt x="33120" y="893969"/>
                    <a:pt x="17431" y="872004"/>
                  </a:cubicBezTo>
                  <a:cubicBezTo>
                    <a:pt x="-13947" y="824937"/>
                    <a:pt x="-1396" y="759044"/>
                    <a:pt x="42533" y="724528"/>
                  </a:cubicBezTo>
                  <a:cubicBezTo>
                    <a:pt x="70773" y="702563"/>
                    <a:pt x="92738" y="686874"/>
                    <a:pt x="64498" y="646083"/>
                  </a:cubicBezTo>
                  <a:cubicBezTo>
                    <a:pt x="48809" y="617844"/>
                    <a:pt x="55084" y="583327"/>
                    <a:pt x="64498" y="551949"/>
                  </a:cubicBezTo>
                  <a:cubicBezTo>
                    <a:pt x="73911" y="533123"/>
                    <a:pt x="61360" y="501745"/>
                    <a:pt x="89600" y="489193"/>
                  </a:cubicBezTo>
                  <a:cubicBezTo>
                    <a:pt x="353174" y="423300"/>
                    <a:pt x="572819" y="272687"/>
                    <a:pt x="798740" y="134623"/>
                  </a:cubicBezTo>
                  <a:cubicBezTo>
                    <a:pt x="817566" y="125210"/>
                    <a:pt x="836394" y="112660"/>
                    <a:pt x="845807" y="106384"/>
                  </a:cubicBezTo>
                  <a:cubicBezTo>
                    <a:pt x="855220" y="147175"/>
                    <a:pt x="1520432" y="71867"/>
                    <a:pt x="1658494" y="59317"/>
                  </a:cubicBezTo>
                  <a:cubicBezTo>
                    <a:pt x="1674182" y="56178"/>
                    <a:pt x="1686734" y="53041"/>
                    <a:pt x="1693010" y="40489"/>
                  </a:cubicBezTo>
                  <a:cubicBezTo>
                    <a:pt x="1710268" y="9111"/>
                    <a:pt x="1729879" y="-1086"/>
                    <a:pt x="1750274" y="91"/>
                  </a:cubicBezTo>
                  <a:close/>
                </a:path>
              </a:pathLst>
            </a:custGeom>
            <a:solidFill>
              <a:srgbClr val="403D3D"/>
            </a:solidFill>
            <a:ln w="23341" cap="flat">
              <a:noFill/>
              <a:prstDash val="solid"/>
              <a:miter/>
            </a:ln>
          </p:spPr>
          <p:txBody>
            <a:bodyPr wrap="square" rtlCol="0" anchor="ctr">
              <a:noAutofit/>
            </a:bodyPr>
            <a:lstStyle/>
            <a:p>
              <a:endParaRPr lang="en-US"/>
            </a:p>
          </p:txBody>
        </p:sp>
        <p:sp>
          <p:nvSpPr>
            <p:cNvPr id="39" name="Freeform: Shape 38">
              <a:extLst>
                <a:ext uri="{FF2B5EF4-FFF2-40B4-BE49-F238E27FC236}">
                  <a16:creationId xmlns:a16="http://schemas.microsoft.com/office/drawing/2014/main" id="{88D76E35-C846-E803-28C0-A1767A120AD4}"/>
                </a:ext>
              </a:extLst>
            </p:cNvPr>
            <p:cNvSpPr/>
            <p:nvPr/>
          </p:nvSpPr>
          <p:spPr>
            <a:xfrm>
              <a:off x="5508789" y="340007"/>
              <a:ext cx="1232366" cy="1045644"/>
            </a:xfrm>
            <a:custGeom>
              <a:avLst/>
              <a:gdLst>
                <a:gd name="connsiteX0" fmla="*/ 49058 w 772001"/>
                <a:gd name="connsiteY0" fmla="*/ 434054 h 655031"/>
                <a:gd name="connsiteX1" fmla="*/ 105204 w 772001"/>
                <a:gd name="connsiteY1" fmla="*/ 160344 h 655031"/>
                <a:gd name="connsiteX2" fmla="*/ 233871 w 772001"/>
                <a:gd name="connsiteY2" fmla="*/ 85484 h 655031"/>
                <a:gd name="connsiteX3" fmla="*/ 285338 w 772001"/>
                <a:gd name="connsiteY3" fmla="*/ 69108 h 655031"/>
                <a:gd name="connsiteX4" fmla="*/ 399968 w 772001"/>
                <a:gd name="connsiteY4" fmla="*/ 57411 h 655031"/>
                <a:gd name="connsiteX5" fmla="*/ 552029 w 772001"/>
                <a:gd name="connsiteY5" fmla="*/ 104199 h 655031"/>
                <a:gd name="connsiteX6" fmla="*/ 736842 w 772001"/>
                <a:gd name="connsiteY6" fmla="*/ 314745 h 655031"/>
                <a:gd name="connsiteX7" fmla="*/ 701751 w 772001"/>
                <a:gd name="connsiteY7" fmla="*/ 424697 h 655031"/>
                <a:gd name="connsiteX8" fmla="*/ 666660 w 772001"/>
                <a:gd name="connsiteY8" fmla="*/ 452769 h 655031"/>
                <a:gd name="connsiteX9" fmla="*/ 495883 w 772001"/>
                <a:gd name="connsiteY9" fmla="*/ 396624 h 655031"/>
                <a:gd name="connsiteX10" fmla="*/ 360198 w 772001"/>
                <a:gd name="connsiteY10" fmla="*/ 431715 h 655031"/>
                <a:gd name="connsiteX11" fmla="*/ 275980 w 772001"/>
                <a:gd name="connsiteY11" fmla="*/ 499557 h 655031"/>
                <a:gd name="connsiteX12" fmla="*/ 236210 w 772001"/>
                <a:gd name="connsiteY12" fmla="*/ 541667 h 655031"/>
                <a:gd name="connsiteX13" fmla="*/ 231531 w 772001"/>
                <a:gd name="connsiteY13" fmla="*/ 576758 h 655031"/>
                <a:gd name="connsiteX14" fmla="*/ 198780 w 772001"/>
                <a:gd name="connsiteY14" fmla="*/ 616527 h 655031"/>
                <a:gd name="connsiteX15" fmla="*/ 175386 w 772001"/>
                <a:gd name="connsiteY15" fmla="*/ 576758 h 655031"/>
                <a:gd name="connsiteX16" fmla="*/ 53737 w 772001"/>
                <a:gd name="connsiteY16" fmla="*/ 478503 h 655031"/>
                <a:gd name="connsiteX17" fmla="*/ 49058 w 772001"/>
                <a:gd name="connsiteY17" fmla="*/ 434054 h 65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2001" h="655031">
                  <a:moveTo>
                    <a:pt x="49058" y="434054"/>
                  </a:moveTo>
                  <a:cubicBezTo>
                    <a:pt x="28004" y="335799"/>
                    <a:pt x="65434" y="244563"/>
                    <a:pt x="105204" y="160344"/>
                  </a:cubicBezTo>
                  <a:cubicBezTo>
                    <a:pt x="123919" y="118235"/>
                    <a:pt x="173046" y="80805"/>
                    <a:pt x="233871" y="85484"/>
                  </a:cubicBezTo>
                  <a:cubicBezTo>
                    <a:pt x="254925" y="87823"/>
                    <a:pt x="268962" y="83144"/>
                    <a:pt x="285338" y="69108"/>
                  </a:cubicBezTo>
                  <a:cubicBezTo>
                    <a:pt x="318089" y="43375"/>
                    <a:pt x="353180" y="31678"/>
                    <a:pt x="399968" y="57411"/>
                  </a:cubicBezTo>
                  <a:cubicBezTo>
                    <a:pt x="446756" y="80805"/>
                    <a:pt x="502902" y="83144"/>
                    <a:pt x="552029" y="104199"/>
                  </a:cubicBezTo>
                  <a:cubicBezTo>
                    <a:pt x="650284" y="143969"/>
                    <a:pt x="708769" y="216490"/>
                    <a:pt x="736842" y="314745"/>
                  </a:cubicBezTo>
                  <a:cubicBezTo>
                    <a:pt x="748539" y="356854"/>
                    <a:pt x="736842" y="396624"/>
                    <a:pt x="701751" y="424697"/>
                  </a:cubicBezTo>
                  <a:cubicBezTo>
                    <a:pt x="692393" y="438733"/>
                    <a:pt x="683035" y="450430"/>
                    <a:pt x="666660" y="452769"/>
                  </a:cubicBezTo>
                  <a:cubicBezTo>
                    <a:pt x="605835" y="448091"/>
                    <a:pt x="547350" y="434054"/>
                    <a:pt x="495883" y="396624"/>
                  </a:cubicBezTo>
                  <a:cubicBezTo>
                    <a:pt x="442077" y="356854"/>
                    <a:pt x="385932" y="373230"/>
                    <a:pt x="360198" y="431715"/>
                  </a:cubicBezTo>
                  <a:cubicBezTo>
                    <a:pt x="343823" y="469145"/>
                    <a:pt x="322768" y="499557"/>
                    <a:pt x="275980" y="499557"/>
                  </a:cubicBezTo>
                  <a:cubicBezTo>
                    <a:pt x="247907" y="499557"/>
                    <a:pt x="236210" y="515933"/>
                    <a:pt x="236210" y="541667"/>
                  </a:cubicBezTo>
                  <a:cubicBezTo>
                    <a:pt x="236210" y="553364"/>
                    <a:pt x="236210" y="565061"/>
                    <a:pt x="231531" y="576758"/>
                  </a:cubicBezTo>
                  <a:cubicBezTo>
                    <a:pt x="226853" y="595473"/>
                    <a:pt x="217495" y="616527"/>
                    <a:pt x="198780" y="616527"/>
                  </a:cubicBezTo>
                  <a:cubicBezTo>
                    <a:pt x="177725" y="616527"/>
                    <a:pt x="177725" y="593133"/>
                    <a:pt x="175386" y="576758"/>
                  </a:cubicBezTo>
                  <a:cubicBezTo>
                    <a:pt x="161349" y="511254"/>
                    <a:pt x="109883" y="492539"/>
                    <a:pt x="53737" y="478503"/>
                  </a:cubicBezTo>
                  <a:cubicBezTo>
                    <a:pt x="39701" y="466806"/>
                    <a:pt x="46719" y="450430"/>
                    <a:pt x="49058" y="434054"/>
                  </a:cubicBezTo>
                  <a:close/>
                </a:path>
              </a:pathLst>
            </a:custGeom>
            <a:solidFill>
              <a:srgbClr val="0D0402"/>
            </a:solidFill>
            <a:ln w="23341"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43B0B69B-B2D2-CD3A-D169-6964ABE2B443}"/>
                </a:ext>
              </a:extLst>
            </p:cNvPr>
            <p:cNvSpPr/>
            <p:nvPr/>
          </p:nvSpPr>
          <p:spPr>
            <a:xfrm>
              <a:off x="5491311" y="1020283"/>
              <a:ext cx="373444" cy="821578"/>
            </a:xfrm>
            <a:custGeom>
              <a:avLst/>
              <a:gdLst>
                <a:gd name="connsiteX0" fmla="*/ 57668 w 233939"/>
                <a:gd name="connsiteY0" fmla="*/ 42994 h 514667"/>
                <a:gd name="connsiteX1" fmla="*/ 67026 w 233939"/>
                <a:gd name="connsiteY1" fmla="*/ 54691 h 514667"/>
                <a:gd name="connsiteX2" fmla="*/ 116153 w 233939"/>
                <a:gd name="connsiteY2" fmla="*/ 255880 h 514667"/>
                <a:gd name="connsiteX3" fmla="*/ 155923 w 233939"/>
                <a:gd name="connsiteY3" fmla="*/ 297989 h 514667"/>
                <a:gd name="connsiteX4" fmla="*/ 191014 w 233939"/>
                <a:gd name="connsiteY4" fmla="*/ 302668 h 514667"/>
                <a:gd name="connsiteX5" fmla="*/ 160601 w 233939"/>
                <a:gd name="connsiteY5" fmla="*/ 321383 h 514667"/>
                <a:gd name="connsiteX6" fmla="*/ 116153 w 233939"/>
                <a:gd name="connsiteY6" fmla="*/ 300328 h 514667"/>
                <a:gd name="connsiteX7" fmla="*/ 102117 w 233939"/>
                <a:gd name="connsiteY7" fmla="*/ 384547 h 514667"/>
                <a:gd name="connsiteX8" fmla="*/ 76383 w 233939"/>
                <a:gd name="connsiteY8" fmla="*/ 473444 h 514667"/>
                <a:gd name="connsiteX9" fmla="*/ 67026 w 233939"/>
                <a:gd name="connsiteY9" fmla="*/ 466426 h 514667"/>
                <a:gd name="connsiteX10" fmla="*/ 99777 w 233939"/>
                <a:gd name="connsiteY10" fmla="*/ 272255 h 514667"/>
                <a:gd name="connsiteX11" fmla="*/ 81062 w 233939"/>
                <a:gd name="connsiteY11" fmla="*/ 183358 h 514667"/>
                <a:gd name="connsiteX12" fmla="*/ 57668 w 233939"/>
                <a:gd name="connsiteY12" fmla="*/ 42994 h 514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939" h="514667">
                  <a:moveTo>
                    <a:pt x="57668" y="42994"/>
                  </a:moveTo>
                  <a:cubicBezTo>
                    <a:pt x="64686" y="50013"/>
                    <a:pt x="64686" y="50013"/>
                    <a:pt x="67026" y="54691"/>
                  </a:cubicBezTo>
                  <a:cubicBezTo>
                    <a:pt x="24916" y="131892"/>
                    <a:pt x="97438" y="136570"/>
                    <a:pt x="116153" y="255880"/>
                  </a:cubicBezTo>
                  <a:cubicBezTo>
                    <a:pt x="118492" y="274595"/>
                    <a:pt x="137207" y="295649"/>
                    <a:pt x="155923" y="297989"/>
                  </a:cubicBezTo>
                  <a:cubicBezTo>
                    <a:pt x="167620" y="300328"/>
                    <a:pt x="179317" y="302668"/>
                    <a:pt x="191014" y="302668"/>
                  </a:cubicBezTo>
                  <a:cubicBezTo>
                    <a:pt x="214408" y="302668"/>
                    <a:pt x="172298" y="326062"/>
                    <a:pt x="160601" y="321383"/>
                  </a:cubicBezTo>
                  <a:cubicBezTo>
                    <a:pt x="139547" y="314365"/>
                    <a:pt x="123171" y="305007"/>
                    <a:pt x="116153" y="300328"/>
                  </a:cubicBezTo>
                  <a:cubicBezTo>
                    <a:pt x="106795" y="295649"/>
                    <a:pt x="106795" y="358813"/>
                    <a:pt x="102117" y="384547"/>
                  </a:cubicBezTo>
                  <a:cubicBezTo>
                    <a:pt x="95098" y="421977"/>
                    <a:pt x="88080" y="440692"/>
                    <a:pt x="76383" y="473444"/>
                  </a:cubicBezTo>
                  <a:cubicBezTo>
                    <a:pt x="71704" y="464086"/>
                    <a:pt x="78723" y="473444"/>
                    <a:pt x="67026" y="466426"/>
                  </a:cubicBezTo>
                  <a:cubicBezTo>
                    <a:pt x="90420" y="398583"/>
                    <a:pt x="99777" y="340098"/>
                    <a:pt x="99777" y="272255"/>
                  </a:cubicBezTo>
                  <a:cubicBezTo>
                    <a:pt x="99777" y="244183"/>
                    <a:pt x="95098" y="204413"/>
                    <a:pt x="81062" y="183358"/>
                  </a:cubicBezTo>
                  <a:cubicBezTo>
                    <a:pt x="36613" y="122534"/>
                    <a:pt x="34274" y="96801"/>
                    <a:pt x="57668" y="42994"/>
                  </a:cubicBezTo>
                  <a:close/>
                </a:path>
              </a:pathLst>
            </a:custGeom>
            <a:solidFill>
              <a:srgbClr val="F9A687"/>
            </a:solidFill>
            <a:ln w="4506"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381961-48D0-3C80-982E-1BFC4E07B397}"/>
                </a:ext>
              </a:extLst>
            </p:cNvPr>
            <p:cNvSpPr/>
            <p:nvPr/>
          </p:nvSpPr>
          <p:spPr>
            <a:xfrm>
              <a:off x="4472825" y="4056387"/>
              <a:ext cx="746889" cy="336100"/>
            </a:xfrm>
            <a:custGeom>
              <a:avLst/>
              <a:gdLst>
                <a:gd name="connsiteX0" fmla="*/ 42994 w 467879"/>
                <a:gd name="connsiteY0" fmla="*/ 45334 h 210545"/>
                <a:gd name="connsiteX1" fmla="*/ 61710 w 467879"/>
                <a:gd name="connsiteY1" fmla="*/ 42994 h 210545"/>
                <a:gd name="connsiteX2" fmla="*/ 108498 w 467879"/>
                <a:gd name="connsiteY2" fmla="*/ 134231 h 210545"/>
                <a:gd name="connsiteX3" fmla="*/ 234825 w 467879"/>
                <a:gd name="connsiteY3" fmla="*/ 162304 h 210545"/>
                <a:gd name="connsiteX4" fmla="*/ 400922 w 467879"/>
                <a:gd name="connsiteY4" fmla="*/ 117855 h 210545"/>
                <a:gd name="connsiteX5" fmla="*/ 440692 w 467879"/>
                <a:gd name="connsiteY5" fmla="*/ 110837 h 210545"/>
                <a:gd name="connsiteX6" fmla="*/ 426656 w 467879"/>
                <a:gd name="connsiteY6" fmla="*/ 155286 h 210545"/>
                <a:gd name="connsiteX7" fmla="*/ 405601 w 467879"/>
                <a:gd name="connsiteY7" fmla="*/ 127213 h 210545"/>
                <a:gd name="connsiteX8" fmla="*/ 239504 w 467879"/>
                <a:gd name="connsiteY8" fmla="*/ 178680 h 210545"/>
                <a:gd name="connsiteX9" fmla="*/ 99140 w 467879"/>
                <a:gd name="connsiteY9" fmla="*/ 145928 h 210545"/>
                <a:gd name="connsiteX10" fmla="*/ 57031 w 467879"/>
                <a:gd name="connsiteY10" fmla="*/ 75746 h 210545"/>
                <a:gd name="connsiteX11" fmla="*/ 42994 w 467879"/>
                <a:gd name="connsiteY11" fmla="*/ 45334 h 210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7879" h="210545">
                  <a:moveTo>
                    <a:pt x="42994" y="45334"/>
                  </a:moveTo>
                  <a:cubicBezTo>
                    <a:pt x="57031" y="45334"/>
                    <a:pt x="57031" y="45334"/>
                    <a:pt x="61710" y="42994"/>
                  </a:cubicBezTo>
                  <a:cubicBezTo>
                    <a:pt x="78085" y="85104"/>
                    <a:pt x="87443" y="108498"/>
                    <a:pt x="108498" y="134231"/>
                  </a:cubicBezTo>
                  <a:cubicBezTo>
                    <a:pt x="150607" y="188037"/>
                    <a:pt x="190377" y="181019"/>
                    <a:pt x="234825" y="162304"/>
                  </a:cubicBezTo>
                  <a:cubicBezTo>
                    <a:pt x="290971" y="141249"/>
                    <a:pt x="342437" y="124873"/>
                    <a:pt x="400922" y="117855"/>
                  </a:cubicBezTo>
                  <a:cubicBezTo>
                    <a:pt x="417298" y="115516"/>
                    <a:pt x="431335" y="113176"/>
                    <a:pt x="440692" y="110837"/>
                  </a:cubicBezTo>
                  <a:cubicBezTo>
                    <a:pt x="424316" y="129552"/>
                    <a:pt x="431335" y="141249"/>
                    <a:pt x="426656" y="155286"/>
                  </a:cubicBezTo>
                  <a:cubicBezTo>
                    <a:pt x="428995" y="131892"/>
                    <a:pt x="426656" y="122534"/>
                    <a:pt x="405601" y="127213"/>
                  </a:cubicBezTo>
                  <a:cubicBezTo>
                    <a:pt x="342437" y="141249"/>
                    <a:pt x="295649" y="155286"/>
                    <a:pt x="239504" y="178680"/>
                  </a:cubicBezTo>
                  <a:cubicBezTo>
                    <a:pt x="204413" y="190377"/>
                    <a:pt x="145928" y="209092"/>
                    <a:pt x="99140" y="145928"/>
                  </a:cubicBezTo>
                  <a:cubicBezTo>
                    <a:pt x="78085" y="115516"/>
                    <a:pt x="73407" y="103819"/>
                    <a:pt x="57031" y="75746"/>
                  </a:cubicBezTo>
                  <a:cubicBezTo>
                    <a:pt x="52352" y="64049"/>
                    <a:pt x="54691" y="57031"/>
                    <a:pt x="42994" y="45334"/>
                  </a:cubicBezTo>
                  <a:close/>
                </a:path>
              </a:pathLst>
            </a:custGeom>
            <a:solidFill>
              <a:srgbClr val="F9A687"/>
            </a:solidFill>
            <a:ln w="4506"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43E7298-A583-1672-7A2B-3E308A66CA9D}"/>
                </a:ext>
              </a:extLst>
            </p:cNvPr>
            <p:cNvSpPr/>
            <p:nvPr/>
          </p:nvSpPr>
          <p:spPr>
            <a:xfrm>
              <a:off x="4502700" y="3324187"/>
              <a:ext cx="2651453" cy="1045644"/>
            </a:xfrm>
            <a:custGeom>
              <a:avLst/>
              <a:gdLst>
                <a:gd name="connsiteX0" fmla="*/ 421977 w 1660973"/>
                <a:gd name="connsiteY0" fmla="*/ 569515 h 655031"/>
                <a:gd name="connsiteX1" fmla="*/ 216110 w 1660973"/>
                <a:gd name="connsiteY1" fmla="*/ 620982 h 655031"/>
                <a:gd name="connsiteX2" fmla="*/ 106158 w 1660973"/>
                <a:gd name="connsiteY2" fmla="*/ 611624 h 655031"/>
                <a:gd name="connsiteX3" fmla="*/ 42994 w 1660973"/>
                <a:gd name="connsiteY3" fmla="*/ 501672 h 655031"/>
                <a:gd name="connsiteX4" fmla="*/ 166983 w 1660973"/>
                <a:gd name="connsiteY4" fmla="*/ 370666 h 655031"/>
                <a:gd name="connsiteX5" fmla="*/ 503856 w 1660973"/>
                <a:gd name="connsiteY5" fmla="*/ 267732 h 655031"/>
                <a:gd name="connsiteX6" fmla="*/ 716741 w 1660973"/>
                <a:gd name="connsiteY6" fmla="*/ 232641 h 655031"/>
                <a:gd name="connsiteX7" fmla="*/ 969396 w 1660973"/>
                <a:gd name="connsiteY7" fmla="*/ 171817 h 655031"/>
                <a:gd name="connsiteX8" fmla="*/ 1203336 w 1660973"/>
                <a:gd name="connsiteY8" fmla="*/ 61865 h 655031"/>
                <a:gd name="connsiteX9" fmla="*/ 1626768 w 1660973"/>
                <a:gd name="connsiteY9" fmla="*/ 82920 h 655031"/>
                <a:gd name="connsiteX10" fmla="*/ 1640804 w 1660973"/>
                <a:gd name="connsiteY10" fmla="*/ 94617 h 655031"/>
                <a:gd name="connsiteX11" fmla="*/ 1624428 w 1660973"/>
                <a:gd name="connsiteY11" fmla="*/ 110993 h 655031"/>
                <a:gd name="connsiteX12" fmla="*/ 1551907 w 1660973"/>
                <a:gd name="connsiteY12" fmla="*/ 118011 h 655031"/>
                <a:gd name="connsiteX13" fmla="*/ 1467688 w 1660973"/>
                <a:gd name="connsiteY13" fmla="*/ 103975 h 655031"/>
                <a:gd name="connsiteX14" fmla="*/ 1369434 w 1660973"/>
                <a:gd name="connsiteY14" fmla="*/ 99296 h 655031"/>
                <a:gd name="connsiteX15" fmla="*/ 1467688 w 1660973"/>
                <a:gd name="connsiteY15" fmla="*/ 122690 h 655031"/>
                <a:gd name="connsiteX16" fmla="*/ 1416222 w 1660973"/>
                <a:gd name="connsiteY16" fmla="*/ 155441 h 655031"/>
                <a:gd name="connsiteX17" fmla="*/ 1313288 w 1660973"/>
                <a:gd name="connsiteY17" fmla="*/ 143744 h 655031"/>
                <a:gd name="connsiteX18" fmla="*/ 1271179 w 1660973"/>
                <a:gd name="connsiteY18" fmla="*/ 153102 h 655031"/>
                <a:gd name="connsiteX19" fmla="*/ 1313288 w 1660973"/>
                <a:gd name="connsiteY19" fmla="*/ 155441 h 655031"/>
                <a:gd name="connsiteX20" fmla="*/ 1383470 w 1660973"/>
                <a:gd name="connsiteY20" fmla="*/ 174157 h 655031"/>
                <a:gd name="connsiteX21" fmla="*/ 1231409 w 1660973"/>
                <a:gd name="connsiteY21" fmla="*/ 216266 h 655031"/>
                <a:gd name="connsiteX22" fmla="*/ 1037239 w 1660973"/>
                <a:gd name="connsiteY22" fmla="*/ 249017 h 655031"/>
                <a:gd name="connsiteX23" fmla="*/ 997469 w 1660973"/>
                <a:gd name="connsiteY23" fmla="*/ 277090 h 655031"/>
                <a:gd name="connsiteX24" fmla="*/ 943663 w 1660973"/>
                <a:gd name="connsiteY24" fmla="*/ 312181 h 655031"/>
                <a:gd name="connsiteX25" fmla="*/ 793941 w 1660973"/>
                <a:gd name="connsiteY25" fmla="*/ 403418 h 655031"/>
                <a:gd name="connsiteX26" fmla="*/ 421977 w 1660973"/>
                <a:gd name="connsiteY26" fmla="*/ 569515 h 65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60973" h="655031">
                  <a:moveTo>
                    <a:pt x="421977" y="569515"/>
                  </a:moveTo>
                  <a:cubicBezTo>
                    <a:pt x="412619" y="571854"/>
                    <a:pt x="295649" y="588230"/>
                    <a:pt x="216110" y="620982"/>
                  </a:cubicBezTo>
                  <a:cubicBezTo>
                    <a:pt x="174001" y="639697"/>
                    <a:pt x="136570" y="642036"/>
                    <a:pt x="106158" y="611624"/>
                  </a:cubicBezTo>
                  <a:cubicBezTo>
                    <a:pt x="75746" y="578873"/>
                    <a:pt x="59370" y="548460"/>
                    <a:pt x="42994" y="501672"/>
                  </a:cubicBezTo>
                  <a:cubicBezTo>
                    <a:pt x="120195" y="436169"/>
                    <a:pt x="106158" y="415115"/>
                    <a:pt x="166983" y="370666"/>
                  </a:cubicBezTo>
                  <a:cubicBezTo>
                    <a:pt x="368171" y="246678"/>
                    <a:pt x="452389" y="270072"/>
                    <a:pt x="503856" y="267732"/>
                  </a:cubicBezTo>
                  <a:cubicBezTo>
                    <a:pt x="562341" y="260714"/>
                    <a:pt x="630184" y="260714"/>
                    <a:pt x="716741" y="232641"/>
                  </a:cubicBezTo>
                  <a:cubicBezTo>
                    <a:pt x="831372" y="197550"/>
                    <a:pt x="887517" y="195211"/>
                    <a:pt x="969396" y="171817"/>
                  </a:cubicBezTo>
                  <a:cubicBezTo>
                    <a:pt x="1077009" y="143744"/>
                    <a:pt x="1130815" y="92278"/>
                    <a:pt x="1203336" y="61865"/>
                  </a:cubicBezTo>
                  <a:cubicBezTo>
                    <a:pt x="1367094" y="29114"/>
                    <a:pt x="1477046" y="40811"/>
                    <a:pt x="1626768" y="82920"/>
                  </a:cubicBezTo>
                  <a:cubicBezTo>
                    <a:pt x="1633786" y="85259"/>
                    <a:pt x="1640804" y="85259"/>
                    <a:pt x="1640804" y="94617"/>
                  </a:cubicBezTo>
                  <a:cubicBezTo>
                    <a:pt x="1643143" y="106314"/>
                    <a:pt x="1633786" y="108653"/>
                    <a:pt x="1624428" y="110993"/>
                  </a:cubicBezTo>
                  <a:cubicBezTo>
                    <a:pt x="1601034" y="120350"/>
                    <a:pt x="1579980" y="129708"/>
                    <a:pt x="1551907" y="118011"/>
                  </a:cubicBezTo>
                  <a:cubicBezTo>
                    <a:pt x="1526173" y="106314"/>
                    <a:pt x="1495761" y="108653"/>
                    <a:pt x="1467688" y="103975"/>
                  </a:cubicBezTo>
                  <a:cubicBezTo>
                    <a:pt x="1439616" y="92278"/>
                    <a:pt x="1402185" y="89938"/>
                    <a:pt x="1369434" y="99296"/>
                  </a:cubicBezTo>
                  <a:cubicBezTo>
                    <a:pt x="1402185" y="103975"/>
                    <a:pt x="1446634" y="108653"/>
                    <a:pt x="1467688" y="122690"/>
                  </a:cubicBezTo>
                  <a:cubicBezTo>
                    <a:pt x="1470028" y="169478"/>
                    <a:pt x="1434937" y="150763"/>
                    <a:pt x="1416222" y="155441"/>
                  </a:cubicBezTo>
                  <a:cubicBezTo>
                    <a:pt x="1385809" y="148423"/>
                    <a:pt x="1339021" y="139066"/>
                    <a:pt x="1313288" y="143744"/>
                  </a:cubicBezTo>
                  <a:cubicBezTo>
                    <a:pt x="1299252" y="148423"/>
                    <a:pt x="1278197" y="150763"/>
                    <a:pt x="1271179" y="153102"/>
                  </a:cubicBezTo>
                  <a:cubicBezTo>
                    <a:pt x="1278197" y="155441"/>
                    <a:pt x="1296912" y="157781"/>
                    <a:pt x="1313288" y="155441"/>
                  </a:cubicBezTo>
                  <a:cubicBezTo>
                    <a:pt x="1350718" y="150763"/>
                    <a:pt x="1374112" y="153102"/>
                    <a:pt x="1383470" y="174157"/>
                  </a:cubicBezTo>
                  <a:cubicBezTo>
                    <a:pt x="1334343" y="192872"/>
                    <a:pt x="1278197" y="185854"/>
                    <a:pt x="1231409" y="216266"/>
                  </a:cubicBezTo>
                  <a:cubicBezTo>
                    <a:pt x="1165906" y="227963"/>
                    <a:pt x="1102742" y="239660"/>
                    <a:pt x="1037239" y="249017"/>
                  </a:cubicBezTo>
                  <a:cubicBezTo>
                    <a:pt x="1018524" y="251357"/>
                    <a:pt x="1006827" y="260714"/>
                    <a:pt x="997469" y="277090"/>
                  </a:cubicBezTo>
                  <a:cubicBezTo>
                    <a:pt x="992790" y="284108"/>
                    <a:pt x="964718" y="298145"/>
                    <a:pt x="943663" y="312181"/>
                  </a:cubicBezTo>
                  <a:cubicBezTo>
                    <a:pt x="889857" y="344933"/>
                    <a:pt x="843069" y="373005"/>
                    <a:pt x="793941" y="403418"/>
                  </a:cubicBezTo>
                  <a:cubicBezTo>
                    <a:pt x="676972" y="478278"/>
                    <a:pt x="560002" y="534424"/>
                    <a:pt x="421977" y="569515"/>
                  </a:cubicBezTo>
                  <a:close/>
                </a:path>
              </a:pathLst>
            </a:custGeom>
            <a:solidFill>
              <a:srgbClr val="F9BA99"/>
            </a:solidFill>
            <a:ln w="4506"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A2C4B4E-E270-11DE-CAC2-FF1AF7EDF35A}"/>
                </a:ext>
              </a:extLst>
            </p:cNvPr>
            <p:cNvSpPr/>
            <p:nvPr/>
          </p:nvSpPr>
          <p:spPr>
            <a:xfrm>
              <a:off x="6785263" y="3467371"/>
              <a:ext cx="1232366" cy="896267"/>
            </a:xfrm>
            <a:custGeom>
              <a:avLst/>
              <a:gdLst>
                <a:gd name="connsiteX0" fmla="*/ 688156 w 772001"/>
                <a:gd name="connsiteY0" fmla="*/ 44691 h 561455"/>
                <a:gd name="connsiteX1" fmla="*/ 730265 w 772001"/>
                <a:gd name="connsiteY1" fmla="*/ 54048 h 561455"/>
                <a:gd name="connsiteX2" fmla="*/ 709211 w 772001"/>
                <a:gd name="connsiteY2" fmla="*/ 89139 h 561455"/>
                <a:gd name="connsiteX3" fmla="*/ 381695 w 772001"/>
                <a:gd name="connsiteY3" fmla="*/ 376885 h 561455"/>
                <a:gd name="connsiteX4" fmla="*/ 180506 w 772001"/>
                <a:gd name="connsiteY4" fmla="*/ 514910 h 561455"/>
                <a:gd name="connsiteX5" fmla="*/ 51839 w 772001"/>
                <a:gd name="connsiteY5" fmla="*/ 437710 h 561455"/>
                <a:gd name="connsiteX6" fmla="*/ 222615 w 772001"/>
                <a:gd name="connsiteY6" fmla="*/ 210788 h 561455"/>
                <a:gd name="connsiteX7" fmla="*/ 253028 w 772001"/>
                <a:gd name="connsiteY7" fmla="*/ 199091 h 561455"/>
                <a:gd name="connsiteX8" fmla="*/ 243670 w 772001"/>
                <a:gd name="connsiteY8" fmla="*/ 178036 h 561455"/>
                <a:gd name="connsiteX9" fmla="*/ 208579 w 772001"/>
                <a:gd name="connsiteY9" fmla="*/ 140606 h 561455"/>
                <a:gd name="connsiteX10" fmla="*/ 269403 w 772001"/>
                <a:gd name="connsiteY10" fmla="*/ 135927 h 561455"/>
                <a:gd name="connsiteX11" fmla="*/ 332567 w 772001"/>
                <a:gd name="connsiteY11" fmla="*/ 161661 h 561455"/>
                <a:gd name="connsiteX12" fmla="*/ 332567 w 772001"/>
                <a:gd name="connsiteY12" fmla="*/ 114873 h 561455"/>
                <a:gd name="connsiteX13" fmla="*/ 391052 w 772001"/>
                <a:gd name="connsiteY13" fmla="*/ 114873 h 561455"/>
                <a:gd name="connsiteX14" fmla="*/ 503343 w 772001"/>
                <a:gd name="connsiteY14" fmla="*/ 112533 h 561455"/>
                <a:gd name="connsiteX15" fmla="*/ 622653 w 772001"/>
                <a:gd name="connsiteY15" fmla="*/ 86800 h 561455"/>
                <a:gd name="connsiteX16" fmla="*/ 688156 w 772001"/>
                <a:gd name="connsiteY16" fmla="*/ 44691 h 56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2001" h="561455">
                  <a:moveTo>
                    <a:pt x="688156" y="44691"/>
                  </a:moveTo>
                  <a:cubicBezTo>
                    <a:pt x="702192" y="49369"/>
                    <a:pt x="720908" y="32994"/>
                    <a:pt x="730265" y="54048"/>
                  </a:cubicBezTo>
                  <a:cubicBezTo>
                    <a:pt x="739623" y="72763"/>
                    <a:pt x="718568" y="77442"/>
                    <a:pt x="709211" y="89139"/>
                  </a:cubicBezTo>
                  <a:cubicBezTo>
                    <a:pt x="608616" y="194412"/>
                    <a:pt x="491646" y="280970"/>
                    <a:pt x="381695" y="376885"/>
                  </a:cubicBezTo>
                  <a:cubicBezTo>
                    <a:pt x="320870" y="430692"/>
                    <a:pt x="250688" y="472801"/>
                    <a:pt x="180506" y="514910"/>
                  </a:cubicBezTo>
                  <a:cubicBezTo>
                    <a:pt x="91609" y="535965"/>
                    <a:pt x="72894" y="524268"/>
                    <a:pt x="51839" y="437710"/>
                  </a:cubicBezTo>
                  <a:cubicBezTo>
                    <a:pt x="19088" y="302025"/>
                    <a:pt x="77573" y="222485"/>
                    <a:pt x="222615" y="210788"/>
                  </a:cubicBezTo>
                  <a:cubicBezTo>
                    <a:pt x="234312" y="210788"/>
                    <a:pt x="246009" y="210788"/>
                    <a:pt x="253028" y="199091"/>
                  </a:cubicBezTo>
                  <a:cubicBezTo>
                    <a:pt x="257706" y="189733"/>
                    <a:pt x="250688" y="185055"/>
                    <a:pt x="243670" y="178036"/>
                  </a:cubicBezTo>
                  <a:cubicBezTo>
                    <a:pt x="231973" y="164000"/>
                    <a:pt x="199221" y="161661"/>
                    <a:pt x="208579" y="140606"/>
                  </a:cubicBezTo>
                  <a:cubicBezTo>
                    <a:pt x="220276" y="117212"/>
                    <a:pt x="248349" y="131248"/>
                    <a:pt x="269403" y="135927"/>
                  </a:cubicBezTo>
                  <a:cubicBezTo>
                    <a:pt x="290458" y="145285"/>
                    <a:pt x="313852" y="147624"/>
                    <a:pt x="332567" y="161661"/>
                  </a:cubicBezTo>
                  <a:cubicBezTo>
                    <a:pt x="344264" y="142945"/>
                    <a:pt x="313852" y="131248"/>
                    <a:pt x="332567" y="114873"/>
                  </a:cubicBezTo>
                  <a:cubicBezTo>
                    <a:pt x="353622" y="91479"/>
                    <a:pt x="372337" y="98497"/>
                    <a:pt x="391052" y="114873"/>
                  </a:cubicBezTo>
                  <a:cubicBezTo>
                    <a:pt x="430822" y="168679"/>
                    <a:pt x="465913" y="121891"/>
                    <a:pt x="503343" y="112533"/>
                  </a:cubicBezTo>
                  <a:cubicBezTo>
                    <a:pt x="540774" y="100836"/>
                    <a:pt x="566507" y="42351"/>
                    <a:pt x="622653" y="86800"/>
                  </a:cubicBezTo>
                  <a:cubicBezTo>
                    <a:pt x="632010" y="100836"/>
                    <a:pt x="667101" y="63406"/>
                    <a:pt x="688156" y="44691"/>
                  </a:cubicBezTo>
                  <a:close/>
                </a:path>
              </a:pathLst>
            </a:custGeom>
            <a:solidFill>
              <a:srgbClr val="F9BA99"/>
            </a:solidFill>
            <a:ln w="4506"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D6149D96-6C7A-8F14-4E40-91517A3F9CA0}"/>
                </a:ext>
              </a:extLst>
            </p:cNvPr>
            <p:cNvSpPr/>
            <p:nvPr/>
          </p:nvSpPr>
          <p:spPr>
            <a:xfrm>
              <a:off x="7150419" y="3593314"/>
              <a:ext cx="261411" cy="224066"/>
            </a:xfrm>
            <a:custGeom>
              <a:avLst/>
              <a:gdLst>
                <a:gd name="connsiteX0" fmla="*/ 106158 w 163757"/>
                <a:gd name="connsiteY0" fmla="*/ 42994 h 140363"/>
                <a:gd name="connsiteX1" fmla="*/ 122534 w 163757"/>
                <a:gd name="connsiteY1" fmla="*/ 96801 h 140363"/>
                <a:gd name="connsiteX2" fmla="*/ 61710 w 163757"/>
                <a:gd name="connsiteY2" fmla="*/ 71067 h 140363"/>
                <a:gd name="connsiteX3" fmla="*/ 42994 w 163757"/>
                <a:gd name="connsiteY3" fmla="*/ 57031 h 140363"/>
                <a:gd name="connsiteX4" fmla="*/ 61710 w 163757"/>
                <a:gd name="connsiteY4" fmla="*/ 59370 h 140363"/>
                <a:gd name="connsiteX5" fmla="*/ 115516 w 163757"/>
                <a:gd name="connsiteY5" fmla="*/ 89782 h 140363"/>
                <a:gd name="connsiteX6" fmla="*/ 106158 w 163757"/>
                <a:gd name="connsiteY6" fmla="*/ 42994 h 1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757" h="140363">
                  <a:moveTo>
                    <a:pt x="106158" y="42994"/>
                  </a:moveTo>
                  <a:cubicBezTo>
                    <a:pt x="110837" y="66388"/>
                    <a:pt x="143589" y="87443"/>
                    <a:pt x="122534" y="96801"/>
                  </a:cubicBezTo>
                  <a:cubicBezTo>
                    <a:pt x="96801" y="110837"/>
                    <a:pt x="92122" y="85104"/>
                    <a:pt x="61710" y="71067"/>
                  </a:cubicBezTo>
                  <a:cubicBezTo>
                    <a:pt x="54691" y="68728"/>
                    <a:pt x="47673" y="61710"/>
                    <a:pt x="42994" y="57031"/>
                  </a:cubicBezTo>
                  <a:cubicBezTo>
                    <a:pt x="47673" y="57031"/>
                    <a:pt x="59370" y="59370"/>
                    <a:pt x="61710" y="59370"/>
                  </a:cubicBezTo>
                  <a:cubicBezTo>
                    <a:pt x="71067" y="61710"/>
                    <a:pt x="94461" y="94461"/>
                    <a:pt x="115516" y="89782"/>
                  </a:cubicBezTo>
                  <a:cubicBezTo>
                    <a:pt x="129552" y="87443"/>
                    <a:pt x="89782" y="50013"/>
                    <a:pt x="106158" y="42994"/>
                  </a:cubicBezTo>
                  <a:close/>
                </a:path>
              </a:pathLst>
            </a:custGeom>
            <a:solidFill>
              <a:srgbClr val="F9A687"/>
            </a:solidFill>
            <a:ln w="4506"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2A1910B4-854A-092A-09A4-39FBDF0A5283}"/>
                </a:ext>
              </a:extLst>
            </p:cNvPr>
            <p:cNvSpPr/>
            <p:nvPr/>
          </p:nvSpPr>
          <p:spPr>
            <a:xfrm>
              <a:off x="7344610" y="3583790"/>
              <a:ext cx="261411" cy="224066"/>
            </a:xfrm>
            <a:custGeom>
              <a:avLst/>
              <a:gdLst>
                <a:gd name="connsiteX0" fmla="*/ 110837 w 163757"/>
                <a:gd name="connsiteY0" fmla="*/ 46623 h 140363"/>
                <a:gd name="connsiteX1" fmla="*/ 89782 w 163757"/>
                <a:gd name="connsiteY1" fmla="*/ 72356 h 140363"/>
                <a:gd name="connsiteX2" fmla="*/ 64049 w 163757"/>
                <a:gd name="connsiteY2" fmla="*/ 72356 h 140363"/>
                <a:gd name="connsiteX3" fmla="*/ 66388 w 163757"/>
                <a:gd name="connsiteY3" fmla="*/ 48962 h 140363"/>
                <a:gd name="connsiteX4" fmla="*/ 42994 w 163757"/>
                <a:gd name="connsiteY4" fmla="*/ 51302 h 140363"/>
                <a:gd name="connsiteX5" fmla="*/ 106158 w 163757"/>
                <a:gd name="connsiteY5" fmla="*/ 74696 h 140363"/>
                <a:gd name="connsiteX6" fmla="*/ 136570 w 163757"/>
                <a:gd name="connsiteY6" fmla="*/ 48962 h 140363"/>
                <a:gd name="connsiteX7" fmla="*/ 110837 w 163757"/>
                <a:gd name="connsiteY7" fmla="*/ 46623 h 1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757" h="140363">
                  <a:moveTo>
                    <a:pt x="110837" y="46623"/>
                  </a:moveTo>
                  <a:cubicBezTo>
                    <a:pt x="108497" y="58320"/>
                    <a:pt x="96800" y="65338"/>
                    <a:pt x="89782" y="72356"/>
                  </a:cubicBezTo>
                  <a:cubicBezTo>
                    <a:pt x="80425" y="79374"/>
                    <a:pt x="68728" y="81714"/>
                    <a:pt x="64049" y="72356"/>
                  </a:cubicBezTo>
                  <a:cubicBezTo>
                    <a:pt x="54691" y="55980"/>
                    <a:pt x="61709" y="58320"/>
                    <a:pt x="66388" y="48962"/>
                  </a:cubicBezTo>
                  <a:cubicBezTo>
                    <a:pt x="52352" y="48962"/>
                    <a:pt x="59370" y="51302"/>
                    <a:pt x="42994" y="51302"/>
                  </a:cubicBezTo>
                  <a:cubicBezTo>
                    <a:pt x="64049" y="109787"/>
                    <a:pt x="59370" y="107447"/>
                    <a:pt x="106158" y="74696"/>
                  </a:cubicBezTo>
                  <a:cubicBezTo>
                    <a:pt x="120194" y="65338"/>
                    <a:pt x="124873" y="58320"/>
                    <a:pt x="136570" y="48962"/>
                  </a:cubicBezTo>
                  <a:cubicBezTo>
                    <a:pt x="122534" y="48962"/>
                    <a:pt x="122534" y="37265"/>
                    <a:pt x="110837" y="46623"/>
                  </a:cubicBezTo>
                  <a:close/>
                </a:path>
              </a:pathLst>
            </a:custGeom>
            <a:solidFill>
              <a:srgbClr val="F9A687"/>
            </a:solidFill>
            <a:ln w="4506"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5C911C0E-49E3-9C29-9CCB-FC2A3244B6C6}"/>
                </a:ext>
              </a:extLst>
            </p:cNvPr>
            <p:cNvSpPr/>
            <p:nvPr/>
          </p:nvSpPr>
          <p:spPr>
            <a:xfrm>
              <a:off x="7557475" y="3542619"/>
              <a:ext cx="224066" cy="186723"/>
            </a:xfrm>
            <a:custGeom>
              <a:avLst/>
              <a:gdLst>
                <a:gd name="connsiteX0" fmla="*/ 94461 w 140363"/>
                <a:gd name="connsiteY0" fmla="*/ 46680 h 116969"/>
                <a:gd name="connsiteX1" fmla="*/ 78085 w 140363"/>
                <a:gd name="connsiteY1" fmla="*/ 72413 h 116969"/>
                <a:gd name="connsiteX2" fmla="*/ 59370 w 140363"/>
                <a:gd name="connsiteY2" fmla="*/ 72413 h 116969"/>
                <a:gd name="connsiteX3" fmla="*/ 61710 w 140363"/>
                <a:gd name="connsiteY3" fmla="*/ 49019 h 116969"/>
                <a:gd name="connsiteX4" fmla="*/ 42994 w 140363"/>
                <a:gd name="connsiteY4" fmla="*/ 49019 h 116969"/>
                <a:gd name="connsiteX5" fmla="*/ 89782 w 140363"/>
                <a:gd name="connsiteY5" fmla="*/ 72413 h 116969"/>
                <a:gd name="connsiteX6" fmla="*/ 113176 w 140363"/>
                <a:gd name="connsiteY6" fmla="*/ 46680 h 116969"/>
                <a:gd name="connsiteX7" fmla="*/ 94461 w 140363"/>
                <a:gd name="connsiteY7" fmla="*/ 46680 h 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63" h="116969">
                  <a:moveTo>
                    <a:pt x="94461" y="46680"/>
                  </a:moveTo>
                  <a:cubicBezTo>
                    <a:pt x="92122" y="58377"/>
                    <a:pt x="85104" y="65395"/>
                    <a:pt x="78085" y="72413"/>
                  </a:cubicBezTo>
                  <a:cubicBezTo>
                    <a:pt x="71067" y="79432"/>
                    <a:pt x="64049" y="81771"/>
                    <a:pt x="59370" y="72413"/>
                  </a:cubicBezTo>
                  <a:cubicBezTo>
                    <a:pt x="52352" y="56038"/>
                    <a:pt x="57031" y="58377"/>
                    <a:pt x="61710" y="49019"/>
                  </a:cubicBezTo>
                  <a:cubicBezTo>
                    <a:pt x="50013" y="49019"/>
                    <a:pt x="54691" y="49019"/>
                    <a:pt x="42994" y="49019"/>
                  </a:cubicBezTo>
                  <a:cubicBezTo>
                    <a:pt x="59370" y="107504"/>
                    <a:pt x="54691" y="105165"/>
                    <a:pt x="89782" y="72413"/>
                  </a:cubicBezTo>
                  <a:cubicBezTo>
                    <a:pt x="99140" y="63056"/>
                    <a:pt x="103819" y="56038"/>
                    <a:pt x="113176" y="46680"/>
                  </a:cubicBezTo>
                  <a:cubicBezTo>
                    <a:pt x="103819" y="49019"/>
                    <a:pt x="103819" y="37322"/>
                    <a:pt x="94461" y="46680"/>
                  </a:cubicBezTo>
                  <a:close/>
                </a:path>
              </a:pathLst>
            </a:custGeom>
            <a:solidFill>
              <a:srgbClr val="F9A687"/>
            </a:solidFill>
            <a:ln w="4506" cap="flat">
              <a:noFill/>
              <a:prstDash val="solid"/>
              <a:miter/>
            </a:ln>
          </p:spPr>
          <p:txBody>
            <a:bodyPr rtlCol="0" anchor="ctr"/>
            <a:lstStyle/>
            <a:p>
              <a:endParaRPr lang="en-US"/>
            </a:p>
          </p:txBody>
        </p:sp>
        <p:grpSp>
          <p:nvGrpSpPr>
            <p:cNvPr id="47" name="Group 46">
              <a:extLst>
                <a:ext uri="{FF2B5EF4-FFF2-40B4-BE49-F238E27FC236}">
                  <a16:creationId xmlns:a16="http://schemas.microsoft.com/office/drawing/2014/main" id="{9FDA1568-3B5C-E397-9CF9-871E62C276FE}"/>
                </a:ext>
              </a:extLst>
            </p:cNvPr>
            <p:cNvGrpSpPr/>
            <p:nvPr/>
          </p:nvGrpSpPr>
          <p:grpSpPr>
            <a:xfrm>
              <a:off x="5147160" y="4742950"/>
              <a:ext cx="1790813" cy="503792"/>
              <a:chOff x="8963351" y="2835327"/>
              <a:chExt cx="1121835" cy="315595"/>
            </a:xfrm>
          </p:grpSpPr>
          <p:sp>
            <p:nvSpPr>
              <p:cNvPr id="59" name="Freeform: Shape 58">
                <a:extLst>
                  <a:ext uri="{FF2B5EF4-FFF2-40B4-BE49-F238E27FC236}">
                    <a16:creationId xmlns:a16="http://schemas.microsoft.com/office/drawing/2014/main" id="{FC9914D1-FF24-01A5-469B-9E10E6EFF3C7}"/>
                  </a:ext>
                </a:extLst>
              </p:cNvPr>
              <p:cNvSpPr/>
              <p:nvPr/>
            </p:nvSpPr>
            <p:spPr>
              <a:xfrm>
                <a:off x="9991610" y="2901191"/>
                <a:ext cx="93576" cy="163758"/>
              </a:xfrm>
              <a:custGeom>
                <a:avLst/>
                <a:gdLst>
                  <a:gd name="connsiteX0" fmla="*/ 66128 w 93575"/>
                  <a:gd name="connsiteY0" fmla="*/ 106158 h 163757"/>
                  <a:gd name="connsiteX1" fmla="*/ 45074 w 93575"/>
                  <a:gd name="connsiteY1" fmla="*/ 108498 h 163757"/>
                  <a:gd name="connsiteX2" fmla="*/ 45074 w 93575"/>
                  <a:gd name="connsiteY2" fmla="*/ 42994 h 163757"/>
                  <a:gd name="connsiteX3" fmla="*/ 66128 w 93575"/>
                  <a:gd name="connsiteY3" fmla="*/ 87443 h 163757"/>
                  <a:gd name="connsiteX4" fmla="*/ 66128 w 93575"/>
                  <a:gd name="connsiteY4" fmla="*/ 106158 h 163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75" h="163757">
                    <a:moveTo>
                      <a:pt x="66128" y="106158"/>
                    </a:moveTo>
                    <a:cubicBezTo>
                      <a:pt x="59110" y="110837"/>
                      <a:pt x="52092" y="141249"/>
                      <a:pt x="45074" y="108498"/>
                    </a:cubicBezTo>
                    <a:cubicBezTo>
                      <a:pt x="40395" y="89782"/>
                      <a:pt x="45074" y="68728"/>
                      <a:pt x="45074" y="42994"/>
                    </a:cubicBezTo>
                    <a:cubicBezTo>
                      <a:pt x="63789" y="57031"/>
                      <a:pt x="49753" y="80425"/>
                      <a:pt x="66128" y="87443"/>
                    </a:cubicBezTo>
                    <a:cubicBezTo>
                      <a:pt x="66128" y="94461"/>
                      <a:pt x="66128" y="101479"/>
                      <a:pt x="66128" y="106158"/>
                    </a:cubicBezTo>
                    <a:close/>
                  </a:path>
                </a:pathLst>
              </a:custGeom>
              <a:solidFill>
                <a:srgbClr val="050505"/>
              </a:solidFill>
              <a:ln w="23341"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D36847D7-21EC-44EF-857D-1C30F5D6ADAB}"/>
                  </a:ext>
                </a:extLst>
              </p:cNvPr>
              <p:cNvSpPr/>
              <p:nvPr/>
            </p:nvSpPr>
            <p:spPr>
              <a:xfrm>
                <a:off x="9071658" y="2854204"/>
                <a:ext cx="444486" cy="257334"/>
              </a:xfrm>
              <a:custGeom>
                <a:avLst/>
                <a:gdLst>
                  <a:gd name="connsiteX0" fmla="*/ 422284 w 444485"/>
                  <a:gd name="connsiteY0" fmla="*/ 183557 h 257333"/>
                  <a:gd name="connsiteX1" fmla="*/ 375496 w 444485"/>
                  <a:gd name="connsiteY1" fmla="*/ 223327 h 257333"/>
                  <a:gd name="connsiteX2" fmla="*/ 66696 w 444485"/>
                  <a:gd name="connsiteY2" fmla="*/ 150805 h 257333"/>
                  <a:gd name="connsiteX3" fmla="*/ 45641 w 444485"/>
                  <a:gd name="connsiteY3" fmla="*/ 94660 h 257333"/>
                  <a:gd name="connsiteX4" fmla="*/ 104126 w 444485"/>
                  <a:gd name="connsiteY4" fmla="*/ 47872 h 257333"/>
                  <a:gd name="connsiteX5" fmla="*/ 377836 w 444485"/>
                  <a:gd name="connsiteY5" fmla="*/ 120393 h 257333"/>
                  <a:gd name="connsiteX6" fmla="*/ 422284 w 444485"/>
                  <a:gd name="connsiteY6" fmla="*/ 183557 h 25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485" h="257333">
                    <a:moveTo>
                      <a:pt x="422284" y="183557"/>
                    </a:moveTo>
                    <a:cubicBezTo>
                      <a:pt x="429303" y="223327"/>
                      <a:pt x="408248" y="232684"/>
                      <a:pt x="375496" y="223327"/>
                    </a:cubicBezTo>
                    <a:cubicBezTo>
                      <a:pt x="272563" y="199933"/>
                      <a:pt x="169629" y="174199"/>
                      <a:pt x="66696" y="150805"/>
                    </a:cubicBezTo>
                    <a:cubicBezTo>
                      <a:pt x="29265" y="141448"/>
                      <a:pt x="47981" y="115714"/>
                      <a:pt x="45641" y="94660"/>
                    </a:cubicBezTo>
                    <a:cubicBezTo>
                      <a:pt x="38623" y="43193"/>
                      <a:pt x="54999" y="36175"/>
                      <a:pt x="104126" y="47872"/>
                    </a:cubicBezTo>
                    <a:cubicBezTo>
                      <a:pt x="197702" y="66587"/>
                      <a:pt x="286599" y="94660"/>
                      <a:pt x="377836" y="120393"/>
                    </a:cubicBezTo>
                    <a:cubicBezTo>
                      <a:pt x="415266" y="132090"/>
                      <a:pt x="431642" y="146127"/>
                      <a:pt x="422284" y="183557"/>
                    </a:cubicBezTo>
                    <a:close/>
                  </a:path>
                </a:pathLst>
              </a:custGeom>
              <a:solidFill>
                <a:srgbClr val="000000"/>
              </a:solidFill>
              <a:ln w="23341"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6C2CD5CB-B3E8-7EF1-701A-3CC17F9D72DE}"/>
                  </a:ext>
                </a:extLst>
              </p:cNvPr>
              <p:cNvSpPr/>
              <p:nvPr/>
            </p:nvSpPr>
            <p:spPr>
              <a:xfrm>
                <a:off x="9480134" y="2950191"/>
                <a:ext cx="257334" cy="187152"/>
              </a:xfrm>
              <a:custGeom>
                <a:avLst/>
                <a:gdLst>
                  <a:gd name="connsiteX0" fmla="*/ 229034 w 257333"/>
                  <a:gd name="connsiteY0" fmla="*/ 80552 h 187151"/>
                  <a:gd name="connsiteX1" fmla="*/ 219676 w 257333"/>
                  <a:gd name="connsiteY1" fmla="*/ 122661 h 187151"/>
                  <a:gd name="connsiteX2" fmla="*/ 189264 w 257333"/>
                  <a:gd name="connsiteY2" fmla="*/ 153074 h 187151"/>
                  <a:gd name="connsiteX3" fmla="*/ 67615 w 257333"/>
                  <a:gd name="connsiteY3" fmla="*/ 141377 h 187151"/>
                  <a:gd name="connsiteX4" fmla="*/ 46561 w 257333"/>
                  <a:gd name="connsiteY4" fmla="*/ 89910 h 187151"/>
                  <a:gd name="connsiteX5" fmla="*/ 69955 w 257333"/>
                  <a:gd name="connsiteY5" fmla="*/ 43122 h 187151"/>
                  <a:gd name="connsiteX6" fmla="*/ 224355 w 257333"/>
                  <a:gd name="connsiteY6" fmla="*/ 66516 h 187151"/>
                  <a:gd name="connsiteX7" fmla="*/ 229034 w 257333"/>
                  <a:gd name="connsiteY7" fmla="*/ 80552 h 18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333" h="187151">
                    <a:moveTo>
                      <a:pt x="229034" y="80552"/>
                    </a:moveTo>
                    <a:cubicBezTo>
                      <a:pt x="214997" y="92249"/>
                      <a:pt x="219676" y="108625"/>
                      <a:pt x="219676" y="122661"/>
                    </a:cubicBezTo>
                    <a:cubicBezTo>
                      <a:pt x="222016" y="143716"/>
                      <a:pt x="212658" y="155413"/>
                      <a:pt x="189264" y="153074"/>
                    </a:cubicBezTo>
                    <a:cubicBezTo>
                      <a:pt x="149494" y="148395"/>
                      <a:pt x="107385" y="146055"/>
                      <a:pt x="67615" y="141377"/>
                    </a:cubicBezTo>
                    <a:cubicBezTo>
                      <a:pt x="30185" y="136698"/>
                      <a:pt x="46561" y="108625"/>
                      <a:pt x="46561" y="89910"/>
                    </a:cubicBezTo>
                    <a:cubicBezTo>
                      <a:pt x="44221" y="71195"/>
                      <a:pt x="41882" y="40782"/>
                      <a:pt x="69955" y="43122"/>
                    </a:cubicBezTo>
                    <a:cubicBezTo>
                      <a:pt x="121421" y="47801"/>
                      <a:pt x="172888" y="57158"/>
                      <a:pt x="224355" y="66516"/>
                    </a:cubicBezTo>
                    <a:cubicBezTo>
                      <a:pt x="229034" y="66516"/>
                      <a:pt x="229034" y="75873"/>
                      <a:pt x="229034" y="80552"/>
                    </a:cubicBezTo>
                    <a:close/>
                  </a:path>
                </a:pathLst>
              </a:custGeom>
              <a:solidFill>
                <a:srgbClr val="020202"/>
              </a:solidFill>
              <a:ln w="23341"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DD5AE159-E9D4-8E4F-F685-110F3278500E}"/>
                  </a:ext>
                </a:extLst>
              </p:cNvPr>
              <p:cNvSpPr/>
              <p:nvPr/>
            </p:nvSpPr>
            <p:spPr>
              <a:xfrm>
                <a:off x="9682317" y="2963770"/>
                <a:ext cx="280728" cy="187152"/>
              </a:xfrm>
              <a:custGeom>
                <a:avLst/>
                <a:gdLst>
                  <a:gd name="connsiteX0" fmla="*/ 239736 w 280727"/>
                  <a:gd name="connsiteY0" fmla="*/ 57616 h 187151"/>
                  <a:gd name="connsiteX1" fmla="*/ 237397 w 280727"/>
                  <a:gd name="connsiteY1" fmla="*/ 104404 h 187151"/>
                  <a:gd name="connsiteX2" fmla="*/ 211663 w 280727"/>
                  <a:gd name="connsiteY2" fmla="*/ 141834 h 187151"/>
                  <a:gd name="connsiteX3" fmla="*/ 80657 w 280727"/>
                  <a:gd name="connsiteY3" fmla="*/ 151192 h 187151"/>
                  <a:gd name="connsiteX4" fmla="*/ 47906 w 280727"/>
                  <a:gd name="connsiteY4" fmla="*/ 99725 h 187151"/>
                  <a:gd name="connsiteX5" fmla="*/ 66621 w 280727"/>
                  <a:gd name="connsiteY5" fmla="*/ 45919 h 187151"/>
                  <a:gd name="connsiteX6" fmla="*/ 235057 w 280727"/>
                  <a:gd name="connsiteY6" fmla="*/ 43579 h 187151"/>
                  <a:gd name="connsiteX7" fmla="*/ 239736 w 280727"/>
                  <a:gd name="connsiteY7" fmla="*/ 57616 h 18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727" h="187151">
                    <a:moveTo>
                      <a:pt x="239736" y="57616"/>
                    </a:moveTo>
                    <a:cubicBezTo>
                      <a:pt x="225700" y="71652"/>
                      <a:pt x="235057" y="88028"/>
                      <a:pt x="237397" y="104404"/>
                    </a:cubicBezTo>
                    <a:cubicBezTo>
                      <a:pt x="244415" y="127798"/>
                      <a:pt x="235057" y="139495"/>
                      <a:pt x="211663" y="141834"/>
                    </a:cubicBezTo>
                    <a:cubicBezTo>
                      <a:pt x="167215" y="144173"/>
                      <a:pt x="125106" y="148852"/>
                      <a:pt x="80657" y="151192"/>
                    </a:cubicBezTo>
                    <a:cubicBezTo>
                      <a:pt x="40887" y="153531"/>
                      <a:pt x="52584" y="120779"/>
                      <a:pt x="47906" y="99725"/>
                    </a:cubicBezTo>
                    <a:cubicBezTo>
                      <a:pt x="43227" y="78670"/>
                      <a:pt x="33869" y="48258"/>
                      <a:pt x="66621" y="45919"/>
                    </a:cubicBezTo>
                    <a:cubicBezTo>
                      <a:pt x="122766" y="41240"/>
                      <a:pt x="178912" y="43579"/>
                      <a:pt x="235057" y="43579"/>
                    </a:cubicBezTo>
                    <a:cubicBezTo>
                      <a:pt x="235057" y="43579"/>
                      <a:pt x="237397" y="52937"/>
                      <a:pt x="239736" y="57616"/>
                    </a:cubicBezTo>
                    <a:close/>
                  </a:path>
                </a:pathLst>
              </a:custGeom>
              <a:solidFill>
                <a:srgbClr val="020202"/>
              </a:solidFill>
              <a:ln w="23341"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3CD3AC44-6AAC-1469-38AC-61DDA425312F}"/>
                  </a:ext>
                </a:extLst>
              </p:cNvPr>
              <p:cNvSpPr/>
              <p:nvPr/>
            </p:nvSpPr>
            <p:spPr>
              <a:xfrm>
                <a:off x="8963351" y="2835327"/>
                <a:ext cx="140364" cy="187152"/>
              </a:xfrm>
              <a:custGeom>
                <a:avLst/>
                <a:gdLst>
                  <a:gd name="connsiteX0" fmla="*/ 43997 w 140363"/>
                  <a:gd name="connsiteY0" fmla="*/ 99500 h 187151"/>
                  <a:gd name="connsiteX1" fmla="*/ 76749 w 140363"/>
                  <a:gd name="connsiteY1" fmla="*/ 43355 h 187151"/>
                  <a:gd name="connsiteX2" fmla="*/ 104821 w 140363"/>
                  <a:gd name="connsiteY2" fmla="*/ 113537 h 187151"/>
                  <a:gd name="connsiteX3" fmla="*/ 72070 w 140363"/>
                  <a:gd name="connsiteY3" fmla="*/ 155646 h 187151"/>
                  <a:gd name="connsiteX4" fmla="*/ 43997 w 140363"/>
                  <a:gd name="connsiteY4" fmla="*/ 99500 h 18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3" h="187151">
                    <a:moveTo>
                      <a:pt x="43997" y="99500"/>
                    </a:moveTo>
                    <a:cubicBezTo>
                      <a:pt x="53355" y="80785"/>
                      <a:pt x="27621" y="38676"/>
                      <a:pt x="76749" y="43355"/>
                    </a:cubicBezTo>
                    <a:cubicBezTo>
                      <a:pt x="130555" y="48033"/>
                      <a:pt x="100143" y="90143"/>
                      <a:pt x="104821" y="113537"/>
                    </a:cubicBezTo>
                    <a:cubicBezTo>
                      <a:pt x="109500" y="134591"/>
                      <a:pt x="107161" y="157985"/>
                      <a:pt x="72070" y="155646"/>
                    </a:cubicBezTo>
                    <a:cubicBezTo>
                      <a:pt x="27621" y="153306"/>
                      <a:pt x="48676" y="120555"/>
                      <a:pt x="43997" y="99500"/>
                    </a:cubicBezTo>
                    <a:close/>
                  </a:path>
                </a:pathLst>
              </a:custGeom>
              <a:solidFill>
                <a:srgbClr val="000000"/>
              </a:solidFill>
              <a:ln w="23341"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F74CD0F-10CB-C0FD-3145-14E43D6D9673}"/>
                  </a:ext>
                </a:extLst>
              </p:cNvPr>
              <p:cNvSpPr/>
              <p:nvPr/>
            </p:nvSpPr>
            <p:spPr>
              <a:xfrm>
                <a:off x="9892135" y="2926594"/>
                <a:ext cx="163758" cy="187152"/>
              </a:xfrm>
              <a:custGeom>
                <a:avLst/>
                <a:gdLst>
                  <a:gd name="connsiteX0" fmla="*/ 46294 w 163757"/>
                  <a:gd name="connsiteY0" fmla="*/ 155616 h 187151"/>
                  <a:gd name="connsiteX1" fmla="*/ 43954 w 163757"/>
                  <a:gd name="connsiteY1" fmla="*/ 111167 h 187151"/>
                  <a:gd name="connsiteX2" fmla="*/ 100100 w 163757"/>
                  <a:gd name="connsiteY2" fmla="*/ 45664 h 187151"/>
                  <a:gd name="connsiteX3" fmla="*/ 123494 w 163757"/>
                  <a:gd name="connsiteY3" fmla="*/ 64379 h 187151"/>
                  <a:gd name="connsiteX4" fmla="*/ 46294 w 163757"/>
                  <a:gd name="connsiteY4" fmla="*/ 155616 h 18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57" h="187151">
                    <a:moveTo>
                      <a:pt x="46294" y="155616"/>
                    </a:moveTo>
                    <a:cubicBezTo>
                      <a:pt x="46294" y="141579"/>
                      <a:pt x="46294" y="125204"/>
                      <a:pt x="43954" y="111167"/>
                    </a:cubicBezTo>
                    <a:cubicBezTo>
                      <a:pt x="36936" y="66719"/>
                      <a:pt x="69688" y="57361"/>
                      <a:pt x="100100" y="45664"/>
                    </a:cubicBezTo>
                    <a:cubicBezTo>
                      <a:pt x="116476" y="38646"/>
                      <a:pt x="123494" y="45664"/>
                      <a:pt x="123494" y="64379"/>
                    </a:cubicBezTo>
                    <a:cubicBezTo>
                      <a:pt x="121155" y="115846"/>
                      <a:pt x="102439" y="153276"/>
                      <a:pt x="46294" y="155616"/>
                    </a:cubicBezTo>
                    <a:close/>
                  </a:path>
                </a:pathLst>
              </a:custGeom>
              <a:solidFill>
                <a:srgbClr val="020202"/>
              </a:solidFill>
              <a:ln w="23341" cap="flat">
                <a:noFill/>
                <a:prstDash val="solid"/>
                <a:miter/>
              </a:ln>
            </p:spPr>
            <p:txBody>
              <a:bodyPr rtlCol="0" anchor="ctr"/>
              <a:lstStyle/>
              <a:p>
                <a:endParaRPr lang="en-US"/>
              </a:p>
            </p:txBody>
          </p:sp>
        </p:grpSp>
        <p:sp>
          <p:nvSpPr>
            <p:cNvPr id="48" name="Freeform: Shape 47">
              <a:extLst>
                <a:ext uri="{FF2B5EF4-FFF2-40B4-BE49-F238E27FC236}">
                  <a16:creationId xmlns:a16="http://schemas.microsoft.com/office/drawing/2014/main" id="{2150A1AD-4DAE-3D54-E5CA-219F8A48BA3B}"/>
                </a:ext>
              </a:extLst>
            </p:cNvPr>
            <p:cNvSpPr/>
            <p:nvPr/>
          </p:nvSpPr>
          <p:spPr>
            <a:xfrm>
              <a:off x="6425022" y="4272985"/>
              <a:ext cx="186722" cy="186723"/>
            </a:xfrm>
            <a:custGeom>
              <a:avLst/>
              <a:gdLst>
                <a:gd name="connsiteX0" fmla="*/ 66963 w 116969"/>
                <a:gd name="connsiteY0" fmla="*/ 42994 h 116969"/>
                <a:gd name="connsiteX1" fmla="*/ 85678 w 116969"/>
                <a:gd name="connsiteY1" fmla="*/ 66388 h 116969"/>
                <a:gd name="connsiteX2" fmla="*/ 59945 w 116969"/>
                <a:gd name="connsiteY2" fmla="*/ 87443 h 116969"/>
                <a:gd name="connsiteX3" fmla="*/ 43569 w 116969"/>
                <a:gd name="connsiteY3" fmla="*/ 61709 h 116969"/>
                <a:gd name="connsiteX4" fmla="*/ 66963 w 116969"/>
                <a:gd name="connsiteY4" fmla="*/ 42994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66963" y="42994"/>
                  </a:moveTo>
                  <a:cubicBezTo>
                    <a:pt x="78660" y="45334"/>
                    <a:pt x="88017" y="54691"/>
                    <a:pt x="85678" y="66388"/>
                  </a:cubicBezTo>
                  <a:cubicBezTo>
                    <a:pt x="85678" y="80425"/>
                    <a:pt x="76320" y="92122"/>
                    <a:pt x="59945" y="87443"/>
                  </a:cubicBezTo>
                  <a:cubicBezTo>
                    <a:pt x="45908" y="85103"/>
                    <a:pt x="41229" y="73406"/>
                    <a:pt x="43569" y="61709"/>
                  </a:cubicBezTo>
                  <a:cubicBezTo>
                    <a:pt x="45908" y="50012"/>
                    <a:pt x="52926" y="42994"/>
                    <a:pt x="66963" y="42994"/>
                  </a:cubicBezTo>
                  <a:close/>
                </a:path>
              </a:pathLst>
            </a:custGeom>
            <a:solidFill>
              <a:srgbClr val="D6D6D6"/>
            </a:solidFill>
            <a:ln w="23341"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80EC3A3A-8076-7B9D-D0E1-220AC553DE6C}"/>
                </a:ext>
              </a:extLst>
            </p:cNvPr>
            <p:cNvSpPr/>
            <p:nvPr/>
          </p:nvSpPr>
          <p:spPr>
            <a:xfrm>
              <a:off x="6455814" y="4780154"/>
              <a:ext cx="186722" cy="186723"/>
            </a:xfrm>
            <a:custGeom>
              <a:avLst/>
              <a:gdLst>
                <a:gd name="connsiteX0" fmla="*/ 80425 w 116969"/>
                <a:gd name="connsiteY0" fmla="*/ 59818 h 116969"/>
                <a:gd name="connsiteX1" fmla="*/ 64049 w 116969"/>
                <a:gd name="connsiteY1" fmla="*/ 80873 h 116969"/>
                <a:gd name="connsiteX2" fmla="*/ 42994 w 116969"/>
                <a:gd name="connsiteY2" fmla="*/ 64497 h 116969"/>
                <a:gd name="connsiteX3" fmla="*/ 61710 w 116969"/>
                <a:gd name="connsiteY3" fmla="*/ 43443 h 116969"/>
                <a:gd name="connsiteX4" fmla="*/ 80425 w 116969"/>
                <a:gd name="connsiteY4" fmla="*/ 59818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80425" y="59818"/>
                  </a:moveTo>
                  <a:cubicBezTo>
                    <a:pt x="80425" y="71515"/>
                    <a:pt x="75746" y="78534"/>
                    <a:pt x="64049" y="80873"/>
                  </a:cubicBezTo>
                  <a:cubicBezTo>
                    <a:pt x="52352" y="80873"/>
                    <a:pt x="45334" y="73855"/>
                    <a:pt x="42994" y="64497"/>
                  </a:cubicBezTo>
                  <a:cubicBezTo>
                    <a:pt x="42994" y="52800"/>
                    <a:pt x="50013" y="45782"/>
                    <a:pt x="61710" y="43443"/>
                  </a:cubicBezTo>
                  <a:cubicBezTo>
                    <a:pt x="71067" y="41103"/>
                    <a:pt x="78085" y="48121"/>
                    <a:pt x="80425" y="59818"/>
                  </a:cubicBezTo>
                  <a:close/>
                </a:path>
              </a:pathLst>
            </a:custGeom>
            <a:solidFill>
              <a:srgbClr val="CFCFCF"/>
            </a:solidFill>
            <a:ln w="23341"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AB83E54-E77E-5A79-5D77-E76AA97E9DE2}"/>
                </a:ext>
              </a:extLst>
            </p:cNvPr>
            <p:cNvSpPr/>
            <p:nvPr/>
          </p:nvSpPr>
          <p:spPr>
            <a:xfrm>
              <a:off x="6324393" y="3790525"/>
              <a:ext cx="186722" cy="186723"/>
            </a:xfrm>
            <a:custGeom>
              <a:avLst/>
              <a:gdLst>
                <a:gd name="connsiteX0" fmla="*/ 59818 w 116969"/>
                <a:gd name="connsiteY0" fmla="*/ 80873 h 116969"/>
                <a:gd name="connsiteX1" fmla="*/ 43443 w 116969"/>
                <a:gd name="connsiteY1" fmla="*/ 59818 h 116969"/>
                <a:gd name="connsiteX2" fmla="*/ 64497 w 116969"/>
                <a:gd name="connsiteY2" fmla="*/ 43443 h 116969"/>
                <a:gd name="connsiteX3" fmla="*/ 78534 w 116969"/>
                <a:gd name="connsiteY3" fmla="*/ 62158 h 116969"/>
                <a:gd name="connsiteX4" fmla="*/ 59818 w 116969"/>
                <a:gd name="connsiteY4" fmla="*/ 80873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59818" y="80873"/>
                  </a:moveTo>
                  <a:cubicBezTo>
                    <a:pt x="48121" y="78534"/>
                    <a:pt x="41103" y="73855"/>
                    <a:pt x="43443" y="59818"/>
                  </a:cubicBezTo>
                  <a:cubicBezTo>
                    <a:pt x="45782" y="48121"/>
                    <a:pt x="52800" y="41103"/>
                    <a:pt x="64497" y="43443"/>
                  </a:cubicBezTo>
                  <a:cubicBezTo>
                    <a:pt x="73855" y="45782"/>
                    <a:pt x="80873" y="52800"/>
                    <a:pt x="78534" y="62158"/>
                  </a:cubicBezTo>
                  <a:cubicBezTo>
                    <a:pt x="78534" y="73855"/>
                    <a:pt x="71515" y="80873"/>
                    <a:pt x="59818" y="80873"/>
                  </a:cubicBezTo>
                  <a:close/>
                </a:path>
              </a:pathLst>
            </a:custGeom>
            <a:solidFill>
              <a:srgbClr val="D6D5D5"/>
            </a:solidFill>
            <a:ln w="23341"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CF7418F-539E-9871-FEB1-08200236F742}"/>
                </a:ext>
              </a:extLst>
            </p:cNvPr>
            <p:cNvSpPr/>
            <p:nvPr/>
          </p:nvSpPr>
          <p:spPr>
            <a:xfrm>
              <a:off x="5798552" y="964266"/>
              <a:ext cx="896266" cy="1157678"/>
            </a:xfrm>
            <a:custGeom>
              <a:avLst/>
              <a:gdLst>
                <a:gd name="connsiteX0" fmla="*/ 515553 w 561455"/>
                <a:gd name="connsiteY0" fmla="*/ 42994 h 725213"/>
                <a:gd name="connsiteX1" fmla="*/ 501517 w 561455"/>
                <a:gd name="connsiteY1" fmla="*/ 57031 h 725213"/>
                <a:gd name="connsiteX2" fmla="*/ 506195 w 561455"/>
                <a:gd name="connsiteY2" fmla="*/ 204413 h 725213"/>
                <a:gd name="connsiteX3" fmla="*/ 396244 w 561455"/>
                <a:gd name="connsiteY3" fmla="*/ 534268 h 725213"/>
                <a:gd name="connsiteX4" fmla="*/ 351795 w 561455"/>
                <a:gd name="connsiteY4" fmla="*/ 597432 h 725213"/>
                <a:gd name="connsiteX5" fmla="*/ 293310 w 561455"/>
                <a:gd name="connsiteY5" fmla="*/ 691008 h 725213"/>
                <a:gd name="connsiteX6" fmla="*/ 42994 w 561455"/>
                <a:gd name="connsiteY6" fmla="*/ 564680 h 725213"/>
                <a:gd name="connsiteX7" fmla="*/ 283952 w 561455"/>
                <a:gd name="connsiteY7" fmla="*/ 700366 h 725213"/>
                <a:gd name="connsiteX8" fmla="*/ 326062 w 561455"/>
                <a:gd name="connsiteY8" fmla="*/ 681650 h 725213"/>
                <a:gd name="connsiteX9" fmla="*/ 363492 w 561455"/>
                <a:gd name="connsiteY9" fmla="*/ 595093 h 725213"/>
                <a:gd name="connsiteX10" fmla="*/ 398583 w 561455"/>
                <a:gd name="connsiteY10" fmla="*/ 543626 h 725213"/>
                <a:gd name="connsiteX11" fmla="*/ 468765 w 561455"/>
                <a:gd name="connsiteY11" fmla="*/ 412619 h 725213"/>
                <a:gd name="connsiteX12" fmla="*/ 515553 w 561455"/>
                <a:gd name="connsiteY12" fmla="*/ 206752 h 725213"/>
                <a:gd name="connsiteX13" fmla="*/ 515553 w 561455"/>
                <a:gd name="connsiteY13" fmla="*/ 42994 h 72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1455" h="725213">
                  <a:moveTo>
                    <a:pt x="515553" y="42994"/>
                  </a:moveTo>
                  <a:cubicBezTo>
                    <a:pt x="503856" y="50013"/>
                    <a:pt x="513214" y="50013"/>
                    <a:pt x="501517" y="57031"/>
                  </a:cubicBezTo>
                  <a:cubicBezTo>
                    <a:pt x="506195" y="106158"/>
                    <a:pt x="510874" y="143589"/>
                    <a:pt x="506195" y="204413"/>
                  </a:cubicBezTo>
                  <a:cubicBezTo>
                    <a:pt x="424316" y="354134"/>
                    <a:pt x="517892" y="396244"/>
                    <a:pt x="396244" y="534268"/>
                  </a:cubicBezTo>
                  <a:cubicBezTo>
                    <a:pt x="384547" y="548305"/>
                    <a:pt x="351795" y="597432"/>
                    <a:pt x="351795" y="597432"/>
                  </a:cubicBezTo>
                  <a:cubicBezTo>
                    <a:pt x="330740" y="632523"/>
                    <a:pt x="309686" y="695687"/>
                    <a:pt x="293310" y="691008"/>
                  </a:cubicBezTo>
                  <a:cubicBezTo>
                    <a:pt x="220789" y="665275"/>
                    <a:pt x="106158" y="613808"/>
                    <a:pt x="42994" y="564680"/>
                  </a:cubicBezTo>
                  <a:cubicBezTo>
                    <a:pt x="110837" y="632523"/>
                    <a:pt x="197395" y="669953"/>
                    <a:pt x="283952" y="700366"/>
                  </a:cubicBezTo>
                  <a:cubicBezTo>
                    <a:pt x="300328" y="705044"/>
                    <a:pt x="319043" y="698026"/>
                    <a:pt x="326062" y="681650"/>
                  </a:cubicBezTo>
                  <a:cubicBezTo>
                    <a:pt x="337759" y="653578"/>
                    <a:pt x="356474" y="611468"/>
                    <a:pt x="363492" y="595093"/>
                  </a:cubicBezTo>
                  <a:cubicBezTo>
                    <a:pt x="363492" y="595093"/>
                    <a:pt x="386886" y="560002"/>
                    <a:pt x="398583" y="543626"/>
                  </a:cubicBezTo>
                  <a:cubicBezTo>
                    <a:pt x="431335" y="503856"/>
                    <a:pt x="461747" y="464086"/>
                    <a:pt x="468765" y="412619"/>
                  </a:cubicBezTo>
                  <a:cubicBezTo>
                    <a:pt x="475783" y="342437"/>
                    <a:pt x="473444" y="269916"/>
                    <a:pt x="515553" y="206752"/>
                  </a:cubicBezTo>
                  <a:cubicBezTo>
                    <a:pt x="527250" y="148267"/>
                    <a:pt x="515553" y="101479"/>
                    <a:pt x="515553" y="42994"/>
                  </a:cubicBezTo>
                  <a:close/>
                </a:path>
              </a:pathLst>
            </a:custGeom>
            <a:solidFill>
              <a:srgbClr val="F9A687"/>
            </a:solidFill>
            <a:ln w="4506"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59D08D44-0CD8-A1F8-96BA-01333FBB566A}"/>
                </a:ext>
              </a:extLst>
            </p:cNvPr>
            <p:cNvSpPr/>
            <p:nvPr/>
          </p:nvSpPr>
          <p:spPr>
            <a:xfrm>
              <a:off x="6455814" y="3487817"/>
              <a:ext cx="336100" cy="186723"/>
            </a:xfrm>
            <a:custGeom>
              <a:avLst/>
              <a:gdLst>
                <a:gd name="connsiteX0" fmla="*/ 159964 w 210545"/>
                <a:gd name="connsiteY0" fmla="*/ 73991 h 116969"/>
                <a:gd name="connsiteX1" fmla="*/ 42994 w 210545"/>
                <a:gd name="connsiteY1" fmla="*/ 55276 h 116969"/>
                <a:gd name="connsiteX2" fmla="*/ 190376 w 210545"/>
                <a:gd name="connsiteY2" fmla="*/ 55276 h 116969"/>
                <a:gd name="connsiteX3" fmla="*/ 159964 w 210545"/>
                <a:gd name="connsiteY3" fmla="*/ 73991 h 116969"/>
              </a:gdLst>
              <a:ahLst/>
              <a:cxnLst>
                <a:cxn ang="0">
                  <a:pos x="connsiteX0" y="connsiteY0"/>
                </a:cxn>
                <a:cxn ang="0">
                  <a:pos x="connsiteX1" y="connsiteY1"/>
                </a:cxn>
                <a:cxn ang="0">
                  <a:pos x="connsiteX2" y="connsiteY2"/>
                </a:cxn>
                <a:cxn ang="0">
                  <a:pos x="connsiteX3" y="connsiteY3"/>
                </a:cxn>
              </a:cxnLst>
              <a:rect l="l" t="t" r="r" b="b"/>
              <a:pathLst>
                <a:path w="210545" h="116969">
                  <a:moveTo>
                    <a:pt x="159964" y="73991"/>
                  </a:moveTo>
                  <a:cubicBezTo>
                    <a:pt x="127213" y="34222"/>
                    <a:pt x="82764" y="69313"/>
                    <a:pt x="42994" y="55276"/>
                  </a:cubicBezTo>
                  <a:cubicBezTo>
                    <a:pt x="92122" y="38900"/>
                    <a:pt x="136570" y="38900"/>
                    <a:pt x="190376" y="55276"/>
                  </a:cubicBezTo>
                  <a:cubicBezTo>
                    <a:pt x="181019" y="59955"/>
                    <a:pt x="171661" y="66973"/>
                    <a:pt x="159964" y="73991"/>
                  </a:cubicBezTo>
                  <a:close/>
                </a:path>
              </a:pathLst>
            </a:custGeom>
            <a:solidFill>
              <a:srgbClr val="F9A687"/>
            </a:solidFill>
            <a:ln w="4506"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474B84BC-FDDD-10BD-8DDE-9C4C9299187F}"/>
                </a:ext>
              </a:extLst>
            </p:cNvPr>
            <p:cNvSpPr/>
            <p:nvPr/>
          </p:nvSpPr>
          <p:spPr>
            <a:xfrm>
              <a:off x="6294778" y="3772114"/>
              <a:ext cx="261411" cy="1232367"/>
            </a:xfrm>
            <a:custGeom>
              <a:avLst/>
              <a:gdLst>
                <a:gd name="connsiteX0" fmla="*/ 122818 w 163757"/>
                <a:gd name="connsiteY0" fmla="*/ 412904 h 772001"/>
                <a:gd name="connsiteX1" fmla="*/ 73691 w 163757"/>
                <a:gd name="connsiteY1" fmla="*/ 244467 h 772001"/>
                <a:gd name="connsiteX2" fmla="*/ 38600 w 163757"/>
                <a:gd name="connsiteY2" fmla="*/ 45618 h 772001"/>
                <a:gd name="connsiteX3" fmla="*/ 17545 w 163757"/>
                <a:gd name="connsiteY3" fmla="*/ 17545 h 772001"/>
                <a:gd name="connsiteX4" fmla="*/ 17545 w 163757"/>
                <a:gd name="connsiteY4" fmla="*/ 17545 h 772001"/>
                <a:gd name="connsiteX5" fmla="*/ 57315 w 163757"/>
                <a:gd name="connsiteY5" fmla="*/ 214055 h 772001"/>
                <a:gd name="connsiteX6" fmla="*/ 106443 w 163757"/>
                <a:gd name="connsiteY6" fmla="*/ 412904 h 772001"/>
                <a:gd name="connsiteX7" fmla="*/ 115800 w 163757"/>
                <a:gd name="connsiteY7" fmla="*/ 674917 h 772001"/>
                <a:gd name="connsiteX8" fmla="*/ 92406 w 163757"/>
                <a:gd name="connsiteY8" fmla="*/ 754456 h 772001"/>
                <a:gd name="connsiteX9" fmla="*/ 104103 w 163757"/>
                <a:gd name="connsiteY9" fmla="*/ 756796 h 772001"/>
                <a:gd name="connsiteX10" fmla="*/ 132176 w 163757"/>
                <a:gd name="connsiteY10" fmla="*/ 677256 h 772001"/>
                <a:gd name="connsiteX11" fmla="*/ 122818 w 163757"/>
                <a:gd name="connsiteY11" fmla="*/ 412904 h 77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757" h="772001">
                  <a:moveTo>
                    <a:pt x="122818" y="412904"/>
                  </a:moveTo>
                  <a:cubicBezTo>
                    <a:pt x="94746" y="359098"/>
                    <a:pt x="71352" y="300613"/>
                    <a:pt x="73691" y="244467"/>
                  </a:cubicBezTo>
                  <a:cubicBezTo>
                    <a:pt x="76030" y="174285"/>
                    <a:pt x="54976" y="111121"/>
                    <a:pt x="38600" y="45618"/>
                  </a:cubicBezTo>
                  <a:cubicBezTo>
                    <a:pt x="36261" y="31582"/>
                    <a:pt x="36261" y="17545"/>
                    <a:pt x="17545" y="17545"/>
                  </a:cubicBezTo>
                  <a:lnTo>
                    <a:pt x="17545" y="17545"/>
                  </a:lnTo>
                  <a:cubicBezTo>
                    <a:pt x="22224" y="85388"/>
                    <a:pt x="61994" y="146212"/>
                    <a:pt x="57315" y="214055"/>
                  </a:cubicBezTo>
                  <a:cubicBezTo>
                    <a:pt x="52636" y="284237"/>
                    <a:pt x="76030" y="349740"/>
                    <a:pt x="106443" y="412904"/>
                  </a:cubicBezTo>
                  <a:cubicBezTo>
                    <a:pt x="148552" y="497122"/>
                    <a:pt x="169606" y="583680"/>
                    <a:pt x="115800" y="674917"/>
                  </a:cubicBezTo>
                  <a:cubicBezTo>
                    <a:pt x="101764" y="698311"/>
                    <a:pt x="99424" y="728723"/>
                    <a:pt x="92406" y="754456"/>
                  </a:cubicBezTo>
                  <a:cubicBezTo>
                    <a:pt x="97085" y="754456"/>
                    <a:pt x="99424" y="756796"/>
                    <a:pt x="104103" y="756796"/>
                  </a:cubicBezTo>
                  <a:cubicBezTo>
                    <a:pt x="113461" y="731062"/>
                    <a:pt x="118140" y="700650"/>
                    <a:pt x="132176" y="677256"/>
                  </a:cubicBezTo>
                  <a:cubicBezTo>
                    <a:pt x="188322" y="586019"/>
                    <a:pt x="167267" y="499462"/>
                    <a:pt x="122818" y="412904"/>
                  </a:cubicBezTo>
                  <a:close/>
                </a:path>
              </a:pathLst>
            </a:custGeom>
            <a:solidFill>
              <a:srgbClr val="AEADAD"/>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6813464B-A0B9-B24A-09FD-540D65E0F34D}"/>
                </a:ext>
              </a:extLst>
            </p:cNvPr>
            <p:cNvSpPr/>
            <p:nvPr/>
          </p:nvSpPr>
          <p:spPr>
            <a:xfrm>
              <a:off x="6171542" y="2670453"/>
              <a:ext cx="112034" cy="858923"/>
            </a:xfrm>
            <a:custGeom>
              <a:avLst/>
              <a:gdLst>
                <a:gd name="connsiteX0" fmla="*/ 43279 w 70181"/>
                <a:gd name="connsiteY0" fmla="*/ 267861 h 538061"/>
                <a:gd name="connsiteX1" fmla="*/ 29242 w 70181"/>
                <a:gd name="connsiteY1" fmla="*/ 127497 h 538061"/>
                <a:gd name="connsiteX2" fmla="*/ 26903 w 70181"/>
                <a:gd name="connsiteY2" fmla="*/ 17545 h 538061"/>
                <a:gd name="connsiteX3" fmla="*/ 17545 w 70181"/>
                <a:gd name="connsiteY3" fmla="*/ 50297 h 538061"/>
                <a:gd name="connsiteX4" fmla="*/ 19885 w 70181"/>
                <a:gd name="connsiteY4" fmla="*/ 139194 h 538061"/>
                <a:gd name="connsiteX5" fmla="*/ 19885 w 70181"/>
                <a:gd name="connsiteY5" fmla="*/ 139194 h 538061"/>
                <a:gd name="connsiteX6" fmla="*/ 19885 w 70181"/>
                <a:gd name="connsiteY6" fmla="*/ 139194 h 538061"/>
                <a:gd name="connsiteX7" fmla="*/ 45618 w 70181"/>
                <a:gd name="connsiteY7" fmla="*/ 536892 h 538061"/>
                <a:gd name="connsiteX8" fmla="*/ 64333 w 70181"/>
                <a:gd name="connsiteY8" fmla="*/ 527535 h 538061"/>
                <a:gd name="connsiteX9" fmla="*/ 43279 w 70181"/>
                <a:gd name="connsiteY9" fmla="*/ 267861 h 53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181" h="538061">
                  <a:moveTo>
                    <a:pt x="43279" y="267861"/>
                  </a:moveTo>
                  <a:cubicBezTo>
                    <a:pt x="40939" y="228092"/>
                    <a:pt x="31582" y="171946"/>
                    <a:pt x="29242" y="127497"/>
                  </a:cubicBezTo>
                  <a:cubicBezTo>
                    <a:pt x="29242" y="87728"/>
                    <a:pt x="26903" y="57315"/>
                    <a:pt x="26903" y="17545"/>
                  </a:cubicBezTo>
                  <a:cubicBezTo>
                    <a:pt x="22224" y="33921"/>
                    <a:pt x="22224" y="29242"/>
                    <a:pt x="17545" y="50297"/>
                  </a:cubicBezTo>
                  <a:cubicBezTo>
                    <a:pt x="19885" y="78370"/>
                    <a:pt x="15206" y="106443"/>
                    <a:pt x="19885" y="139194"/>
                  </a:cubicBezTo>
                  <a:cubicBezTo>
                    <a:pt x="19885" y="139194"/>
                    <a:pt x="19885" y="139194"/>
                    <a:pt x="19885" y="139194"/>
                  </a:cubicBezTo>
                  <a:lnTo>
                    <a:pt x="19885" y="139194"/>
                  </a:lnTo>
                  <a:cubicBezTo>
                    <a:pt x="29242" y="263183"/>
                    <a:pt x="24564" y="405886"/>
                    <a:pt x="45618" y="536892"/>
                  </a:cubicBezTo>
                  <a:cubicBezTo>
                    <a:pt x="54976" y="532213"/>
                    <a:pt x="54976" y="529874"/>
                    <a:pt x="64333" y="527535"/>
                  </a:cubicBezTo>
                  <a:cubicBezTo>
                    <a:pt x="64333" y="525195"/>
                    <a:pt x="47958" y="340383"/>
                    <a:pt x="43279" y="267861"/>
                  </a:cubicBezTo>
                  <a:close/>
                </a:path>
              </a:pathLst>
            </a:custGeom>
            <a:solidFill>
              <a:srgbClr val="AEADAD"/>
            </a:solidFill>
            <a:ln w="9525" cap="flat">
              <a:no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BF55056C-BDD5-D525-CF7D-DB714144B4B5}"/>
                </a:ext>
              </a:extLst>
            </p:cNvPr>
            <p:cNvSpPr/>
            <p:nvPr/>
          </p:nvSpPr>
          <p:spPr>
            <a:xfrm>
              <a:off x="6190669" y="2842692"/>
              <a:ext cx="186722" cy="186723"/>
            </a:xfrm>
            <a:custGeom>
              <a:avLst/>
              <a:gdLst>
                <a:gd name="connsiteX0" fmla="*/ 61710 w 116969"/>
                <a:gd name="connsiteY0" fmla="*/ 42994 h 116969"/>
                <a:gd name="connsiteX1" fmla="*/ 80425 w 116969"/>
                <a:gd name="connsiteY1" fmla="*/ 61710 h 116969"/>
                <a:gd name="connsiteX2" fmla="*/ 64049 w 116969"/>
                <a:gd name="connsiteY2" fmla="*/ 80425 h 116969"/>
                <a:gd name="connsiteX3" fmla="*/ 42994 w 116969"/>
                <a:gd name="connsiteY3" fmla="*/ 64049 h 116969"/>
                <a:gd name="connsiteX4" fmla="*/ 61710 w 116969"/>
                <a:gd name="connsiteY4" fmla="*/ 42994 h 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69" h="116969">
                  <a:moveTo>
                    <a:pt x="61710" y="42994"/>
                  </a:moveTo>
                  <a:cubicBezTo>
                    <a:pt x="73407" y="42994"/>
                    <a:pt x="80425" y="50013"/>
                    <a:pt x="80425" y="61710"/>
                  </a:cubicBezTo>
                  <a:cubicBezTo>
                    <a:pt x="80425" y="73407"/>
                    <a:pt x="75746" y="80425"/>
                    <a:pt x="64049" y="80425"/>
                  </a:cubicBezTo>
                  <a:cubicBezTo>
                    <a:pt x="52352" y="80425"/>
                    <a:pt x="45334" y="75746"/>
                    <a:pt x="42994" y="64049"/>
                  </a:cubicBezTo>
                  <a:cubicBezTo>
                    <a:pt x="42994" y="52352"/>
                    <a:pt x="50013" y="47673"/>
                    <a:pt x="61710" y="42994"/>
                  </a:cubicBezTo>
                  <a:close/>
                </a:path>
              </a:pathLst>
            </a:custGeom>
            <a:solidFill>
              <a:srgbClr val="CAC9C9"/>
            </a:solidFill>
            <a:ln w="23341"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770B2455-630B-C1B8-66F3-8456BCA7EEDE}"/>
                </a:ext>
              </a:extLst>
            </p:cNvPr>
            <p:cNvSpPr/>
            <p:nvPr/>
          </p:nvSpPr>
          <p:spPr>
            <a:xfrm>
              <a:off x="6612660" y="3406370"/>
              <a:ext cx="298755" cy="149378"/>
            </a:xfrm>
            <a:custGeom>
              <a:avLst/>
              <a:gdLst>
                <a:gd name="connsiteX0" fmla="*/ 143589 w 187151"/>
                <a:gd name="connsiteY0" fmla="*/ 73546 h 93575"/>
                <a:gd name="connsiteX1" fmla="*/ 42994 w 187151"/>
                <a:gd name="connsiteY1" fmla="*/ 50152 h 93575"/>
                <a:gd name="connsiteX2" fmla="*/ 143589 w 187151"/>
                <a:gd name="connsiteY2" fmla="*/ 54831 h 93575"/>
                <a:gd name="connsiteX3" fmla="*/ 143589 w 187151"/>
                <a:gd name="connsiteY3" fmla="*/ 73546 h 93575"/>
              </a:gdLst>
              <a:ahLst/>
              <a:cxnLst>
                <a:cxn ang="0">
                  <a:pos x="connsiteX0" y="connsiteY0"/>
                </a:cxn>
                <a:cxn ang="0">
                  <a:pos x="connsiteX1" y="connsiteY1"/>
                </a:cxn>
                <a:cxn ang="0">
                  <a:pos x="connsiteX2" y="connsiteY2"/>
                </a:cxn>
                <a:cxn ang="0">
                  <a:pos x="connsiteX3" y="connsiteY3"/>
                </a:cxn>
              </a:cxnLst>
              <a:rect l="l" t="t" r="r" b="b"/>
              <a:pathLst>
                <a:path w="187151" h="93575">
                  <a:moveTo>
                    <a:pt x="143589" y="73546"/>
                  </a:moveTo>
                  <a:cubicBezTo>
                    <a:pt x="117855" y="57170"/>
                    <a:pt x="87443" y="52491"/>
                    <a:pt x="42994" y="50152"/>
                  </a:cubicBezTo>
                  <a:cubicBezTo>
                    <a:pt x="87443" y="36116"/>
                    <a:pt x="115516" y="45473"/>
                    <a:pt x="143589" y="54831"/>
                  </a:cubicBezTo>
                  <a:cubicBezTo>
                    <a:pt x="145928" y="61849"/>
                    <a:pt x="143589" y="66528"/>
                    <a:pt x="143589" y="73546"/>
                  </a:cubicBezTo>
                  <a:close/>
                </a:path>
              </a:pathLst>
            </a:custGeom>
            <a:solidFill>
              <a:srgbClr val="F9A687"/>
            </a:solidFill>
            <a:ln w="4506"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502844FA-5ACF-9B05-BB8A-B69E50C1220C}"/>
                </a:ext>
              </a:extLst>
            </p:cNvPr>
            <p:cNvSpPr/>
            <p:nvPr/>
          </p:nvSpPr>
          <p:spPr>
            <a:xfrm>
              <a:off x="5591351" y="1191050"/>
              <a:ext cx="186722" cy="224066"/>
            </a:xfrm>
            <a:custGeom>
              <a:avLst/>
              <a:gdLst>
                <a:gd name="connsiteX0" fmla="*/ 76878 w 116969"/>
                <a:gd name="connsiteY0" fmla="*/ 118493 h 140363"/>
                <a:gd name="connsiteX1" fmla="*/ 46466 w 116969"/>
                <a:gd name="connsiteY1" fmla="*/ 69365 h 140363"/>
                <a:gd name="connsiteX2" fmla="*/ 51145 w 116969"/>
                <a:gd name="connsiteY2" fmla="*/ 48311 h 140363"/>
                <a:gd name="connsiteX3" fmla="*/ 69860 w 116969"/>
                <a:gd name="connsiteY3" fmla="*/ 43632 h 140363"/>
                <a:gd name="connsiteX4" fmla="*/ 72199 w 116969"/>
                <a:gd name="connsiteY4" fmla="*/ 64687 h 140363"/>
                <a:gd name="connsiteX5" fmla="*/ 76878 w 116969"/>
                <a:gd name="connsiteY5" fmla="*/ 118493 h 1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969" h="140363">
                  <a:moveTo>
                    <a:pt x="76878" y="118493"/>
                  </a:moveTo>
                  <a:cubicBezTo>
                    <a:pt x="58163" y="106796"/>
                    <a:pt x="60502" y="83402"/>
                    <a:pt x="46466" y="69365"/>
                  </a:cubicBezTo>
                  <a:cubicBezTo>
                    <a:pt x="39448" y="62347"/>
                    <a:pt x="44127" y="52990"/>
                    <a:pt x="51145" y="48311"/>
                  </a:cubicBezTo>
                  <a:cubicBezTo>
                    <a:pt x="55824" y="45971"/>
                    <a:pt x="65181" y="41293"/>
                    <a:pt x="69860" y="43632"/>
                  </a:cubicBezTo>
                  <a:cubicBezTo>
                    <a:pt x="86236" y="48311"/>
                    <a:pt x="74539" y="57668"/>
                    <a:pt x="72199" y="64687"/>
                  </a:cubicBezTo>
                  <a:cubicBezTo>
                    <a:pt x="67521" y="83402"/>
                    <a:pt x="100272" y="97438"/>
                    <a:pt x="76878" y="118493"/>
                  </a:cubicBezTo>
                  <a:close/>
                </a:path>
              </a:pathLst>
            </a:custGeom>
            <a:solidFill>
              <a:srgbClr val="F9A687"/>
            </a:solidFill>
            <a:ln w="4506"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E57A1E7F-E13C-4A6F-E47D-60E27CC18779}"/>
                </a:ext>
              </a:extLst>
            </p:cNvPr>
            <p:cNvSpPr/>
            <p:nvPr/>
          </p:nvSpPr>
          <p:spPr>
            <a:xfrm>
              <a:off x="6007680" y="1856566"/>
              <a:ext cx="2688798" cy="2016601"/>
            </a:xfrm>
            <a:custGeom>
              <a:avLst/>
              <a:gdLst>
                <a:gd name="connsiteX0" fmla="*/ 747153 w 1684367"/>
                <a:gd name="connsiteY0" fmla="*/ 1056101 h 1263275"/>
                <a:gd name="connsiteX1" fmla="*/ 814996 w 1684367"/>
                <a:gd name="connsiteY1" fmla="*/ 971882 h 1263275"/>
                <a:gd name="connsiteX2" fmla="*/ 836051 w 1684367"/>
                <a:gd name="connsiteY2" fmla="*/ 108644 h 1263275"/>
                <a:gd name="connsiteX3" fmla="*/ 901554 w 1684367"/>
                <a:gd name="connsiteY3" fmla="*/ 43141 h 1263275"/>
                <a:gd name="connsiteX4" fmla="*/ 1594016 w 1684367"/>
                <a:gd name="connsiteY4" fmla="*/ 43141 h 1263275"/>
                <a:gd name="connsiteX5" fmla="*/ 1652501 w 1684367"/>
                <a:gd name="connsiteY5" fmla="*/ 54838 h 1263275"/>
                <a:gd name="connsiteX6" fmla="*/ 1652501 w 1684367"/>
                <a:gd name="connsiteY6" fmla="*/ 237311 h 1263275"/>
                <a:gd name="connsiteX7" fmla="*/ 1603374 w 1684367"/>
                <a:gd name="connsiteY7" fmla="*/ 967203 h 1263275"/>
                <a:gd name="connsiteX8" fmla="*/ 1563604 w 1684367"/>
                <a:gd name="connsiteY8" fmla="*/ 1018670 h 1263275"/>
                <a:gd name="connsiteX9" fmla="*/ 1254803 w 1684367"/>
                <a:gd name="connsiteY9" fmla="*/ 1084173 h 1263275"/>
                <a:gd name="connsiteX10" fmla="*/ 1212694 w 1684367"/>
                <a:gd name="connsiteY10" fmla="*/ 1070137 h 1263275"/>
                <a:gd name="connsiteX11" fmla="*/ 1179942 w 1684367"/>
                <a:gd name="connsiteY11" fmla="*/ 1060779 h 1263275"/>
                <a:gd name="connsiteX12" fmla="*/ 1069991 w 1684367"/>
                <a:gd name="connsiteY12" fmla="*/ 1098210 h 1263275"/>
                <a:gd name="connsiteX13" fmla="*/ 992790 w 1684367"/>
                <a:gd name="connsiteY13" fmla="*/ 1128622 h 1263275"/>
                <a:gd name="connsiteX14" fmla="*/ 943663 w 1684367"/>
                <a:gd name="connsiteY14" fmla="*/ 1130961 h 1263275"/>
                <a:gd name="connsiteX15" fmla="*/ 915590 w 1684367"/>
                <a:gd name="connsiteY15" fmla="*/ 1133301 h 1263275"/>
                <a:gd name="connsiteX16" fmla="*/ 880499 w 1684367"/>
                <a:gd name="connsiteY16" fmla="*/ 1130961 h 1263275"/>
                <a:gd name="connsiteX17" fmla="*/ 819675 w 1684367"/>
                <a:gd name="connsiteY17" fmla="*/ 1133301 h 1263275"/>
                <a:gd name="connsiteX18" fmla="*/ 758850 w 1684367"/>
                <a:gd name="connsiteY18" fmla="*/ 1144998 h 1263275"/>
                <a:gd name="connsiteX19" fmla="*/ 681650 w 1684367"/>
                <a:gd name="connsiteY19" fmla="*/ 1156695 h 1263275"/>
                <a:gd name="connsiteX20" fmla="*/ 634862 w 1684367"/>
                <a:gd name="connsiteY20" fmla="*/ 1173071 h 1263275"/>
                <a:gd name="connsiteX21" fmla="*/ 216110 w 1684367"/>
                <a:gd name="connsiteY21" fmla="*/ 1217519 h 1263275"/>
                <a:gd name="connsiteX22" fmla="*/ 106158 w 1684367"/>
                <a:gd name="connsiteY22" fmla="*/ 1229216 h 1263275"/>
                <a:gd name="connsiteX23" fmla="*/ 42994 w 1684367"/>
                <a:gd name="connsiteY23" fmla="*/ 1189446 h 1263275"/>
                <a:gd name="connsiteX24" fmla="*/ 94461 w 1684367"/>
                <a:gd name="connsiteY24" fmla="*/ 1147337 h 1263275"/>
                <a:gd name="connsiteX25" fmla="*/ 283952 w 1684367"/>
                <a:gd name="connsiteY25" fmla="*/ 1116925 h 1263275"/>
                <a:gd name="connsiteX26" fmla="*/ 747153 w 1684367"/>
                <a:gd name="connsiteY26" fmla="*/ 1056101 h 126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84367" h="1263275">
                  <a:moveTo>
                    <a:pt x="747153" y="1056101"/>
                  </a:moveTo>
                  <a:cubicBezTo>
                    <a:pt x="803299" y="1056101"/>
                    <a:pt x="814996" y="1025688"/>
                    <a:pt x="814996" y="971882"/>
                  </a:cubicBezTo>
                  <a:cubicBezTo>
                    <a:pt x="819675" y="684136"/>
                    <a:pt x="829032" y="396390"/>
                    <a:pt x="836051" y="108644"/>
                  </a:cubicBezTo>
                  <a:cubicBezTo>
                    <a:pt x="836051" y="59516"/>
                    <a:pt x="854766" y="43141"/>
                    <a:pt x="901554" y="43141"/>
                  </a:cubicBezTo>
                  <a:cubicBezTo>
                    <a:pt x="1133154" y="45480"/>
                    <a:pt x="1362416" y="43141"/>
                    <a:pt x="1594016" y="43141"/>
                  </a:cubicBezTo>
                  <a:cubicBezTo>
                    <a:pt x="1615071" y="43141"/>
                    <a:pt x="1636125" y="40801"/>
                    <a:pt x="1652501" y="54838"/>
                  </a:cubicBezTo>
                  <a:cubicBezTo>
                    <a:pt x="1652501" y="115662"/>
                    <a:pt x="1652501" y="176486"/>
                    <a:pt x="1652501" y="237311"/>
                  </a:cubicBezTo>
                  <a:cubicBezTo>
                    <a:pt x="1643143" y="279420"/>
                    <a:pt x="1615071" y="735603"/>
                    <a:pt x="1603374" y="967203"/>
                  </a:cubicBezTo>
                  <a:cubicBezTo>
                    <a:pt x="1601034" y="997616"/>
                    <a:pt x="1594016" y="1011652"/>
                    <a:pt x="1563604" y="1018670"/>
                  </a:cubicBezTo>
                  <a:cubicBezTo>
                    <a:pt x="1460670" y="1039725"/>
                    <a:pt x="1362416" y="1077155"/>
                    <a:pt x="1254803" y="1084173"/>
                  </a:cubicBezTo>
                  <a:cubicBezTo>
                    <a:pt x="1236088" y="1091192"/>
                    <a:pt x="1222052" y="1088852"/>
                    <a:pt x="1212694" y="1070137"/>
                  </a:cubicBezTo>
                  <a:cubicBezTo>
                    <a:pt x="1203336" y="1056101"/>
                    <a:pt x="1193979" y="1053761"/>
                    <a:pt x="1179942" y="1060779"/>
                  </a:cubicBezTo>
                  <a:cubicBezTo>
                    <a:pt x="1147191" y="1086513"/>
                    <a:pt x="1119118" y="1114586"/>
                    <a:pt x="1069991" y="1098210"/>
                  </a:cubicBezTo>
                  <a:cubicBezTo>
                    <a:pt x="1044257" y="1088852"/>
                    <a:pt x="1020863" y="1121604"/>
                    <a:pt x="992790" y="1128622"/>
                  </a:cubicBezTo>
                  <a:cubicBezTo>
                    <a:pt x="976415" y="1133301"/>
                    <a:pt x="960039" y="1126283"/>
                    <a:pt x="943663" y="1130961"/>
                  </a:cubicBezTo>
                  <a:cubicBezTo>
                    <a:pt x="934305" y="1133301"/>
                    <a:pt x="924948" y="1133301"/>
                    <a:pt x="915590" y="1133301"/>
                  </a:cubicBezTo>
                  <a:cubicBezTo>
                    <a:pt x="906233" y="1133301"/>
                    <a:pt x="899214" y="1133301"/>
                    <a:pt x="880499" y="1130961"/>
                  </a:cubicBezTo>
                  <a:cubicBezTo>
                    <a:pt x="859445" y="1126283"/>
                    <a:pt x="838390" y="1121604"/>
                    <a:pt x="819675" y="1133301"/>
                  </a:cubicBezTo>
                  <a:cubicBezTo>
                    <a:pt x="800960" y="1140319"/>
                    <a:pt x="782244" y="1152016"/>
                    <a:pt x="758850" y="1144998"/>
                  </a:cubicBezTo>
                  <a:cubicBezTo>
                    <a:pt x="730778" y="1130961"/>
                    <a:pt x="705044" y="1128622"/>
                    <a:pt x="681650" y="1156695"/>
                  </a:cubicBezTo>
                  <a:cubicBezTo>
                    <a:pt x="669953" y="1170731"/>
                    <a:pt x="653578" y="1173071"/>
                    <a:pt x="634862" y="1173071"/>
                  </a:cubicBezTo>
                  <a:cubicBezTo>
                    <a:pt x="489820" y="1187107"/>
                    <a:pt x="368171" y="1203483"/>
                    <a:pt x="216110" y="1217519"/>
                  </a:cubicBezTo>
                  <a:cubicBezTo>
                    <a:pt x="211431" y="1219859"/>
                    <a:pt x="131892" y="1229216"/>
                    <a:pt x="106158" y="1229216"/>
                  </a:cubicBezTo>
                  <a:cubicBezTo>
                    <a:pt x="78085" y="1229216"/>
                    <a:pt x="47673" y="1229216"/>
                    <a:pt x="42994" y="1189446"/>
                  </a:cubicBezTo>
                  <a:cubicBezTo>
                    <a:pt x="50013" y="1161374"/>
                    <a:pt x="68728" y="1152016"/>
                    <a:pt x="94461" y="1147337"/>
                  </a:cubicBezTo>
                  <a:cubicBezTo>
                    <a:pt x="157625" y="1133301"/>
                    <a:pt x="220789" y="1119264"/>
                    <a:pt x="283952" y="1116925"/>
                  </a:cubicBezTo>
                  <a:cubicBezTo>
                    <a:pt x="365831" y="1114586"/>
                    <a:pt x="658256" y="1063119"/>
                    <a:pt x="747153" y="1056101"/>
                  </a:cubicBezTo>
                  <a:close/>
                </a:path>
              </a:pathLst>
            </a:custGeom>
            <a:solidFill>
              <a:schemeClr val="accent1"/>
            </a:solidFill>
            <a:ln w="23341" cap="flat">
              <a:noFill/>
              <a:prstDash val="solid"/>
              <a:miter/>
            </a:ln>
          </p:spPr>
          <p:txBody>
            <a:bodyPr rtlCol="0" anchor="ctr"/>
            <a:lstStyle/>
            <a:p>
              <a:endParaRPr lang="en-US"/>
            </a:p>
          </p:txBody>
        </p:sp>
      </p:grpSp>
    </p:spTree>
    <p:extLst>
      <p:ext uri="{BB962C8B-B14F-4D97-AF65-F5344CB8AC3E}">
        <p14:creationId xmlns:p14="http://schemas.microsoft.com/office/powerpoint/2010/main" val="29063715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532" t="-247" r="1532" b="27531"/>
          <a:stretch/>
        </p:blipFill>
        <p:spPr>
          <a:xfrm>
            <a:off x="257471" y="-59267"/>
            <a:ext cx="6900708" cy="6917267"/>
          </a:xfrm>
          <a:prstGeom prst="rect">
            <a:avLst/>
          </a:prstGeom>
        </p:spPr>
      </p:pic>
      <p:sp>
        <p:nvSpPr>
          <p:cNvPr id="5" name="Title 1"/>
          <p:cNvSpPr txBox="1">
            <a:spLocks/>
          </p:cNvSpPr>
          <p:nvPr/>
        </p:nvSpPr>
        <p:spPr>
          <a:xfrm>
            <a:off x="7158179" y="1939926"/>
            <a:ext cx="5147733"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lnSpc>
                <a:spcPct val="150000"/>
              </a:lnSpc>
            </a:pPr>
            <a:r>
              <a:rPr lang="fa-IR" sz="2400" dirty="0">
                <a:solidFill>
                  <a:schemeClr val="tx2"/>
                </a:solidFill>
                <a:cs typeface="2  Titr" panose="00000700000000000000" pitchFamily="2" charset="-78"/>
              </a:rPr>
              <a:t>دستورالعمل تدوین برنامه عملیاتی و نحوه استقرار نظام حکمرانی داده مبنا</a:t>
            </a:r>
          </a:p>
        </p:txBody>
      </p:sp>
      <p:sp>
        <p:nvSpPr>
          <p:cNvPr id="7" name="Title 1"/>
          <p:cNvSpPr txBox="1">
            <a:spLocks/>
          </p:cNvSpPr>
          <p:nvPr/>
        </p:nvSpPr>
        <p:spPr>
          <a:xfrm>
            <a:off x="6417733" y="4945592"/>
            <a:ext cx="5147733"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endParaRPr lang="fa-IR" sz="2400" dirty="0">
              <a:solidFill>
                <a:schemeClr val="tx2"/>
              </a:solidFill>
              <a:cs typeface="2  Titr" panose="00000700000000000000" pitchFamily="2" charset="-78"/>
            </a:endParaRPr>
          </a:p>
        </p:txBody>
      </p:sp>
    </p:spTree>
    <p:extLst>
      <p:ext uri="{BB962C8B-B14F-4D97-AF65-F5344CB8AC3E}">
        <p14:creationId xmlns:p14="http://schemas.microsoft.com/office/powerpoint/2010/main" val="22822266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11975"/>
          <a:stretch/>
        </p:blipFill>
        <p:spPr>
          <a:xfrm>
            <a:off x="1376680" y="-76810"/>
            <a:ext cx="9778999" cy="6880608"/>
          </a:xfrm>
          <a:prstGeom prst="rect">
            <a:avLst/>
          </a:prstGeom>
        </p:spPr>
      </p:pic>
    </p:spTree>
    <p:extLst>
      <p:ext uri="{BB962C8B-B14F-4D97-AF65-F5344CB8AC3E}">
        <p14:creationId xmlns:p14="http://schemas.microsoft.com/office/powerpoint/2010/main" val="4113453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857250"/>
            <a:ext cx="9144000" cy="5143500"/>
          </a:xfrm>
          <a:prstGeom prst="rect">
            <a:avLst/>
          </a:prstGeom>
        </p:spPr>
      </p:pic>
    </p:spTree>
    <p:extLst>
      <p:ext uri="{BB962C8B-B14F-4D97-AF65-F5344CB8AC3E}">
        <p14:creationId xmlns:p14="http://schemas.microsoft.com/office/powerpoint/2010/main" val="25816042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E159-D407-A393-93C1-812D604454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DD4017D-133C-D2F5-9B00-FD6742B612CA}"/>
              </a:ext>
            </a:extLst>
          </p:cNvPr>
          <p:cNvSpPr txBox="1"/>
          <p:nvPr/>
        </p:nvSpPr>
        <p:spPr>
          <a:xfrm>
            <a:off x="1551363" y="61811"/>
            <a:ext cx="9310255" cy="461665"/>
          </a:xfrm>
          <a:prstGeom prst="rect">
            <a:avLst/>
          </a:prstGeom>
          <a:noFill/>
        </p:spPr>
        <p:txBody>
          <a:bodyPr wrap="square" rtlCol="0" anchor="ctr">
            <a:spAutoFit/>
          </a:bodyPr>
          <a:lstStyle/>
          <a:p>
            <a:pPr algn="ctr"/>
            <a:r>
              <a:rPr lang="fa-IR" altLang="ko-KR" sz="2400" dirty="0">
                <a:solidFill>
                  <a:schemeClr val="bg1"/>
                </a:solidFill>
                <a:latin typeface="+mj-lt"/>
                <a:cs typeface="2  Titr" panose="00000700000000000000" pitchFamily="2" charset="-78"/>
              </a:rPr>
              <a:t>چارچوب مفهومی نظام حکمرانی داده مبنا</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3D7CDA11-0A54-8F34-6868-480879E6A281}"/>
              </a:ext>
            </a:extLst>
          </p:cNvPr>
          <p:cNvGrpSpPr/>
          <p:nvPr/>
        </p:nvGrpSpPr>
        <p:grpSpPr>
          <a:xfrm>
            <a:off x="1551363" y="931085"/>
            <a:ext cx="8666849" cy="5869905"/>
            <a:chOff x="3952875" y="2284730"/>
            <a:chExt cx="4591050" cy="2816544"/>
          </a:xfrm>
        </p:grpSpPr>
        <p:sp>
          <p:nvSpPr>
            <p:cNvPr id="5" name="Rectangle 4">
              <a:extLst>
                <a:ext uri="{FF2B5EF4-FFF2-40B4-BE49-F238E27FC236}">
                  <a16:creationId xmlns:a16="http://schemas.microsoft.com/office/drawing/2014/main" id="{C9D4A6DA-C170-EA4E-9DC5-C8458C3E1C66}"/>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C408847-101B-165A-7FD9-36AA1C39A87C}"/>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p:cNvPicPr/>
          <p:nvPr/>
        </p:nvPicPr>
        <p:blipFill rotWithShape="1">
          <a:blip r:embed="rId2"/>
          <a:srcRect l="29132" t="28600" r="27824" b="28097"/>
          <a:stretch/>
        </p:blipFill>
        <p:spPr bwMode="auto">
          <a:xfrm>
            <a:off x="1083733" y="585031"/>
            <a:ext cx="9508067" cy="6154436"/>
          </a:xfrm>
          <a:prstGeom prst="rect">
            <a:avLst/>
          </a:prstGeom>
          <a:ln w="9525" cap="flat" cmpd="sng" algn="ctr">
            <a:solidFill>
              <a:srgbClr val="5B9BD5"/>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731544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203572" y="858608"/>
            <a:ext cx="11573197" cy="724247"/>
          </a:xfrm>
        </p:spPr>
        <p:txBody>
          <a:bodyPr/>
          <a:lstStyle/>
          <a:p>
            <a:pPr rtl="1"/>
            <a:r>
              <a:rPr lang="fa-IR" altLang="ko-KR" dirty="0">
                <a:solidFill>
                  <a:schemeClr val="bg1"/>
                </a:solidFill>
              </a:rPr>
              <a:t>اهداف </a:t>
            </a:r>
            <a:r>
              <a:rPr lang="fa-IR" altLang="ko-KR" sz="3200" dirty="0">
                <a:solidFill>
                  <a:schemeClr val="tx2"/>
                </a:solidFill>
                <a:cs typeface="2  Titr" panose="00000700000000000000" pitchFamily="2" charset="-78"/>
              </a:rPr>
              <a:t>اهداف نظام حکمرانی داده مبنا</a:t>
            </a:r>
            <a:endParaRPr lang="ko-KR" altLang="en-US" sz="3200" dirty="0">
              <a:solidFill>
                <a:schemeClr val="tx2"/>
              </a:solidFill>
              <a:cs typeface="2  Titr" panose="00000700000000000000" pitchFamily="2" charset="-78"/>
            </a:endParaRPr>
          </a:p>
        </p:txBody>
      </p:sp>
      <p:grpSp>
        <p:nvGrpSpPr>
          <p:cNvPr id="8" name="Group 7">
            <a:extLst>
              <a:ext uri="{FF2B5EF4-FFF2-40B4-BE49-F238E27FC236}">
                <a16:creationId xmlns:a16="http://schemas.microsoft.com/office/drawing/2014/main" id="{34531794-24A5-4389-B896-CA083C403123}"/>
              </a:ext>
            </a:extLst>
          </p:cNvPr>
          <p:cNvGrpSpPr/>
          <p:nvPr/>
        </p:nvGrpSpPr>
        <p:grpSpPr>
          <a:xfrm>
            <a:off x="1229269" y="1972549"/>
            <a:ext cx="2552401" cy="2137656"/>
            <a:chOff x="2177069" y="2506721"/>
            <a:chExt cx="2552401" cy="2137656"/>
          </a:xfrm>
        </p:grpSpPr>
        <p:grpSp>
          <p:nvGrpSpPr>
            <p:cNvPr id="9" name="Group 8">
              <a:extLst>
                <a:ext uri="{FF2B5EF4-FFF2-40B4-BE49-F238E27FC236}">
                  <a16:creationId xmlns:a16="http://schemas.microsoft.com/office/drawing/2014/main" id="{DE59FE33-A226-4626-B16F-5BEE60207BDC}"/>
                </a:ext>
              </a:extLst>
            </p:cNvPr>
            <p:cNvGrpSpPr/>
            <p:nvPr/>
          </p:nvGrpSpPr>
          <p:grpSpPr>
            <a:xfrm>
              <a:off x="2715048" y="2506721"/>
              <a:ext cx="1476444" cy="1476444"/>
              <a:chOff x="2715048" y="2506721"/>
              <a:chExt cx="1476444" cy="1476444"/>
            </a:xfrm>
          </p:grpSpPr>
          <p:sp>
            <p:nvSpPr>
              <p:cNvPr id="11" name="Teardrop 14">
                <a:extLst>
                  <a:ext uri="{FF2B5EF4-FFF2-40B4-BE49-F238E27FC236}">
                    <a16:creationId xmlns:a16="http://schemas.microsoft.com/office/drawing/2014/main" id="{3B3AF3F8-0441-41E8-B3E7-7E9B45C7B4C9}"/>
                  </a:ext>
                </a:extLst>
              </p:cNvPr>
              <p:cNvSpPr/>
              <p:nvPr/>
            </p:nvSpPr>
            <p:spPr>
              <a:xfrm rot="8100000">
                <a:off x="2715048" y="2506721"/>
                <a:ext cx="1476444" cy="1476444"/>
              </a:xfrm>
              <a:custGeom>
                <a:avLst/>
                <a:gdLst>
                  <a:gd name="connsiteX0" fmla="*/ 0 w 1237749"/>
                  <a:gd name="connsiteY0" fmla="*/ 618875 h 1237749"/>
                  <a:gd name="connsiteX1" fmla="*/ 618875 w 1237749"/>
                  <a:gd name="connsiteY1" fmla="*/ 0 h 1237749"/>
                  <a:gd name="connsiteX2" fmla="*/ 1476443 w 1237749"/>
                  <a:gd name="connsiteY2" fmla="*/ -238694 h 1237749"/>
                  <a:gd name="connsiteX3" fmla="*/ 1237749 w 1237749"/>
                  <a:gd name="connsiteY3" fmla="*/ 618875 h 1237749"/>
                  <a:gd name="connsiteX4" fmla="*/ 618874 w 1237749"/>
                  <a:gd name="connsiteY4" fmla="*/ 1237750 h 1237749"/>
                  <a:gd name="connsiteX5" fmla="*/ -1 w 1237749"/>
                  <a:gd name="connsiteY5" fmla="*/ 618875 h 1237749"/>
                  <a:gd name="connsiteX6" fmla="*/ 0 w 1237749"/>
                  <a:gd name="connsiteY6" fmla="*/ 618875 h 1237749"/>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444" h="1476444">
                    <a:moveTo>
                      <a:pt x="1" y="857569"/>
                    </a:moveTo>
                    <a:cubicBezTo>
                      <a:pt x="1" y="515774"/>
                      <a:pt x="224685" y="327981"/>
                      <a:pt x="618876" y="238694"/>
                    </a:cubicBezTo>
                    <a:cubicBezTo>
                      <a:pt x="900377" y="174932"/>
                      <a:pt x="1148421" y="116962"/>
                      <a:pt x="1476444" y="0"/>
                    </a:cubicBezTo>
                    <a:cubicBezTo>
                      <a:pt x="1359484" y="328024"/>
                      <a:pt x="1322086" y="543600"/>
                      <a:pt x="1237750" y="857569"/>
                    </a:cubicBezTo>
                    <a:cubicBezTo>
                      <a:pt x="1149083" y="1187663"/>
                      <a:pt x="960670" y="1476444"/>
                      <a:pt x="618875" y="1476444"/>
                    </a:cubicBezTo>
                    <a:cubicBezTo>
                      <a:pt x="277080" y="1476444"/>
                      <a:pt x="0" y="1199364"/>
                      <a:pt x="0" y="857569"/>
                    </a:cubicBezTo>
                    <a:lnTo>
                      <a:pt x="1" y="8575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9D9F98A-8EB2-45FB-95CD-2349D573F01B}"/>
                  </a:ext>
                </a:extLst>
              </p:cNvPr>
              <p:cNvSpPr/>
              <p:nvPr/>
            </p:nvSpPr>
            <p:spPr>
              <a:xfrm>
                <a:off x="2946374" y="2558747"/>
                <a:ext cx="1019339" cy="10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Oval 9">
              <a:extLst>
                <a:ext uri="{FF2B5EF4-FFF2-40B4-BE49-F238E27FC236}">
                  <a16:creationId xmlns:a16="http://schemas.microsoft.com/office/drawing/2014/main" id="{BFC10FA9-7306-43BD-B044-065096F60F08}"/>
                </a:ext>
              </a:extLst>
            </p:cNvPr>
            <p:cNvSpPr/>
            <p:nvPr/>
          </p:nvSpPr>
          <p:spPr>
            <a:xfrm flipV="1">
              <a:off x="2177069" y="4257232"/>
              <a:ext cx="2552401" cy="387145"/>
            </a:xfrm>
            <a:prstGeom prst="ellipse">
              <a:avLst/>
            </a:prstGeom>
            <a:solidFill>
              <a:schemeClr val="tx1">
                <a:lumMod val="75000"/>
                <a:lumOff val="25000"/>
                <a:alpha val="58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3" name="Group 12">
            <a:extLst>
              <a:ext uri="{FF2B5EF4-FFF2-40B4-BE49-F238E27FC236}">
                <a16:creationId xmlns:a16="http://schemas.microsoft.com/office/drawing/2014/main" id="{FDDF7885-CB14-4665-A2C7-BF36D2AB1450}"/>
              </a:ext>
            </a:extLst>
          </p:cNvPr>
          <p:cNvGrpSpPr/>
          <p:nvPr/>
        </p:nvGrpSpPr>
        <p:grpSpPr>
          <a:xfrm>
            <a:off x="4778380" y="1972549"/>
            <a:ext cx="2552401" cy="2137656"/>
            <a:chOff x="2177069" y="2506721"/>
            <a:chExt cx="2552401" cy="2137656"/>
          </a:xfrm>
        </p:grpSpPr>
        <p:grpSp>
          <p:nvGrpSpPr>
            <p:cNvPr id="14" name="Group 13">
              <a:extLst>
                <a:ext uri="{FF2B5EF4-FFF2-40B4-BE49-F238E27FC236}">
                  <a16:creationId xmlns:a16="http://schemas.microsoft.com/office/drawing/2014/main" id="{2E7DB362-D042-4685-B3EB-72AFF3F0B8D9}"/>
                </a:ext>
              </a:extLst>
            </p:cNvPr>
            <p:cNvGrpSpPr/>
            <p:nvPr/>
          </p:nvGrpSpPr>
          <p:grpSpPr>
            <a:xfrm>
              <a:off x="2715048" y="2506721"/>
              <a:ext cx="1476444" cy="1476444"/>
              <a:chOff x="2715048" y="2506721"/>
              <a:chExt cx="1476444" cy="1476444"/>
            </a:xfrm>
          </p:grpSpPr>
          <p:sp>
            <p:nvSpPr>
              <p:cNvPr id="16" name="Teardrop 14">
                <a:extLst>
                  <a:ext uri="{FF2B5EF4-FFF2-40B4-BE49-F238E27FC236}">
                    <a16:creationId xmlns:a16="http://schemas.microsoft.com/office/drawing/2014/main" id="{13D14031-A21E-4DA2-A61C-7CC5B9F70DF3}"/>
                  </a:ext>
                </a:extLst>
              </p:cNvPr>
              <p:cNvSpPr/>
              <p:nvPr/>
            </p:nvSpPr>
            <p:spPr>
              <a:xfrm rot="8100000">
                <a:off x="2715048" y="2506721"/>
                <a:ext cx="1476444" cy="1476444"/>
              </a:xfrm>
              <a:custGeom>
                <a:avLst/>
                <a:gdLst>
                  <a:gd name="connsiteX0" fmla="*/ 0 w 1237749"/>
                  <a:gd name="connsiteY0" fmla="*/ 618875 h 1237749"/>
                  <a:gd name="connsiteX1" fmla="*/ 618875 w 1237749"/>
                  <a:gd name="connsiteY1" fmla="*/ 0 h 1237749"/>
                  <a:gd name="connsiteX2" fmla="*/ 1476443 w 1237749"/>
                  <a:gd name="connsiteY2" fmla="*/ -238694 h 1237749"/>
                  <a:gd name="connsiteX3" fmla="*/ 1237749 w 1237749"/>
                  <a:gd name="connsiteY3" fmla="*/ 618875 h 1237749"/>
                  <a:gd name="connsiteX4" fmla="*/ 618874 w 1237749"/>
                  <a:gd name="connsiteY4" fmla="*/ 1237750 h 1237749"/>
                  <a:gd name="connsiteX5" fmla="*/ -1 w 1237749"/>
                  <a:gd name="connsiteY5" fmla="*/ 618875 h 1237749"/>
                  <a:gd name="connsiteX6" fmla="*/ 0 w 1237749"/>
                  <a:gd name="connsiteY6" fmla="*/ 618875 h 1237749"/>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444" h="1476444">
                    <a:moveTo>
                      <a:pt x="1" y="857569"/>
                    </a:moveTo>
                    <a:cubicBezTo>
                      <a:pt x="1" y="515774"/>
                      <a:pt x="224685" y="327981"/>
                      <a:pt x="618876" y="238694"/>
                    </a:cubicBezTo>
                    <a:cubicBezTo>
                      <a:pt x="900377" y="174932"/>
                      <a:pt x="1148421" y="116962"/>
                      <a:pt x="1476444" y="0"/>
                    </a:cubicBezTo>
                    <a:cubicBezTo>
                      <a:pt x="1359484" y="328024"/>
                      <a:pt x="1322086" y="543600"/>
                      <a:pt x="1237750" y="857569"/>
                    </a:cubicBezTo>
                    <a:cubicBezTo>
                      <a:pt x="1149083" y="1187663"/>
                      <a:pt x="960670" y="1476444"/>
                      <a:pt x="618875" y="1476444"/>
                    </a:cubicBezTo>
                    <a:cubicBezTo>
                      <a:pt x="277080" y="1476444"/>
                      <a:pt x="0" y="1199364"/>
                      <a:pt x="0" y="857569"/>
                    </a:cubicBezTo>
                    <a:lnTo>
                      <a:pt x="1" y="8575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078741B2-B2D0-4732-959F-CC197D0FA56F}"/>
                  </a:ext>
                </a:extLst>
              </p:cNvPr>
              <p:cNvSpPr/>
              <p:nvPr/>
            </p:nvSpPr>
            <p:spPr>
              <a:xfrm>
                <a:off x="2946374" y="2558747"/>
                <a:ext cx="1019339" cy="10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Oval 14">
              <a:extLst>
                <a:ext uri="{FF2B5EF4-FFF2-40B4-BE49-F238E27FC236}">
                  <a16:creationId xmlns:a16="http://schemas.microsoft.com/office/drawing/2014/main" id="{95BE3617-4A61-4271-A842-B9C4B35AEC98}"/>
                </a:ext>
              </a:extLst>
            </p:cNvPr>
            <p:cNvSpPr/>
            <p:nvPr/>
          </p:nvSpPr>
          <p:spPr>
            <a:xfrm flipV="1">
              <a:off x="2177069" y="4257232"/>
              <a:ext cx="2552401" cy="387145"/>
            </a:xfrm>
            <a:prstGeom prst="ellipse">
              <a:avLst/>
            </a:prstGeom>
            <a:solidFill>
              <a:schemeClr val="tx1">
                <a:lumMod val="75000"/>
                <a:lumOff val="25000"/>
                <a:alpha val="58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8" name="Group 17">
            <a:extLst>
              <a:ext uri="{FF2B5EF4-FFF2-40B4-BE49-F238E27FC236}">
                <a16:creationId xmlns:a16="http://schemas.microsoft.com/office/drawing/2014/main" id="{65466195-0958-4EAC-8A1C-E7D3565CC601}"/>
              </a:ext>
            </a:extLst>
          </p:cNvPr>
          <p:cNvGrpSpPr/>
          <p:nvPr/>
        </p:nvGrpSpPr>
        <p:grpSpPr>
          <a:xfrm>
            <a:off x="8581490" y="1972549"/>
            <a:ext cx="2552401" cy="2137656"/>
            <a:chOff x="2177069" y="2506721"/>
            <a:chExt cx="2552401" cy="2137656"/>
          </a:xfrm>
        </p:grpSpPr>
        <p:grpSp>
          <p:nvGrpSpPr>
            <p:cNvPr id="19" name="Group 18">
              <a:extLst>
                <a:ext uri="{FF2B5EF4-FFF2-40B4-BE49-F238E27FC236}">
                  <a16:creationId xmlns:a16="http://schemas.microsoft.com/office/drawing/2014/main" id="{36040BFA-3E22-408B-8CB6-F84F8AB14AD6}"/>
                </a:ext>
              </a:extLst>
            </p:cNvPr>
            <p:cNvGrpSpPr/>
            <p:nvPr/>
          </p:nvGrpSpPr>
          <p:grpSpPr>
            <a:xfrm>
              <a:off x="2715048" y="2506721"/>
              <a:ext cx="1476444" cy="1476444"/>
              <a:chOff x="2715048" y="2506721"/>
              <a:chExt cx="1476444" cy="1476444"/>
            </a:xfrm>
          </p:grpSpPr>
          <p:sp>
            <p:nvSpPr>
              <p:cNvPr id="21" name="Teardrop 14">
                <a:extLst>
                  <a:ext uri="{FF2B5EF4-FFF2-40B4-BE49-F238E27FC236}">
                    <a16:creationId xmlns:a16="http://schemas.microsoft.com/office/drawing/2014/main" id="{9E6CE711-89FA-4B62-A641-5AB8C7797045}"/>
                  </a:ext>
                </a:extLst>
              </p:cNvPr>
              <p:cNvSpPr/>
              <p:nvPr/>
            </p:nvSpPr>
            <p:spPr>
              <a:xfrm rot="8100000">
                <a:off x="2715048" y="2506721"/>
                <a:ext cx="1476444" cy="1476444"/>
              </a:xfrm>
              <a:custGeom>
                <a:avLst/>
                <a:gdLst>
                  <a:gd name="connsiteX0" fmla="*/ 0 w 1237749"/>
                  <a:gd name="connsiteY0" fmla="*/ 618875 h 1237749"/>
                  <a:gd name="connsiteX1" fmla="*/ 618875 w 1237749"/>
                  <a:gd name="connsiteY1" fmla="*/ 0 h 1237749"/>
                  <a:gd name="connsiteX2" fmla="*/ 1476443 w 1237749"/>
                  <a:gd name="connsiteY2" fmla="*/ -238694 h 1237749"/>
                  <a:gd name="connsiteX3" fmla="*/ 1237749 w 1237749"/>
                  <a:gd name="connsiteY3" fmla="*/ 618875 h 1237749"/>
                  <a:gd name="connsiteX4" fmla="*/ 618874 w 1237749"/>
                  <a:gd name="connsiteY4" fmla="*/ 1237750 h 1237749"/>
                  <a:gd name="connsiteX5" fmla="*/ -1 w 1237749"/>
                  <a:gd name="connsiteY5" fmla="*/ 618875 h 1237749"/>
                  <a:gd name="connsiteX6" fmla="*/ 0 w 1237749"/>
                  <a:gd name="connsiteY6" fmla="*/ 618875 h 1237749"/>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 name="connsiteX0" fmla="*/ 1 w 1476444"/>
                  <a:gd name="connsiteY0" fmla="*/ 857569 h 1476444"/>
                  <a:gd name="connsiteX1" fmla="*/ 618876 w 1476444"/>
                  <a:gd name="connsiteY1" fmla="*/ 238694 h 1476444"/>
                  <a:gd name="connsiteX2" fmla="*/ 1476444 w 1476444"/>
                  <a:gd name="connsiteY2" fmla="*/ 0 h 1476444"/>
                  <a:gd name="connsiteX3" fmla="*/ 1237750 w 1476444"/>
                  <a:gd name="connsiteY3" fmla="*/ 857569 h 1476444"/>
                  <a:gd name="connsiteX4" fmla="*/ 618875 w 1476444"/>
                  <a:gd name="connsiteY4" fmla="*/ 1476444 h 1476444"/>
                  <a:gd name="connsiteX5" fmla="*/ 0 w 1476444"/>
                  <a:gd name="connsiteY5" fmla="*/ 857569 h 1476444"/>
                  <a:gd name="connsiteX6" fmla="*/ 1 w 1476444"/>
                  <a:gd name="connsiteY6" fmla="*/ 857569 h 147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444" h="1476444">
                    <a:moveTo>
                      <a:pt x="1" y="857569"/>
                    </a:moveTo>
                    <a:cubicBezTo>
                      <a:pt x="1" y="515774"/>
                      <a:pt x="224685" y="327981"/>
                      <a:pt x="618876" y="238694"/>
                    </a:cubicBezTo>
                    <a:cubicBezTo>
                      <a:pt x="900377" y="174932"/>
                      <a:pt x="1148421" y="116962"/>
                      <a:pt x="1476444" y="0"/>
                    </a:cubicBezTo>
                    <a:cubicBezTo>
                      <a:pt x="1359484" y="328024"/>
                      <a:pt x="1322086" y="543600"/>
                      <a:pt x="1237750" y="857569"/>
                    </a:cubicBezTo>
                    <a:cubicBezTo>
                      <a:pt x="1149083" y="1187663"/>
                      <a:pt x="960670" y="1476444"/>
                      <a:pt x="618875" y="1476444"/>
                    </a:cubicBezTo>
                    <a:cubicBezTo>
                      <a:pt x="277080" y="1476444"/>
                      <a:pt x="0" y="1199364"/>
                      <a:pt x="0" y="857569"/>
                    </a:cubicBezTo>
                    <a:lnTo>
                      <a:pt x="1" y="85756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EFD7F9E-22FB-4C9A-9712-99CCF8106D2F}"/>
                  </a:ext>
                </a:extLst>
              </p:cNvPr>
              <p:cNvSpPr/>
              <p:nvPr/>
            </p:nvSpPr>
            <p:spPr>
              <a:xfrm>
                <a:off x="2946374" y="2558747"/>
                <a:ext cx="1019339" cy="10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Oval 19">
              <a:extLst>
                <a:ext uri="{FF2B5EF4-FFF2-40B4-BE49-F238E27FC236}">
                  <a16:creationId xmlns:a16="http://schemas.microsoft.com/office/drawing/2014/main" id="{D3312B37-0E56-4F3E-B7C2-A6972DBB2BC0}"/>
                </a:ext>
              </a:extLst>
            </p:cNvPr>
            <p:cNvSpPr/>
            <p:nvPr/>
          </p:nvSpPr>
          <p:spPr>
            <a:xfrm flipV="1">
              <a:off x="2177069" y="4257232"/>
              <a:ext cx="2552401" cy="387145"/>
            </a:xfrm>
            <a:prstGeom prst="ellipse">
              <a:avLst/>
            </a:prstGeom>
            <a:solidFill>
              <a:schemeClr val="tx1">
                <a:lumMod val="75000"/>
                <a:lumOff val="25000"/>
                <a:alpha val="58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3" name="Rectangle 16">
            <a:extLst>
              <a:ext uri="{FF2B5EF4-FFF2-40B4-BE49-F238E27FC236}">
                <a16:creationId xmlns:a16="http://schemas.microsoft.com/office/drawing/2014/main" id="{9FAE322E-1271-428C-B04F-7D190E6CC8B0}"/>
              </a:ext>
            </a:extLst>
          </p:cNvPr>
          <p:cNvSpPr/>
          <p:nvPr/>
        </p:nvSpPr>
        <p:spPr>
          <a:xfrm rot="2700000">
            <a:off x="2387706" y="2263136"/>
            <a:ext cx="301560" cy="540640"/>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25" name="Oval 21">
            <a:extLst>
              <a:ext uri="{FF2B5EF4-FFF2-40B4-BE49-F238E27FC236}">
                <a16:creationId xmlns:a16="http://schemas.microsoft.com/office/drawing/2014/main" id="{2950F3B1-244B-4B4A-93BA-9DE77832AA0D}"/>
              </a:ext>
            </a:extLst>
          </p:cNvPr>
          <p:cNvSpPr>
            <a:spLocks noChangeAspect="1"/>
          </p:cNvSpPr>
          <p:nvPr/>
        </p:nvSpPr>
        <p:spPr>
          <a:xfrm>
            <a:off x="9656584" y="2302756"/>
            <a:ext cx="402212" cy="405571"/>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26" name="Rounded Rectangle 5">
            <a:extLst>
              <a:ext uri="{FF2B5EF4-FFF2-40B4-BE49-F238E27FC236}">
                <a16:creationId xmlns:a16="http://schemas.microsoft.com/office/drawing/2014/main" id="{5EB0D7F7-6175-4652-8B21-B22B7855F8D2}"/>
              </a:ext>
            </a:extLst>
          </p:cNvPr>
          <p:cNvSpPr/>
          <p:nvPr/>
        </p:nvSpPr>
        <p:spPr>
          <a:xfrm flipH="1">
            <a:off x="5829583" y="2358585"/>
            <a:ext cx="449994" cy="371218"/>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1" name="TextBox 30">
            <a:extLst>
              <a:ext uri="{FF2B5EF4-FFF2-40B4-BE49-F238E27FC236}">
                <a16:creationId xmlns:a16="http://schemas.microsoft.com/office/drawing/2014/main" id="{D278BCBE-8F08-4468-9670-CC78CE7A8802}"/>
              </a:ext>
            </a:extLst>
          </p:cNvPr>
          <p:cNvSpPr txBox="1"/>
          <p:nvPr/>
        </p:nvSpPr>
        <p:spPr>
          <a:xfrm>
            <a:off x="1746282" y="4167356"/>
            <a:ext cx="1871182" cy="307777"/>
          </a:xfrm>
          <a:prstGeom prst="rect">
            <a:avLst/>
          </a:prstGeom>
          <a:noFill/>
        </p:spPr>
        <p:txBody>
          <a:bodyPr wrap="square" rtlCol="0" anchor="ctr">
            <a:spAutoFit/>
          </a:bodyPr>
          <a:lstStyle/>
          <a:p>
            <a:pPr algn="ctr"/>
            <a:r>
              <a:rPr lang="fa-IR" altLang="ko-KR" sz="1400" b="1" dirty="0">
                <a:solidFill>
                  <a:schemeClr val="tx2"/>
                </a:solidFill>
                <a:cs typeface="2  Titr" panose="00000700000000000000" pitchFamily="2" charset="-78"/>
              </a:rPr>
              <a:t>خدمت داده مبنا</a:t>
            </a:r>
            <a:endParaRPr lang="ko-KR" altLang="en-US" sz="1400" b="1" dirty="0">
              <a:solidFill>
                <a:schemeClr val="tx2"/>
              </a:solidFill>
              <a:cs typeface="2  Titr" panose="00000700000000000000" pitchFamily="2" charset="-78"/>
            </a:endParaRPr>
          </a:p>
        </p:txBody>
      </p:sp>
      <p:grpSp>
        <p:nvGrpSpPr>
          <p:cNvPr id="33" name="Group 32">
            <a:extLst>
              <a:ext uri="{FF2B5EF4-FFF2-40B4-BE49-F238E27FC236}">
                <a16:creationId xmlns:a16="http://schemas.microsoft.com/office/drawing/2014/main" id="{39722789-6D2B-4CEA-900E-A2FAA56F997A}"/>
              </a:ext>
            </a:extLst>
          </p:cNvPr>
          <p:cNvGrpSpPr/>
          <p:nvPr/>
        </p:nvGrpSpPr>
        <p:grpSpPr>
          <a:xfrm>
            <a:off x="5118989" y="4167357"/>
            <a:ext cx="1871182" cy="869365"/>
            <a:chOff x="862535" y="3245429"/>
            <a:chExt cx="1563024" cy="869365"/>
          </a:xfrm>
        </p:grpSpPr>
        <p:sp>
          <p:nvSpPr>
            <p:cNvPr id="34" name="TextBox 33">
              <a:extLst>
                <a:ext uri="{FF2B5EF4-FFF2-40B4-BE49-F238E27FC236}">
                  <a16:creationId xmlns:a16="http://schemas.microsoft.com/office/drawing/2014/main" id="{64119732-52F3-4981-AC59-EBD87F65EE97}"/>
                </a:ext>
              </a:extLst>
            </p:cNvPr>
            <p:cNvSpPr txBox="1"/>
            <p:nvPr/>
          </p:nvSpPr>
          <p:spPr>
            <a:xfrm>
              <a:off x="862535" y="3245429"/>
              <a:ext cx="1563024" cy="307777"/>
            </a:xfrm>
            <a:prstGeom prst="rect">
              <a:avLst/>
            </a:prstGeom>
            <a:noFill/>
          </p:spPr>
          <p:txBody>
            <a:bodyPr wrap="square" rtlCol="0" anchor="ctr">
              <a:spAutoFit/>
            </a:bodyPr>
            <a:lstStyle/>
            <a:p>
              <a:pPr algn="ctr"/>
              <a:r>
                <a:rPr lang="fa-IR" altLang="ko-KR" sz="1400" b="1" dirty="0">
                  <a:solidFill>
                    <a:schemeClr val="tx2"/>
                  </a:solidFill>
                  <a:cs typeface="2  Titr" panose="00000700000000000000" pitchFamily="2" charset="-78"/>
                </a:rPr>
                <a:t>حل عارضه داده مبنا</a:t>
              </a:r>
              <a:endParaRPr lang="ko-KR" altLang="en-US" sz="1400" b="1" dirty="0">
                <a:solidFill>
                  <a:schemeClr val="tx2"/>
                </a:solidFill>
                <a:cs typeface="2  Titr" panose="00000700000000000000" pitchFamily="2" charset="-78"/>
              </a:endParaRPr>
            </a:p>
          </p:txBody>
        </p:sp>
        <p:sp>
          <p:nvSpPr>
            <p:cNvPr id="35" name="TextBox 34">
              <a:extLst>
                <a:ext uri="{FF2B5EF4-FFF2-40B4-BE49-F238E27FC236}">
                  <a16:creationId xmlns:a16="http://schemas.microsoft.com/office/drawing/2014/main" id="{470C60A8-39CC-40D2-BFA2-7865E54B637F}"/>
                </a:ext>
              </a:extLst>
            </p:cNvPr>
            <p:cNvSpPr txBox="1"/>
            <p:nvPr/>
          </p:nvSpPr>
          <p:spPr>
            <a:xfrm>
              <a:off x="862535" y="3837795"/>
              <a:ext cx="1563024" cy="276999"/>
            </a:xfrm>
            <a:prstGeom prst="rect">
              <a:avLst/>
            </a:prstGeom>
            <a:noFill/>
          </p:spPr>
          <p:txBody>
            <a:bodyPr wrap="square" rtlCol="0">
              <a:spAutoFit/>
            </a:bodyPr>
            <a:lstStyle/>
            <a:p>
              <a:pPr algn="ctr"/>
              <a:r>
                <a:rPr lang="en-US" altLang="ko-KR" sz="1200" dirty="0">
                  <a:solidFill>
                    <a:schemeClr val="tx1">
                      <a:lumMod val="85000"/>
                      <a:lumOff val="15000"/>
                    </a:schemeClr>
                  </a:solidFill>
                  <a:cs typeface="Arial" pitchFamily="34" charset="0"/>
                </a:rPr>
                <a:t>         </a:t>
              </a:r>
              <a:endParaRPr lang="ko-KR" altLang="en-US" sz="1200" dirty="0">
                <a:solidFill>
                  <a:schemeClr val="tx1">
                    <a:lumMod val="85000"/>
                    <a:lumOff val="15000"/>
                  </a:schemeClr>
                </a:solidFill>
                <a:cs typeface="Arial" pitchFamily="34" charset="0"/>
              </a:endParaRPr>
            </a:p>
          </p:txBody>
        </p:sp>
      </p:grpSp>
      <p:grpSp>
        <p:nvGrpSpPr>
          <p:cNvPr id="36" name="Group 35">
            <a:extLst>
              <a:ext uri="{FF2B5EF4-FFF2-40B4-BE49-F238E27FC236}">
                <a16:creationId xmlns:a16="http://schemas.microsoft.com/office/drawing/2014/main" id="{4A75BE41-4AB4-492B-A99B-DDDCEB65ADE4}"/>
              </a:ext>
            </a:extLst>
          </p:cNvPr>
          <p:cNvGrpSpPr/>
          <p:nvPr/>
        </p:nvGrpSpPr>
        <p:grpSpPr>
          <a:xfrm>
            <a:off x="8408441" y="4096094"/>
            <a:ext cx="2798767" cy="1636521"/>
            <a:chOff x="911048" y="3526314"/>
            <a:chExt cx="1605071" cy="1636521"/>
          </a:xfrm>
        </p:grpSpPr>
        <p:sp>
          <p:nvSpPr>
            <p:cNvPr id="37" name="TextBox 36">
              <a:extLst>
                <a:ext uri="{FF2B5EF4-FFF2-40B4-BE49-F238E27FC236}">
                  <a16:creationId xmlns:a16="http://schemas.microsoft.com/office/drawing/2014/main" id="{1D2D4CE1-AFCD-48C9-A2B0-A56931A24F57}"/>
                </a:ext>
              </a:extLst>
            </p:cNvPr>
            <p:cNvSpPr txBox="1"/>
            <p:nvPr/>
          </p:nvSpPr>
          <p:spPr>
            <a:xfrm>
              <a:off x="953095" y="3526314"/>
              <a:ext cx="1563024" cy="307777"/>
            </a:xfrm>
            <a:prstGeom prst="rect">
              <a:avLst/>
            </a:prstGeom>
            <a:noFill/>
          </p:spPr>
          <p:txBody>
            <a:bodyPr wrap="square" rtlCol="0" anchor="ctr">
              <a:spAutoFit/>
            </a:bodyPr>
            <a:lstStyle/>
            <a:p>
              <a:pPr algn="ctr"/>
              <a:r>
                <a:rPr lang="fa-IR" altLang="ko-KR" sz="1400" b="1" dirty="0">
                  <a:solidFill>
                    <a:schemeClr val="tx2"/>
                  </a:solidFill>
                  <a:cs typeface="2  Titr" panose="00000700000000000000" pitchFamily="2" charset="-78"/>
                </a:rPr>
                <a:t>تصمیم داده مبنا</a:t>
              </a:r>
              <a:endParaRPr lang="ko-KR" altLang="en-US" sz="1400" b="1" dirty="0">
                <a:solidFill>
                  <a:schemeClr val="tx2"/>
                </a:solidFill>
                <a:cs typeface="2  Titr" panose="00000700000000000000" pitchFamily="2" charset="-78"/>
              </a:endParaRPr>
            </a:p>
          </p:txBody>
        </p:sp>
        <p:sp>
          <p:nvSpPr>
            <p:cNvPr id="38" name="TextBox 37">
              <a:extLst>
                <a:ext uri="{FF2B5EF4-FFF2-40B4-BE49-F238E27FC236}">
                  <a16:creationId xmlns:a16="http://schemas.microsoft.com/office/drawing/2014/main" id="{054331DB-E3F9-4288-A15B-D179C04FCEB3}"/>
                </a:ext>
              </a:extLst>
            </p:cNvPr>
            <p:cNvSpPr txBox="1"/>
            <p:nvPr/>
          </p:nvSpPr>
          <p:spPr>
            <a:xfrm>
              <a:off x="911048" y="3993284"/>
              <a:ext cx="1563024" cy="1169551"/>
            </a:xfrm>
            <a:prstGeom prst="rect">
              <a:avLst/>
            </a:prstGeom>
            <a:noFill/>
          </p:spPr>
          <p:txBody>
            <a:bodyPr wrap="square" rtlCol="0">
              <a:spAutoFit/>
            </a:bodyPr>
            <a:lstStyle/>
            <a:p>
              <a:pPr algn="just" rtl="1">
                <a:lnSpc>
                  <a:spcPct val="150000"/>
                </a:lnSpc>
              </a:pPr>
              <a:r>
                <a:rPr lang="fa-IR" altLang="ko-KR" sz="1600" b="1" dirty="0">
                  <a:solidFill>
                    <a:schemeClr val="tx1">
                      <a:lumMod val="85000"/>
                      <a:lumOff val="15000"/>
                    </a:schemeClr>
                  </a:solidFill>
                  <a:cs typeface="B Nazanin" panose="00000400000000000000" pitchFamily="2" charset="-78"/>
                </a:rPr>
                <a:t>هدف اصلی از استقرار نظام حکمرانی داده مبنا، کمک به تصمیم گیری های آگاهانه ترو مبتنی بر داده است.</a:t>
              </a:r>
            </a:p>
          </p:txBody>
        </p:sp>
      </p:grpSp>
      <p:sp>
        <p:nvSpPr>
          <p:cNvPr id="39" name="TextBox 38">
            <a:extLst>
              <a:ext uri="{FF2B5EF4-FFF2-40B4-BE49-F238E27FC236}">
                <a16:creationId xmlns:a16="http://schemas.microsoft.com/office/drawing/2014/main" id="{054331DB-E3F9-4288-A15B-D179C04FCEB3}"/>
              </a:ext>
            </a:extLst>
          </p:cNvPr>
          <p:cNvSpPr txBox="1"/>
          <p:nvPr/>
        </p:nvSpPr>
        <p:spPr>
          <a:xfrm>
            <a:off x="4267201" y="4532286"/>
            <a:ext cx="3471332" cy="1200329"/>
          </a:xfrm>
          <a:prstGeom prst="rect">
            <a:avLst/>
          </a:prstGeom>
          <a:noFill/>
        </p:spPr>
        <p:txBody>
          <a:bodyPr wrap="square" rtlCol="0">
            <a:spAutoFit/>
          </a:bodyPr>
          <a:lstStyle/>
          <a:p>
            <a:pPr algn="just" rtl="1">
              <a:lnSpc>
                <a:spcPct val="150000"/>
              </a:lnSpc>
            </a:pPr>
            <a:r>
              <a:rPr lang="fa-IR" altLang="ko-KR" sz="1600" b="1" dirty="0">
                <a:solidFill>
                  <a:schemeClr val="tx1">
                    <a:lumMod val="85000"/>
                    <a:lumOff val="15000"/>
                  </a:schemeClr>
                </a:solidFill>
                <a:cs typeface="B Nazanin" panose="00000400000000000000" pitchFamily="2" charset="-78"/>
              </a:rPr>
              <a:t>استفاده از داده ها، برای شناسایی، تحلیل و حل مسائل پیچیده در حوزه های مختلف حکمرانی، مانند سلامت، آموزش ، حمل و نقل و ...</a:t>
            </a:r>
          </a:p>
        </p:txBody>
      </p:sp>
      <p:sp>
        <p:nvSpPr>
          <p:cNvPr id="40" name="TextBox 39">
            <a:extLst>
              <a:ext uri="{FF2B5EF4-FFF2-40B4-BE49-F238E27FC236}">
                <a16:creationId xmlns:a16="http://schemas.microsoft.com/office/drawing/2014/main" id="{054331DB-E3F9-4288-A15B-D179C04FCEB3}"/>
              </a:ext>
            </a:extLst>
          </p:cNvPr>
          <p:cNvSpPr txBox="1"/>
          <p:nvPr/>
        </p:nvSpPr>
        <p:spPr>
          <a:xfrm>
            <a:off x="254000" y="4448099"/>
            <a:ext cx="3871921" cy="1569660"/>
          </a:xfrm>
          <a:prstGeom prst="rect">
            <a:avLst/>
          </a:prstGeom>
          <a:noFill/>
        </p:spPr>
        <p:txBody>
          <a:bodyPr wrap="square" rtlCol="0">
            <a:spAutoFit/>
          </a:bodyPr>
          <a:lstStyle/>
          <a:p>
            <a:pPr algn="just" rtl="1">
              <a:lnSpc>
                <a:spcPct val="150000"/>
              </a:lnSpc>
            </a:pPr>
            <a:r>
              <a:rPr lang="fa-IR" altLang="ko-KR" sz="1600" b="1" dirty="0">
                <a:solidFill>
                  <a:schemeClr val="tx1">
                    <a:lumMod val="85000"/>
                    <a:lumOff val="15000"/>
                  </a:schemeClr>
                </a:solidFill>
                <a:cs typeface="B Nazanin" panose="00000400000000000000" pitchFamily="2" charset="-78"/>
              </a:rPr>
              <a:t>ارائه خدمت عمومی که بر اساس داده ها طراحی، اجرا و بهینه سازی شده اند. این هدف برای استفاده از داده های دقیق و شفاف و به روز برای کیفیت خدمات متمرکز است.</a:t>
            </a:r>
          </a:p>
        </p:txBody>
      </p:sp>
    </p:spTree>
    <p:extLst>
      <p:ext uri="{BB962C8B-B14F-4D97-AF65-F5344CB8AC3E}">
        <p14:creationId xmlns:p14="http://schemas.microsoft.com/office/powerpoint/2010/main" val="15603533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E159-D407-A393-93C1-812D604454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DD4017D-133C-D2F5-9B00-FD6742B612CA}"/>
              </a:ext>
            </a:extLst>
          </p:cNvPr>
          <p:cNvSpPr txBox="1"/>
          <p:nvPr/>
        </p:nvSpPr>
        <p:spPr>
          <a:xfrm>
            <a:off x="1551363" y="61811"/>
            <a:ext cx="9310255" cy="461665"/>
          </a:xfrm>
          <a:prstGeom prst="rect">
            <a:avLst/>
          </a:prstGeom>
          <a:noFill/>
        </p:spPr>
        <p:txBody>
          <a:bodyPr wrap="square" rtlCol="0" anchor="ctr">
            <a:spAutoFit/>
          </a:bodyPr>
          <a:lstStyle/>
          <a:p>
            <a:pPr algn="ctr"/>
            <a:r>
              <a:rPr lang="fa-IR" altLang="ko-KR" sz="2400" dirty="0">
                <a:solidFill>
                  <a:schemeClr val="bg1"/>
                </a:solidFill>
                <a:latin typeface="+mj-lt"/>
                <a:cs typeface="2  Titr" panose="00000700000000000000" pitchFamily="2" charset="-78"/>
              </a:rPr>
              <a:t>چارچوب مفهومی نظام حکمرانی داده مبنا</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3D7CDA11-0A54-8F34-6868-480879E6A281}"/>
              </a:ext>
            </a:extLst>
          </p:cNvPr>
          <p:cNvGrpSpPr/>
          <p:nvPr/>
        </p:nvGrpSpPr>
        <p:grpSpPr>
          <a:xfrm>
            <a:off x="1551363" y="931085"/>
            <a:ext cx="8666849" cy="5869905"/>
            <a:chOff x="3952875" y="2284730"/>
            <a:chExt cx="4591050" cy="2816544"/>
          </a:xfrm>
        </p:grpSpPr>
        <p:sp>
          <p:nvSpPr>
            <p:cNvPr id="5" name="Rectangle 4">
              <a:extLst>
                <a:ext uri="{FF2B5EF4-FFF2-40B4-BE49-F238E27FC236}">
                  <a16:creationId xmlns:a16="http://schemas.microsoft.com/office/drawing/2014/main" id="{C9D4A6DA-C170-EA4E-9DC5-C8458C3E1C66}"/>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C408847-101B-165A-7FD9-36AA1C39A87C}"/>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p:cNvPicPr/>
          <p:nvPr/>
        </p:nvPicPr>
        <p:blipFill rotWithShape="1">
          <a:blip r:embed="rId2"/>
          <a:srcRect l="29132" t="28600" r="27824" b="28097"/>
          <a:stretch/>
        </p:blipFill>
        <p:spPr bwMode="auto">
          <a:xfrm>
            <a:off x="1083733" y="585031"/>
            <a:ext cx="9508067" cy="6154436"/>
          </a:xfrm>
          <a:prstGeom prst="rect">
            <a:avLst/>
          </a:prstGeom>
          <a:ln w="9525" cap="flat" cmpd="sng" algn="ctr">
            <a:solidFill>
              <a:srgbClr val="5B9BD5"/>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07830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0" y="2467786"/>
            <a:ext cx="3038764" cy="646331"/>
          </a:xfrm>
          <a:prstGeom prst="rect">
            <a:avLst/>
          </a:prstGeom>
          <a:noFill/>
        </p:spPr>
        <p:txBody>
          <a:bodyPr wrap="square" rtlCol="0" anchor="ctr">
            <a:spAutoFit/>
          </a:bodyPr>
          <a:lstStyle/>
          <a:p>
            <a:pPr algn="ctr">
              <a:lnSpc>
                <a:spcPct val="150000"/>
              </a:lnSpc>
            </a:pPr>
            <a:r>
              <a:rPr lang="fa-IR" altLang="ko-KR" sz="2400" dirty="0">
                <a:solidFill>
                  <a:schemeClr val="bg1"/>
                </a:solidFill>
                <a:latin typeface="+mj-lt"/>
                <a:cs typeface="2  Titr" panose="00000700000000000000" pitchFamily="2" charset="-78"/>
              </a:rPr>
              <a:t>عناصر مرتبط با استراتژی</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A34C383C-83FB-4C00-B58C-FBED52636D0F}"/>
              </a:ext>
            </a:extLst>
          </p:cNvPr>
          <p:cNvGrpSpPr/>
          <p:nvPr/>
        </p:nvGrpSpPr>
        <p:grpSpPr>
          <a:xfrm>
            <a:off x="2972035" y="570083"/>
            <a:ext cx="8666849" cy="5869905"/>
            <a:chOff x="3952875" y="2284730"/>
            <a:chExt cx="4591050" cy="2816544"/>
          </a:xfrm>
        </p:grpSpPr>
        <p:sp>
          <p:nvSpPr>
            <p:cNvPr id="5" name="Rectangle 4">
              <a:extLst>
                <a:ext uri="{FF2B5EF4-FFF2-40B4-BE49-F238E27FC236}">
                  <a16:creationId xmlns:a16="http://schemas.microsoft.com/office/drawing/2014/main" id="{36B67246-4A76-44FE-90C4-90E91727ABB3}"/>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5BE77CF-D6E9-495C-9FB1-BFC9F7A9D3EB}"/>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08C1DA02-2747-4A63-A040-3ECD4E20C398}"/>
              </a:ext>
            </a:extLst>
          </p:cNvPr>
          <p:cNvSpPr txBox="1"/>
          <p:nvPr/>
        </p:nvSpPr>
        <p:spPr>
          <a:xfrm>
            <a:off x="3810323" y="1269773"/>
            <a:ext cx="7092807" cy="400110"/>
          </a:xfrm>
          <a:prstGeom prst="rect">
            <a:avLst/>
          </a:prstGeom>
          <a:noFill/>
        </p:spPr>
        <p:txBody>
          <a:bodyPr wrap="square" rtlCol="0">
            <a:spAutoFit/>
          </a:bodyPr>
          <a:lstStyle/>
          <a:p>
            <a:pPr algn="just" rtl="1"/>
            <a:endParaRPr lang="ko-KR" altLang="en-US" sz="2000" b="1" dirty="0">
              <a:solidFill>
                <a:schemeClr val="bg1"/>
              </a:solidFill>
              <a:latin typeface="2  Titr"/>
              <a:cs typeface="Arial" pitchFamily="34" charset="0"/>
            </a:endParaRPr>
          </a:p>
        </p:txBody>
      </p:sp>
      <p:sp>
        <p:nvSpPr>
          <p:cNvPr id="8" name="TextBox 7">
            <a:extLst>
              <a:ext uri="{FF2B5EF4-FFF2-40B4-BE49-F238E27FC236}">
                <a16:creationId xmlns:a16="http://schemas.microsoft.com/office/drawing/2014/main" id="{26A13EF9-5084-47CE-B66F-89A218F58A61}"/>
              </a:ext>
            </a:extLst>
          </p:cNvPr>
          <p:cNvSpPr txBox="1"/>
          <p:nvPr/>
        </p:nvSpPr>
        <p:spPr>
          <a:xfrm>
            <a:off x="3810323" y="1123758"/>
            <a:ext cx="7092807" cy="4662815"/>
          </a:xfrm>
          <a:prstGeom prst="rect">
            <a:avLst/>
          </a:prstGeom>
          <a:noFill/>
        </p:spPr>
        <p:txBody>
          <a:bodyPr wrap="square" rtlCol="0">
            <a:spAutoFit/>
          </a:bodyPr>
          <a:lstStyle/>
          <a:p>
            <a:pPr algn="r" rtl="1"/>
            <a:r>
              <a:rPr lang="fa-IR" altLang="ko-KR" dirty="0">
                <a:solidFill>
                  <a:schemeClr val="bg1"/>
                </a:solidFill>
                <a:cs typeface="2  Titr" panose="00000700000000000000" pitchFamily="2" charset="-78"/>
              </a:rPr>
              <a:t>1. همگام سازی فناوری وتوانمندسازی سازمانی</a:t>
            </a:r>
          </a:p>
          <a:p>
            <a:pPr algn="just" rtl="1"/>
            <a:r>
              <a:rPr lang="en-US" altLang="ko-KR" dirty="0">
                <a:solidFill>
                  <a:schemeClr val="bg1"/>
                </a:solidFill>
                <a:cs typeface="B Nazanin" panose="00000400000000000000" pitchFamily="2" charset="-78"/>
              </a:rPr>
              <a:t>- </a:t>
            </a:r>
            <a:r>
              <a:rPr lang="fa-IR" altLang="ko-KR" dirty="0">
                <a:solidFill>
                  <a:schemeClr val="bg1"/>
                </a:solidFill>
                <a:cs typeface="B Nazanin" panose="00000400000000000000" pitchFamily="2" charset="-78"/>
              </a:rPr>
              <a:t> طراحی و اجرای برنامه های آموزشی تخصصی متناسب با نیازهای سازمان</a:t>
            </a:r>
          </a:p>
          <a:p>
            <a:pPr algn="just" rtl="1"/>
            <a:r>
              <a:rPr lang="en-US" altLang="ko-KR" dirty="0">
                <a:solidFill>
                  <a:schemeClr val="bg1"/>
                </a:solidFill>
                <a:cs typeface="B Nazanin" panose="00000400000000000000" pitchFamily="2" charset="-78"/>
              </a:rPr>
              <a:t> - </a:t>
            </a:r>
            <a:r>
              <a:rPr lang="fa-IR" altLang="ko-KR" dirty="0">
                <a:solidFill>
                  <a:schemeClr val="bg1"/>
                </a:solidFill>
                <a:cs typeface="B Nazanin" panose="00000400000000000000" pitchFamily="2" charset="-78"/>
              </a:rPr>
              <a:t>جذب و استخدام نیروهای متخصص در حوزه های فناوری اطالعات و داده کاوی</a:t>
            </a:r>
          </a:p>
          <a:p>
            <a:pPr algn="just" rtl="1"/>
            <a:r>
              <a:rPr lang="en-US" altLang="ko-KR" dirty="0">
                <a:solidFill>
                  <a:schemeClr val="bg1"/>
                </a:solidFill>
                <a:cs typeface="B Nazanin" panose="00000400000000000000" pitchFamily="2" charset="-78"/>
              </a:rPr>
              <a:t> - </a:t>
            </a:r>
            <a:r>
              <a:rPr lang="fa-IR" altLang="ko-KR" dirty="0">
                <a:solidFill>
                  <a:schemeClr val="bg1"/>
                </a:solidFill>
                <a:cs typeface="B Nazanin" panose="00000400000000000000" pitchFamily="2" charset="-78"/>
              </a:rPr>
              <a:t>بازنگری و به روزرسانی فرایندهای کاری وروش های اجرایی بر اساس فناوری های روز</a:t>
            </a:r>
          </a:p>
          <a:p>
            <a:pPr algn="just" rtl="1"/>
            <a:r>
              <a:rPr lang="en-US" altLang="ko-KR" dirty="0">
                <a:solidFill>
                  <a:schemeClr val="bg1"/>
                </a:solidFill>
                <a:cs typeface="B Nazanin" panose="00000400000000000000" pitchFamily="2" charset="-78"/>
              </a:rPr>
              <a:t> -</a:t>
            </a:r>
            <a:r>
              <a:rPr lang="fa-IR" altLang="ko-KR" dirty="0">
                <a:solidFill>
                  <a:schemeClr val="bg1"/>
                </a:solidFill>
                <a:cs typeface="B Nazanin" panose="00000400000000000000" pitchFamily="2" charset="-78"/>
              </a:rPr>
              <a:t>ایجاد ساختارهای سازمانی چابک و متناسب با تحولات دیجیتال</a:t>
            </a:r>
          </a:p>
          <a:p>
            <a:pPr algn="just" rtl="1"/>
            <a:r>
              <a:rPr lang="en-US" altLang="ko-KR" dirty="0">
                <a:solidFill>
                  <a:schemeClr val="bg1"/>
                </a:solidFill>
                <a:cs typeface="B Nazanin" panose="00000400000000000000" pitchFamily="2" charset="-78"/>
              </a:rPr>
              <a:t> - </a:t>
            </a:r>
            <a:r>
              <a:rPr lang="fa-IR" altLang="ko-KR" dirty="0">
                <a:solidFill>
                  <a:schemeClr val="bg1"/>
                </a:solidFill>
                <a:cs typeface="B Nazanin" panose="00000400000000000000" pitchFamily="2" charset="-78"/>
              </a:rPr>
              <a:t>توسعه زیرساخت های نرم افزاری و سخت افزاری موردنیاز برای پردازش و تحلیل داده ها</a:t>
            </a:r>
          </a:p>
          <a:p>
            <a:pPr algn="just" rtl="1"/>
            <a:r>
              <a:rPr lang="en-US" altLang="ko-KR" dirty="0">
                <a:solidFill>
                  <a:schemeClr val="bg1"/>
                </a:solidFill>
                <a:cs typeface="B Nazanin" panose="00000400000000000000" pitchFamily="2" charset="-78"/>
              </a:rPr>
              <a:t> -</a:t>
            </a:r>
            <a:r>
              <a:rPr lang="fa-IR" altLang="ko-KR" dirty="0">
                <a:solidFill>
                  <a:schemeClr val="bg1"/>
                </a:solidFill>
                <a:cs typeface="B Nazanin" panose="00000400000000000000" pitchFamily="2" charset="-78"/>
              </a:rPr>
              <a:t>استقرار نظام های مدیریت دانش وانتقال تجربیات درون سازمانی</a:t>
            </a:r>
          </a:p>
          <a:p>
            <a:pPr algn="just" rtl="1"/>
            <a:endParaRPr lang="fa-IR" altLang="ko-KR" b="1" dirty="0">
              <a:solidFill>
                <a:schemeClr val="bg1"/>
              </a:solidFill>
              <a:cs typeface="B Nazanin" panose="00000400000000000000" pitchFamily="2" charset="-78"/>
            </a:endParaRPr>
          </a:p>
          <a:p>
            <a:pPr algn="r" rtl="1">
              <a:lnSpc>
                <a:spcPct val="150000"/>
              </a:lnSpc>
            </a:pPr>
            <a:r>
              <a:rPr lang="fa-IR" altLang="ko-KR" dirty="0">
                <a:solidFill>
                  <a:schemeClr val="bg1"/>
                </a:solidFill>
                <a:cs typeface="2  Titr" panose="00000700000000000000" pitchFamily="2" charset="-78"/>
              </a:rPr>
              <a:t>2)راهبرد همکاری بین دستگاه اجرایی و بازخورد مستمر</a:t>
            </a:r>
          </a:p>
          <a:p>
            <a:pPr algn="just" rtl="1"/>
            <a:r>
              <a:rPr lang="fa-IR" altLang="ko-KR" dirty="0" smtClean="0">
                <a:solidFill>
                  <a:schemeClr val="bg1"/>
                </a:solidFill>
                <a:cs typeface="B Nazanin" panose="00000400000000000000" pitchFamily="2" charset="-78"/>
              </a:rPr>
              <a:t>-ایجادسازوکارهای </a:t>
            </a:r>
            <a:r>
              <a:rPr lang="fa-IR" altLang="ko-KR" dirty="0">
                <a:solidFill>
                  <a:schemeClr val="bg1"/>
                </a:solidFill>
                <a:cs typeface="B Nazanin" panose="00000400000000000000" pitchFamily="2" charset="-78"/>
              </a:rPr>
              <a:t>ساختاریافته برای تسهیل تبادل داده، دانش و منابع بین سازمان های دولتی(دستگاه های اجرایی)، خصوصی و نهادهای </a:t>
            </a:r>
            <a:r>
              <a:rPr lang="fa-IR" altLang="ko-KR" dirty="0" smtClean="0">
                <a:solidFill>
                  <a:schemeClr val="bg1"/>
                </a:solidFill>
                <a:cs typeface="B Nazanin" panose="00000400000000000000" pitchFamily="2" charset="-78"/>
              </a:rPr>
              <a:t>عمومی</a:t>
            </a:r>
          </a:p>
          <a:p>
            <a:pPr algn="just" rtl="1"/>
            <a:r>
              <a:rPr lang="fa-IR" altLang="ko-KR" dirty="0" smtClean="0">
                <a:solidFill>
                  <a:schemeClr val="bg1"/>
                </a:solidFill>
                <a:cs typeface="B Nazanin" panose="00000400000000000000" pitchFamily="2" charset="-78"/>
              </a:rPr>
              <a:t>-ارزیابی </a:t>
            </a:r>
            <a:r>
              <a:rPr lang="fa-IR" altLang="ko-KR" dirty="0">
                <a:solidFill>
                  <a:schemeClr val="bg1"/>
                </a:solidFill>
                <a:cs typeface="B Nazanin" panose="00000400000000000000" pitchFamily="2" charset="-78"/>
              </a:rPr>
              <a:t>سطح بلوغ به وسیله آنها به منظور تحقق اهداف مشترک و ایجاد حلقه های یادگیری و بهبود پیوسته از طریق نظارت</a:t>
            </a:r>
            <a:r>
              <a:rPr lang="fa-IR" altLang="ko-KR" dirty="0" smtClean="0">
                <a:solidFill>
                  <a:schemeClr val="bg1"/>
                </a:solidFill>
                <a:cs typeface="B Nazanin" panose="00000400000000000000" pitchFamily="2" charset="-78"/>
              </a:rPr>
              <a:t>، </a:t>
            </a:r>
            <a:r>
              <a:rPr lang="fa-IR" altLang="ko-KR" dirty="0">
                <a:solidFill>
                  <a:schemeClr val="bg1"/>
                </a:solidFill>
                <a:cs typeface="B Nazanin" panose="00000400000000000000" pitchFamily="2" charset="-78"/>
              </a:rPr>
              <a:t>ارزیابی و انعطاف پذیری در اجرای راهبرد</a:t>
            </a:r>
            <a:endParaRPr lang="en-US" altLang="ko-KR" dirty="0">
              <a:solidFill>
                <a:schemeClr val="bg1"/>
              </a:solidFill>
              <a:cs typeface="B Nazanin" panose="00000400000000000000" pitchFamily="2" charset="-78"/>
            </a:endParaRPr>
          </a:p>
          <a:p>
            <a:pPr algn="just" rtl="1"/>
            <a:endParaRPr lang="fa-IR" altLang="ko-KR" dirty="0" smtClean="0">
              <a:solidFill>
                <a:schemeClr val="bg1"/>
              </a:solidFill>
              <a:cs typeface="B Nazanin" panose="00000400000000000000" pitchFamily="2" charset="-78"/>
            </a:endParaRPr>
          </a:p>
          <a:p>
            <a:pPr algn="just" rtl="1"/>
            <a:r>
              <a:rPr lang="fa-IR" altLang="ko-KR" dirty="0" smtClean="0">
                <a:solidFill>
                  <a:schemeClr val="bg1"/>
                </a:solidFill>
                <a:cs typeface="B Nazanin" panose="00000400000000000000" pitchFamily="2" charset="-78"/>
              </a:rPr>
              <a:t> </a:t>
            </a:r>
            <a:endParaRPr lang="fa-IR" altLang="ko-KR" dirty="0">
              <a:solidFill>
                <a:schemeClr val="bg1"/>
              </a:solidFill>
              <a:cs typeface="B Nazanin" panose="00000400000000000000" pitchFamily="2" charset="-78"/>
            </a:endParaRPr>
          </a:p>
          <a:p>
            <a:pPr algn="r" rtl="1"/>
            <a:endParaRPr lang="fa-IR" altLang="ko-KR" dirty="0">
              <a:solidFill>
                <a:schemeClr val="bg1"/>
              </a:solidFill>
              <a:cs typeface="B Nazanin" panose="00000400000000000000" pitchFamily="2" charset="-78"/>
            </a:endParaRPr>
          </a:p>
        </p:txBody>
      </p:sp>
    </p:spTree>
    <p:extLst>
      <p:ext uri="{BB962C8B-B14F-4D97-AF65-F5344CB8AC3E}">
        <p14:creationId xmlns:p14="http://schemas.microsoft.com/office/powerpoint/2010/main" val="15689729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E159-D407-A393-93C1-812D604454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DD4017D-133C-D2F5-9B00-FD6742B612CA}"/>
              </a:ext>
            </a:extLst>
          </p:cNvPr>
          <p:cNvSpPr txBox="1"/>
          <p:nvPr/>
        </p:nvSpPr>
        <p:spPr>
          <a:xfrm>
            <a:off x="1551363" y="61811"/>
            <a:ext cx="9310255" cy="461665"/>
          </a:xfrm>
          <a:prstGeom prst="rect">
            <a:avLst/>
          </a:prstGeom>
          <a:noFill/>
        </p:spPr>
        <p:txBody>
          <a:bodyPr wrap="square" rtlCol="0" anchor="ctr">
            <a:spAutoFit/>
          </a:bodyPr>
          <a:lstStyle/>
          <a:p>
            <a:pPr algn="ctr"/>
            <a:r>
              <a:rPr lang="fa-IR" altLang="ko-KR" sz="2400" dirty="0">
                <a:solidFill>
                  <a:schemeClr val="bg1"/>
                </a:solidFill>
                <a:latin typeface="+mj-lt"/>
                <a:cs typeface="2  Titr" panose="00000700000000000000" pitchFamily="2" charset="-78"/>
              </a:rPr>
              <a:t>چارچوب مفهومی نظام حکمرانی داده مبنا</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3D7CDA11-0A54-8F34-6868-480879E6A281}"/>
              </a:ext>
            </a:extLst>
          </p:cNvPr>
          <p:cNvGrpSpPr/>
          <p:nvPr/>
        </p:nvGrpSpPr>
        <p:grpSpPr>
          <a:xfrm>
            <a:off x="1551363" y="931085"/>
            <a:ext cx="8666849" cy="5869905"/>
            <a:chOff x="3952875" y="2284730"/>
            <a:chExt cx="4591050" cy="2816544"/>
          </a:xfrm>
        </p:grpSpPr>
        <p:sp>
          <p:nvSpPr>
            <p:cNvPr id="5" name="Rectangle 4">
              <a:extLst>
                <a:ext uri="{FF2B5EF4-FFF2-40B4-BE49-F238E27FC236}">
                  <a16:creationId xmlns:a16="http://schemas.microsoft.com/office/drawing/2014/main" id="{C9D4A6DA-C170-EA4E-9DC5-C8458C3E1C66}"/>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C408847-101B-165A-7FD9-36AA1C39A87C}"/>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p:cNvPicPr/>
          <p:nvPr/>
        </p:nvPicPr>
        <p:blipFill rotWithShape="1">
          <a:blip r:embed="rId2"/>
          <a:srcRect l="29132" t="28600" r="27824" b="28097"/>
          <a:stretch/>
        </p:blipFill>
        <p:spPr bwMode="auto">
          <a:xfrm>
            <a:off x="1083733" y="585031"/>
            <a:ext cx="9508067" cy="6154436"/>
          </a:xfrm>
          <a:prstGeom prst="rect">
            <a:avLst/>
          </a:prstGeom>
          <a:ln w="9525" cap="flat" cmpd="sng" algn="ctr">
            <a:solidFill>
              <a:srgbClr val="5B9BD5"/>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95967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928553" y="309134"/>
            <a:ext cx="6714619" cy="724247"/>
          </a:xfrm>
        </p:spPr>
        <p:txBody>
          <a:bodyPr/>
          <a:lstStyle/>
          <a:p>
            <a:pPr rtl="1">
              <a:lnSpc>
                <a:spcPct val="150000"/>
              </a:lnSpc>
            </a:pPr>
            <a:r>
              <a:rPr lang="fa-IR" sz="2000" b="1" dirty="0">
                <a:solidFill>
                  <a:schemeClr val="tx1">
                    <a:lumMod val="65000"/>
                    <a:lumOff val="35000"/>
                  </a:schemeClr>
                </a:solidFill>
                <a:latin typeface="2  Titr"/>
                <a:cs typeface="B Nazanin" panose="00000400000000000000" pitchFamily="2" charset="-78"/>
              </a:rPr>
              <a:t>این هرم نشان می‌دهد که چگونه ما از دریافت داده‌های خام به درک عمیق و تصمیم‌گیری هوشمندانه می‌رسیم</a:t>
            </a:r>
            <a:endParaRPr lang="en-US" sz="2000" dirty="0">
              <a:solidFill>
                <a:srgbClr val="FF0000"/>
              </a:solidFill>
              <a:cs typeface="2  Titr" panose="00000700000000000000" pitchFamily="2" charset="-78"/>
            </a:endParaRPr>
          </a:p>
        </p:txBody>
      </p:sp>
      <p:sp>
        <p:nvSpPr>
          <p:cNvPr id="7" name="Oval 6">
            <a:extLst>
              <a:ext uri="{FF2B5EF4-FFF2-40B4-BE49-F238E27FC236}">
                <a16:creationId xmlns:a16="http://schemas.microsoft.com/office/drawing/2014/main" id="{0E1759A8-70AB-4328-96DC-0D6B406D90F6}"/>
              </a:ext>
            </a:extLst>
          </p:cNvPr>
          <p:cNvSpPr>
            <a:spLocks noChangeAspect="1"/>
          </p:cNvSpPr>
          <p:nvPr/>
        </p:nvSpPr>
        <p:spPr>
          <a:xfrm>
            <a:off x="4457245" y="2623913"/>
            <a:ext cx="731520" cy="731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AB36116-BD83-42A3-BA13-C8E5E4122EEA}"/>
              </a:ext>
            </a:extLst>
          </p:cNvPr>
          <p:cNvSpPr>
            <a:spLocks noChangeAspect="1"/>
          </p:cNvSpPr>
          <p:nvPr/>
        </p:nvSpPr>
        <p:spPr>
          <a:xfrm>
            <a:off x="5094197" y="3600295"/>
            <a:ext cx="731520" cy="731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0747D25D-B2A4-48B9-8704-3525D8B84F18}"/>
              </a:ext>
            </a:extLst>
          </p:cNvPr>
          <p:cNvSpPr>
            <a:spLocks noChangeAspect="1"/>
          </p:cNvSpPr>
          <p:nvPr/>
        </p:nvSpPr>
        <p:spPr>
          <a:xfrm>
            <a:off x="6374128" y="3600295"/>
            <a:ext cx="731520" cy="7315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9C0993F-3986-4E48-B193-2ED30E41A9F5}"/>
              </a:ext>
            </a:extLst>
          </p:cNvPr>
          <p:cNvSpPr>
            <a:spLocks noChangeAspect="1"/>
          </p:cNvSpPr>
          <p:nvPr/>
        </p:nvSpPr>
        <p:spPr>
          <a:xfrm>
            <a:off x="7017107" y="2635918"/>
            <a:ext cx="731520" cy="7315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5">
            <a:extLst>
              <a:ext uri="{FF2B5EF4-FFF2-40B4-BE49-F238E27FC236}">
                <a16:creationId xmlns:a16="http://schemas.microsoft.com/office/drawing/2014/main" id="{C17F4F14-8577-4431-86CB-466EFECED3C3}"/>
              </a:ext>
            </a:extLst>
          </p:cNvPr>
          <p:cNvSpPr/>
          <p:nvPr/>
        </p:nvSpPr>
        <p:spPr>
          <a:xfrm flipH="1">
            <a:off x="7194887" y="2850231"/>
            <a:ext cx="375960" cy="31014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accent6"/>
              </a:solidFill>
            </a:endParaRPr>
          </a:p>
        </p:txBody>
      </p:sp>
      <p:sp>
        <p:nvSpPr>
          <p:cNvPr id="12" name="Teardrop 1">
            <a:extLst>
              <a:ext uri="{FF2B5EF4-FFF2-40B4-BE49-F238E27FC236}">
                <a16:creationId xmlns:a16="http://schemas.microsoft.com/office/drawing/2014/main" id="{E75D45E4-AD00-4D68-BC4A-B10338A12982}"/>
              </a:ext>
            </a:extLst>
          </p:cNvPr>
          <p:cNvSpPr/>
          <p:nvPr/>
        </p:nvSpPr>
        <p:spPr>
          <a:xfrm rot="18805991">
            <a:off x="5273414" y="3775750"/>
            <a:ext cx="348602" cy="344965"/>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13" name="Round Same Side Corner Rectangle 11">
            <a:extLst>
              <a:ext uri="{FF2B5EF4-FFF2-40B4-BE49-F238E27FC236}">
                <a16:creationId xmlns:a16="http://schemas.microsoft.com/office/drawing/2014/main" id="{D62CFEC2-A41C-4D52-BFD7-A2AFE2235B36}"/>
              </a:ext>
            </a:extLst>
          </p:cNvPr>
          <p:cNvSpPr>
            <a:spLocks noChangeAspect="1"/>
          </p:cNvSpPr>
          <p:nvPr/>
        </p:nvSpPr>
        <p:spPr>
          <a:xfrm rot="9900000">
            <a:off x="4691514" y="2847170"/>
            <a:ext cx="368635" cy="3130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14" name="Rounded Rectangle 27">
            <a:extLst>
              <a:ext uri="{FF2B5EF4-FFF2-40B4-BE49-F238E27FC236}">
                <a16:creationId xmlns:a16="http://schemas.microsoft.com/office/drawing/2014/main" id="{2D51ACC5-AD3C-419C-90D1-B7D6E0AAAC0A}"/>
              </a:ext>
            </a:extLst>
          </p:cNvPr>
          <p:cNvSpPr/>
          <p:nvPr/>
        </p:nvSpPr>
        <p:spPr>
          <a:xfrm>
            <a:off x="6573642" y="3832353"/>
            <a:ext cx="332491" cy="255397"/>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15" name="Oval 14">
            <a:extLst>
              <a:ext uri="{FF2B5EF4-FFF2-40B4-BE49-F238E27FC236}">
                <a16:creationId xmlns:a16="http://schemas.microsoft.com/office/drawing/2014/main" id="{4C430B7B-F7A3-481A-AE6F-866C1E09A8D5}"/>
              </a:ext>
            </a:extLst>
          </p:cNvPr>
          <p:cNvSpPr>
            <a:spLocks noChangeAspect="1"/>
          </p:cNvSpPr>
          <p:nvPr/>
        </p:nvSpPr>
        <p:spPr>
          <a:xfrm>
            <a:off x="5737175" y="2638098"/>
            <a:ext cx="731520" cy="7315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70617D-9D35-470C-9139-01D8ED6CFC6E}"/>
              </a:ext>
            </a:extLst>
          </p:cNvPr>
          <p:cNvSpPr>
            <a:spLocks noChangeAspect="1"/>
          </p:cNvSpPr>
          <p:nvPr/>
        </p:nvSpPr>
        <p:spPr>
          <a:xfrm>
            <a:off x="5731149" y="4564672"/>
            <a:ext cx="731520" cy="7315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21">
            <a:extLst>
              <a:ext uri="{FF2B5EF4-FFF2-40B4-BE49-F238E27FC236}">
                <a16:creationId xmlns:a16="http://schemas.microsoft.com/office/drawing/2014/main" id="{E0B0429B-9481-417E-9452-2EC1EC53502A}"/>
              </a:ext>
            </a:extLst>
          </p:cNvPr>
          <p:cNvSpPr>
            <a:spLocks noChangeAspect="1"/>
          </p:cNvSpPr>
          <p:nvPr/>
        </p:nvSpPr>
        <p:spPr>
          <a:xfrm rot="20700000">
            <a:off x="5909137" y="4773009"/>
            <a:ext cx="387594" cy="314845"/>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sp>
        <p:nvSpPr>
          <p:cNvPr id="18" name="Rounded Rectangle 1">
            <a:extLst>
              <a:ext uri="{FF2B5EF4-FFF2-40B4-BE49-F238E27FC236}">
                <a16:creationId xmlns:a16="http://schemas.microsoft.com/office/drawing/2014/main" id="{87914811-EC23-4FC1-9BE2-90C10CBB0AF4}"/>
              </a:ext>
            </a:extLst>
          </p:cNvPr>
          <p:cNvSpPr>
            <a:spLocks noChangeAspect="1"/>
          </p:cNvSpPr>
          <p:nvPr/>
        </p:nvSpPr>
        <p:spPr>
          <a:xfrm>
            <a:off x="6008556" y="2835292"/>
            <a:ext cx="200630" cy="338573"/>
          </a:xfrm>
          <a:custGeom>
            <a:avLst/>
            <a:gdLst/>
            <a:ahLst/>
            <a:cxnLst/>
            <a:rect l="l" t="t" r="r" b="b"/>
            <a:pathLst>
              <a:path w="2337548" h="3944720">
                <a:moveTo>
                  <a:pt x="2013548" y="1242075"/>
                </a:moveTo>
                <a:lnTo>
                  <a:pt x="2337548" y="1242075"/>
                </a:lnTo>
                <a:lnTo>
                  <a:pt x="2337548" y="1945866"/>
                </a:lnTo>
                <a:lnTo>
                  <a:pt x="2337548" y="1962155"/>
                </a:lnTo>
                <a:lnTo>
                  <a:pt x="2336798" y="1962155"/>
                </a:lnTo>
                <a:cubicBezTo>
                  <a:pt x="2330129" y="2597501"/>
                  <a:pt x="1898450" y="3121603"/>
                  <a:pt x="1336990" y="3208701"/>
                </a:cubicBezTo>
                <a:lnTo>
                  <a:pt x="1336990" y="3620720"/>
                </a:lnTo>
                <a:lnTo>
                  <a:pt x="1895070" y="3620720"/>
                </a:lnTo>
                <a:lnTo>
                  <a:pt x="1895070" y="3944720"/>
                </a:lnTo>
                <a:lnTo>
                  <a:pt x="454910" y="3944720"/>
                </a:lnTo>
                <a:lnTo>
                  <a:pt x="454910" y="3620720"/>
                </a:lnTo>
                <a:lnTo>
                  <a:pt x="1012990" y="3620720"/>
                </a:lnTo>
                <a:lnTo>
                  <a:pt x="1012990" y="3210585"/>
                </a:lnTo>
                <a:cubicBezTo>
                  <a:pt x="447376" y="3129632"/>
                  <a:pt x="8655" y="2604919"/>
                  <a:pt x="389" y="1964536"/>
                </a:cubicBezTo>
                <a:lnTo>
                  <a:pt x="0" y="1964536"/>
                </a:lnTo>
                <a:lnTo>
                  <a:pt x="0" y="1244456"/>
                </a:lnTo>
                <a:lnTo>
                  <a:pt x="324000" y="1244456"/>
                </a:lnTo>
                <a:lnTo>
                  <a:pt x="324000" y="1964536"/>
                </a:lnTo>
                <a:lnTo>
                  <a:pt x="323361" y="1964536"/>
                </a:lnTo>
                <a:cubicBezTo>
                  <a:pt x="331926" y="2486037"/>
                  <a:pt x="710705" y="2903701"/>
                  <a:pt x="1173940" y="2900510"/>
                </a:cubicBezTo>
                <a:cubicBezTo>
                  <a:pt x="1634302" y="2897337"/>
                  <a:pt x="2006933" y="2479634"/>
                  <a:pt x="2014006" y="1962155"/>
                </a:cubicBezTo>
                <a:lnTo>
                  <a:pt x="2013548" y="1962155"/>
                </a:lnTo>
                <a:close/>
                <a:moveTo>
                  <a:pt x="1168773" y="0"/>
                </a:moveTo>
                <a:cubicBezTo>
                  <a:pt x="1546536" y="0"/>
                  <a:pt x="1852773" y="306237"/>
                  <a:pt x="1852773" y="684000"/>
                </a:cubicBezTo>
                <a:lnTo>
                  <a:pt x="1852773" y="1980000"/>
                </a:lnTo>
                <a:cubicBezTo>
                  <a:pt x="1852773" y="2357763"/>
                  <a:pt x="1546536" y="2664000"/>
                  <a:pt x="1168773" y="2664000"/>
                </a:cubicBezTo>
                <a:cubicBezTo>
                  <a:pt x="791010" y="2664000"/>
                  <a:pt x="484773" y="2357763"/>
                  <a:pt x="484773" y="1980000"/>
                </a:cubicBezTo>
                <a:lnTo>
                  <a:pt x="484773" y="684000"/>
                </a:lnTo>
                <a:cubicBezTo>
                  <a:pt x="484773" y="306237"/>
                  <a:pt x="791010" y="0"/>
                  <a:pt x="11687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22" name="Oval 21">
            <a:extLst>
              <a:ext uri="{FF2B5EF4-FFF2-40B4-BE49-F238E27FC236}">
                <a16:creationId xmlns:a16="http://schemas.microsoft.com/office/drawing/2014/main" id="{836ED5B6-C41B-4452-9CB6-F74197368FAC}"/>
              </a:ext>
            </a:extLst>
          </p:cNvPr>
          <p:cNvSpPr>
            <a:spLocks noChangeAspect="1"/>
          </p:cNvSpPr>
          <p:nvPr/>
        </p:nvSpPr>
        <p:spPr>
          <a:xfrm>
            <a:off x="3485450" y="5524504"/>
            <a:ext cx="731520" cy="731520"/>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a:p>
        </p:txBody>
      </p:sp>
      <p:sp>
        <p:nvSpPr>
          <p:cNvPr id="25" name="TextBox 24">
            <a:extLst>
              <a:ext uri="{FF2B5EF4-FFF2-40B4-BE49-F238E27FC236}">
                <a16:creationId xmlns:a16="http://schemas.microsoft.com/office/drawing/2014/main" id="{97BDE190-7274-4D43-89DB-3DDBC0DF8CA4}"/>
              </a:ext>
            </a:extLst>
          </p:cNvPr>
          <p:cNvSpPr txBox="1"/>
          <p:nvPr/>
        </p:nvSpPr>
        <p:spPr>
          <a:xfrm flipH="1">
            <a:off x="966435" y="5687048"/>
            <a:ext cx="2301416" cy="584775"/>
          </a:xfrm>
          <a:prstGeom prst="rect">
            <a:avLst/>
          </a:prstGeom>
          <a:noFill/>
        </p:spPr>
        <p:txBody>
          <a:bodyPr wrap="square" rtlCol="0">
            <a:spAutoFit/>
          </a:bodyPr>
          <a:lstStyle/>
          <a:p>
            <a:pPr algn="r" rtl="1"/>
            <a:r>
              <a:rPr lang="fa-IR" altLang="ko-KR" b="1" dirty="0">
                <a:solidFill>
                  <a:schemeClr val="tx1">
                    <a:lumMod val="65000"/>
                    <a:lumOff val="35000"/>
                  </a:schemeClr>
                </a:solidFill>
                <a:latin typeface="2  Titr"/>
                <a:cs typeface="2  Titr" panose="00000700000000000000" pitchFamily="2" charset="-78"/>
              </a:rPr>
              <a:t>داده </a:t>
            </a:r>
          </a:p>
          <a:p>
            <a:pPr algn="just" rtl="1"/>
            <a:r>
              <a:rPr lang="fa-IR" altLang="ko-KR" sz="1400" b="1" dirty="0">
                <a:solidFill>
                  <a:schemeClr val="tx1">
                    <a:lumMod val="65000"/>
                    <a:lumOff val="35000"/>
                  </a:schemeClr>
                </a:solidFill>
                <a:latin typeface="2  Titr"/>
                <a:cs typeface="B Nazanin" panose="00000400000000000000" pitchFamily="2" charset="-78"/>
              </a:rPr>
              <a:t>حقایق خام و بدون ساختار</a:t>
            </a:r>
            <a:endParaRPr lang="ko-KR" altLang="en-US" sz="1400" b="1" dirty="0">
              <a:solidFill>
                <a:schemeClr val="tx1">
                  <a:lumMod val="65000"/>
                  <a:lumOff val="35000"/>
                </a:schemeClr>
              </a:solidFill>
              <a:latin typeface="2  Titr"/>
              <a:cs typeface="B Nazanin" panose="00000400000000000000" pitchFamily="2" charset="-78"/>
            </a:endParaRPr>
          </a:p>
        </p:txBody>
      </p:sp>
      <p:sp>
        <p:nvSpPr>
          <p:cNvPr id="28" name="Oval 27">
            <a:extLst>
              <a:ext uri="{FF2B5EF4-FFF2-40B4-BE49-F238E27FC236}">
                <a16:creationId xmlns:a16="http://schemas.microsoft.com/office/drawing/2014/main" id="{A54529C5-B30D-4530-AC2D-359C28295C71}"/>
              </a:ext>
            </a:extLst>
          </p:cNvPr>
          <p:cNvSpPr>
            <a:spLocks noChangeAspect="1"/>
          </p:cNvSpPr>
          <p:nvPr/>
        </p:nvSpPr>
        <p:spPr>
          <a:xfrm flipH="1">
            <a:off x="3495298" y="4452379"/>
            <a:ext cx="731520" cy="731520"/>
          </a:xfrm>
          <a:prstGeom prst="ellipse">
            <a:avLst/>
          </a:prstGeom>
          <a:solidFill>
            <a:srgbClr val="00B0F0"/>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00"/>
          </a:p>
        </p:txBody>
      </p:sp>
      <p:sp>
        <p:nvSpPr>
          <p:cNvPr id="29" name="Oval 28">
            <a:extLst>
              <a:ext uri="{FF2B5EF4-FFF2-40B4-BE49-F238E27FC236}">
                <a16:creationId xmlns:a16="http://schemas.microsoft.com/office/drawing/2014/main" id="{C6098183-E2A2-4876-9ABE-17640E3FFF53}"/>
              </a:ext>
            </a:extLst>
          </p:cNvPr>
          <p:cNvSpPr>
            <a:spLocks noChangeAspect="1"/>
          </p:cNvSpPr>
          <p:nvPr/>
        </p:nvSpPr>
        <p:spPr>
          <a:xfrm flipH="1">
            <a:off x="3610577" y="2717126"/>
            <a:ext cx="731520" cy="731520"/>
          </a:xfrm>
          <a:prstGeom prst="ellipse">
            <a:avLst/>
          </a:prstGeom>
          <a:solidFill>
            <a:srgbClr val="00B050"/>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00"/>
          </a:p>
        </p:txBody>
      </p:sp>
      <p:sp>
        <p:nvSpPr>
          <p:cNvPr id="31" name="Teardrop 1">
            <a:extLst>
              <a:ext uri="{FF2B5EF4-FFF2-40B4-BE49-F238E27FC236}">
                <a16:creationId xmlns:a16="http://schemas.microsoft.com/office/drawing/2014/main" id="{5E5DCB26-DB16-4C5E-9D76-6CC372BFA258}"/>
              </a:ext>
            </a:extLst>
          </p:cNvPr>
          <p:cNvSpPr/>
          <p:nvPr/>
        </p:nvSpPr>
        <p:spPr>
          <a:xfrm rot="18805991">
            <a:off x="755940" y="4359607"/>
            <a:ext cx="348602" cy="344965"/>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33" name="Rounded Rectangle 1">
            <a:extLst>
              <a:ext uri="{FF2B5EF4-FFF2-40B4-BE49-F238E27FC236}">
                <a16:creationId xmlns:a16="http://schemas.microsoft.com/office/drawing/2014/main" id="{554E1613-375B-4F7F-AF4E-CDCF04BCE200}"/>
              </a:ext>
            </a:extLst>
          </p:cNvPr>
          <p:cNvSpPr>
            <a:spLocks noChangeAspect="1"/>
          </p:cNvSpPr>
          <p:nvPr/>
        </p:nvSpPr>
        <p:spPr>
          <a:xfrm>
            <a:off x="1021120" y="5219359"/>
            <a:ext cx="200630" cy="338573"/>
          </a:xfrm>
          <a:custGeom>
            <a:avLst/>
            <a:gdLst/>
            <a:ahLst/>
            <a:cxnLst/>
            <a:rect l="l" t="t" r="r" b="b"/>
            <a:pathLst>
              <a:path w="2337548" h="3944720">
                <a:moveTo>
                  <a:pt x="2013548" y="1242075"/>
                </a:moveTo>
                <a:lnTo>
                  <a:pt x="2337548" y="1242075"/>
                </a:lnTo>
                <a:lnTo>
                  <a:pt x="2337548" y="1945866"/>
                </a:lnTo>
                <a:lnTo>
                  <a:pt x="2337548" y="1962155"/>
                </a:lnTo>
                <a:lnTo>
                  <a:pt x="2336798" y="1962155"/>
                </a:lnTo>
                <a:cubicBezTo>
                  <a:pt x="2330129" y="2597501"/>
                  <a:pt x="1898450" y="3121603"/>
                  <a:pt x="1336990" y="3208701"/>
                </a:cubicBezTo>
                <a:lnTo>
                  <a:pt x="1336990" y="3620720"/>
                </a:lnTo>
                <a:lnTo>
                  <a:pt x="1895070" y="3620720"/>
                </a:lnTo>
                <a:lnTo>
                  <a:pt x="1895070" y="3944720"/>
                </a:lnTo>
                <a:lnTo>
                  <a:pt x="454910" y="3944720"/>
                </a:lnTo>
                <a:lnTo>
                  <a:pt x="454910" y="3620720"/>
                </a:lnTo>
                <a:lnTo>
                  <a:pt x="1012990" y="3620720"/>
                </a:lnTo>
                <a:lnTo>
                  <a:pt x="1012990" y="3210585"/>
                </a:lnTo>
                <a:cubicBezTo>
                  <a:pt x="447376" y="3129632"/>
                  <a:pt x="8655" y="2604919"/>
                  <a:pt x="389" y="1964536"/>
                </a:cubicBezTo>
                <a:lnTo>
                  <a:pt x="0" y="1964536"/>
                </a:lnTo>
                <a:lnTo>
                  <a:pt x="0" y="1244456"/>
                </a:lnTo>
                <a:lnTo>
                  <a:pt x="324000" y="1244456"/>
                </a:lnTo>
                <a:lnTo>
                  <a:pt x="324000" y="1964536"/>
                </a:lnTo>
                <a:lnTo>
                  <a:pt x="323361" y="1964536"/>
                </a:lnTo>
                <a:cubicBezTo>
                  <a:pt x="331926" y="2486037"/>
                  <a:pt x="710705" y="2903701"/>
                  <a:pt x="1173940" y="2900510"/>
                </a:cubicBezTo>
                <a:cubicBezTo>
                  <a:pt x="1634302" y="2897337"/>
                  <a:pt x="2006933" y="2479634"/>
                  <a:pt x="2014006" y="1962155"/>
                </a:cubicBezTo>
                <a:lnTo>
                  <a:pt x="2013548" y="1962155"/>
                </a:lnTo>
                <a:close/>
                <a:moveTo>
                  <a:pt x="1168773" y="0"/>
                </a:moveTo>
                <a:cubicBezTo>
                  <a:pt x="1546536" y="0"/>
                  <a:pt x="1852773" y="306237"/>
                  <a:pt x="1852773" y="684000"/>
                </a:cubicBezTo>
                <a:lnTo>
                  <a:pt x="1852773" y="1980000"/>
                </a:lnTo>
                <a:cubicBezTo>
                  <a:pt x="1852773" y="2357763"/>
                  <a:pt x="1546536" y="2664000"/>
                  <a:pt x="1168773" y="2664000"/>
                </a:cubicBezTo>
                <a:cubicBezTo>
                  <a:pt x="791010" y="2664000"/>
                  <a:pt x="484773" y="2357763"/>
                  <a:pt x="484773" y="1980000"/>
                </a:cubicBezTo>
                <a:lnTo>
                  <a:pt x="484773" y="684000"/>
                </a:lnTo>
                <a:cubicBezTo>
                  <a:pt x="484773" y="306237"/>
                  <a:pt x="791010" y="0"/>
                  <a:pt x="11687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36" name="Oval 21">
            <a:extLst>
              <a:ext uri="{FF2B5EF4-FFF2-40B4-BE49-F238E27FC236}">
                <a16:creationId xmlns:a16="http://schemas.microsoft.com/office/drawing/2014/main" id="{663DBE90-A830-453B-A2C9-369F6B2F07F1}"/>
              </a:ext>
            </a:extLst>
          </p:cNvPr>
          <p:cNvSpPr>
            <a:spLocks noChangeAspect="1"/>
          </p:cNvSpPr>
          <p:nvPr/>
        </p:nvSpPr>
        <p:spPr>
          <a:xfrm rot="20700000">
            <a:off x="10887628" y="5228694"/>
            <a:ext cx="387594" cy="314845"/>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sp>
        <p:nvSpPr>
          <p:cNvPr id="37" name="TextBox 36">
            <a:extLst>
              <a:ext uri="{FF2B5EF4-FFF2-40B4-BE49-F238E27FC236}">
                <a16:creationId xmlns:a16="http://schemas.microsoft.com/office/drawing/2014/main" id="{58FEBA5B-87D4-BCC4-DF58-516FE4C48B9A}"/>
              </a:ext>
            </a:extLst>
          </p:cNvPr>
          <p:cNvSpPr txBox="1"/>
          <p:nvPr/>
        </p:nvSpPr>
        <p:spPr>
          <a:xfrm flipH="1">
            <a:off x="111559" y="4403439"/>
            <a:ext cx="3341351" cy="1015663"/>
          </a:xfrm>
          <a:prstGeom prst="rect">
            <a:avLst/>
          </a:prstGeom>
          <a:noFill/>
        </p:spPr>
        <p:txBody>
          <a:bodyPr wrap="square" rtlCol="0">
            <a:spAutoFit/>
          </a:bodyPr>
          <a:lstStyle/>
          <a:p>
            <a:pPr algn="r"/>
            <a:r>
              <a:rPr lang="fa-IR" altLang="ko-KR" b="1" dirty="0">
                <a:solidFill>
                  <a:schemeClr val="tx1">
                    <a:lumMod val="65000"/>
                    <a:lumOff val="35000"/>
                  </a:schemeClr>
                </a:solidFill>
                <a:latin typeface="2  Titr"/>
                <a:cs typeface="2  Titr" panose="00000700000000000000" pitchFamily="2" charset="-78"/>
              </a:rPr>
              <a:t>اطلاعات</a:t>
            </a:r>
          </a:p>
          <a:p>
            <a:pPr algn="just" rtl="1"/>
            <a:r>
              <a:rPr lang="fa-IR" altLang="ko-KR" sz="1400" b="1" dirty="0">
                <a:solidFill>
                  <a:schemeClr val="tx1">
                    <a:lumMod val="65000"/>
                    <a:lumOff val="35000"/>
                  </a:schemeClr>
                </a:solidFill>
                <a:latin typeface="2  Titr"/>
                <a:cs typeface="B Nazanin" panose="00000400000000000000" pitchFamily="2" charset="-78"/>
              </a:rPr>
              <a:t>داده های پردازش شده، سازمان یافته و معنا دار.</a:t>
            </a:r>
            <a:r>
              <a:rPr lang="fa-IR" sz="1400" b="1" dirty="0">
                <a:solidFill>
                  <a:schemeClr val="tx1">
                    <a:lumMod val="65000"/>
                    <a:lumOff val="35000"/>
                  </a:schemeClr>
                </a:solidFill>
                <a:latin typeface="2  Titr"/>
                <a:cs typeface="B Nazanin" panose="00000400000000000000" pitchFamily="2" charset="-78"/>
              </a:rPr>
              <a:t> اطلاعات پاسخگوی سوالات پایه مثل «چه چیزی؟»، «کجا؟» و «کی؟» است.</a:t>
            </a:r>
            <a:endParaRPr lang="ko-KR" altLang="en-US" sz="1400" b="1" dirty="0">
              <a:solidFill>
                <a:schemeClr val="tx1">
                  <a:lumMod val="65000"/>
                  <a:lumOff val="35000"/>
                </a:schemeClr>
              </a:solidFill>
              <a:latin typeface="2  Titr"/>
              <a:cs typeface="B Nazanin" panose="00000400000000000000" pitchFamily="2" charset="-78"/>
            </a:endParaRPr>
          </a:p>
        </p:txBody>
      </p:sp>
      <p:sp>
        <p:nvSpPr>
          <p:cNvPr id="38" name="TextBox 37">
            <a:extLst>
              <a:ext uri="{FF2B5EF4-FFF2-40B4-BE49-F238E27FC236}">
                <a16:creationId xmlns:a16="http://schemas.microsoft.com/office/drawing/2014/main" id="{65BDC08C-4D72-6394-1F1C-1B9370FA99BC}"/>
              </a:ext>
            </a:extLst>
          </p:cNvPr>
          <p:cNvSpPr txBox="1"/>
          <p:nvPr/>
        </p:nvSpPr>
        <p:spPr>
          <a:xfrm flipH="1">
            <a:off x="79020" y="1409197"/>
            <a:ext cx="3406430" cy="1446550"/>
          </a:xfrm>
          <a:prstGeom prst="rect">
            <a:avLst/>
          </a:prstGeom>
          <a:noFill/>
        </p:spPr>
        <p:txBody>
          <a:bodyPr wrap="square" rtlCol="0">
            <a:spAutoFit/>
          </a:bodyPr>
          <a:lstStyle/>
          <a:p>
            <a:pPr algn="r" rtl="1"/>
            <a:r>
              <a:rPr lang="fa-IR" altLang="ko-KR" b="1" dirty="0">
                <a:solidFill>
                  <a:schemeClr val="tx1">
                    <a:lumMod val="65000"/>
                    <a:lumOff val="35000"/>
                  </a:schemeClr>
                </a:solidFill>
                <a:latin typeface="2  Titr"/>
                <a:cs typeface="2  Titr" panose="00000700000000000000" pitchFamily="2" charset="-78"/>
              </a:rPr>
              <a:t>خرد</a:t>
            </a:r>
          </a:p>
          <a:p>
            <a:pPr algn="just" rtl="1"/>
            <a:r>
              <a:rPr lang="fa-IR" altLang="ko-KR" sz="1400" b="1" dirty="0">
                <a:solidFill>
                  <a:schemeClr val="tx1">
                    <a:lumMod val="65000"/>
                    <a:lumOff val="35000"/>
                  </a:schemeClr>
                </a:solidFill>
                <a:latin typeface="2  Titr"/>
                <a:cs typeface="B Nazanin" panose="00000400000000000000" pitchFamily="2" charset="-78"/>
              </a:rPr>
              <a:t>استفاده از دانش برای تصمیم گیری و اقدام موثر در آینده.</a:t>
            </a:r>
            <a:r>
              <a:rPr lang="fa-IR" sz="1400" b="1" dirty="0">
                <a:solidFill>
                  <a:schemeClr val="tx1">
                    <a:lumMod val="65000"/>
                    <a:lumOff val="35000"/>
                  </a:schemeClr>
                </a:solidFill>
                <a:latin typeface="2  Titr"/>
                <a:cs typeface="B Nazanin" panose="00000400000000000000" pitchFamily="2" charset="-78"/>
              </a:rPr>
              <a:t> خرد به سوالات «چرا؟» پاسخ می‌دهد و با درک عمیق از شرایط. خرد ترکیبی از تجربه، بصیرت و درک انسانی است.</a:t>
            </a:r>
          </a:p>
          <a:p>
            <a:pPr algn="just" rtl="1"/>
            <a:endParaRPr lang="ko-KR" altLang="en-US" sz="1400" b="1" dirty="0">
              <a:solidFill>
                <a:schemeClr val="tx1">
                  <a:lumMod val="65000"/>
                  <a:lumOff val="35000"/>
                </a:schemeClr>
              </a:solidFill>
              <a:latin typeface="2  Titr"/>
              <a:cs typeface="B Nazanin" panose="00000400000000000000" pitchFamily="2" charset="-78"/>
            </a:endParaRPr>
          </a:p>
        </p:txBody>
      </p:sp>
      <p:sp>
        <p:nvSpPr>
          <p:cNvPr id="39" name="TextBox 38">
            <a:extLst>
              <a:ext uri="{FF2B5EF4-FFF2-40B4-BE49-F238E27FC236}">
                <a16:creationId xmlns:a16="http://schemas.microsoft.com/office/drawing/2014/main" id="{BC0999B5-C0A0-1BE5-AB5E-4D070A424B36}"/>
              </a:ext>
            </a:extLst>
          </p:cNvPr>
          <p:cNvSpPr txBox="1"/>
          <p:nvPr/>
        </p:nvSpPr>
        <p:spPr>
          <a:xfrm flipH="1">
            <a:off x="138330" y="2717126"/>
            <a:ext cx="3306687" cy="1661993"/>
          </a:xfrm>
          <a:prstGeom prst="rect">
            <a:avLst/>
          </a:prstGeom>
          <a:noFill/>
        </p:spPr>
        <p:txBody>
          <a:bodyPr wrap="square" rtlCol="0">
            <a:spAutoFit/>
          </a:bodyPr>
          <a:lstStyle/>
          <a:p>
            <a:pPr algn="just" rtl="1"/>
            <a:r>
              <a:rPr lang="fa-IR" altLang="ko-KR" b="1" dirty="0">
                <a:solidFill>
                  <a:schemeClr val="tx1">
                    <a:lumMod val="65000"/>
                    <a:lumOff val="35000"/>
                  </a:schemeClr>
                </a:solidFill>
                <a:latin typeface="2  Titr"/>
                <a:cs typeface="2  Titr" panose="00000700000000000000" pitchFamily="2" charset="-78"/>
              </a:rPr>
              <a:t>دانش </a:t>
            </a:r>
          </a:p>
          <a:p>
            <a:pPr algn="just" rtl="1"/>
            <a:r>
              <a:rPr lang="fa-IR" altLang="ko-KR" sz="1400" b="1" dirty="0">
                <a:solidFill>
                  <a:schemeClr val="tx1">
                    <a:lumMod val="65000"/>
                    <a:lumOff val="35000"/>
                  </a:schemeClr>
                </a:solidFill>
                <a:latin typeface="2  Titr"/>
                <a:cs typeface="B Nazanin" panose="00000400000000000000" pitchFamily="2" charset="-78"/>
              </a:rPr>
              <a:t>اطلاعات تحلیل شده و درک شده با استفاده از تجربه، مهارت و پیش دانسته ها.</a:t>
            </a:r>
            <a:r>
              <a:rPr lang="fa-IR" sz="1400" dirty="0"/>
              <a:t> دانش </a:t>
            </a:r>
            <a:r>
              <a:rPr lang="fa-IR" sz="1400" b="1" dirty="0">
                <a:solidFill>
                  <a:schemeClr val="tx1">
                    <a:lumMod val="65000"/>
                    <a:lumOff val="35000"/>
                  </a:schemeClr>
                </a:solidFill>
                <a:latin typeface="2  Titr"/>
                <a:cs typeface="B Nazanin" panose="00000400000000000000" pitchFamily="2" charset="-78"/>
              </a:rPr>
              <a:t>یعنی درک الگوها و ارتباط بین اطلاعات مختلف. دانش به ما کمک کنیم بفهمیم چگونه؟</a:t>
            </a:r>
            <a:r>
              <a:rPr lang="fa-IR" sz="1400" dirty="0"/>
              <a:t> </a:t>
            </a:r>
            <a:r>
              <a:rPr lang="fa-IR" sz="1400" b="1" dirty="0">
                <a:solidFill>
                  <a:schemeClr val="tx1">
                    <a:lumMod val="65000"/>
                    <a:lumOff val="35000"/>
                  </a:schemeClr>
                </a:solidFill>
                <a:cs typeface="B Nazanin" panose="00000400000000000000" pitchFamily="2" charset="-78"/>
              </a:rPr>
              <a:t>در این مرحله، فرد می‌تواند از اطلاعات برای حل مسئله یا پیش‌بینی استفاده کند.</a:t>
            </a:r>
            <a:endParaRPr lang="ko-KR" altLang="en-US" sz="1400" b="1" dirty="0">
              <a:solidFill>
                <a:schemeClr val="tx1">
                  <a:lumMod val="65000"/>
                  <a:lumOff val="35000"/>
                </a:schemeClr>
              </a:solidFill>
              <a:cs typeface="B Nazanin" panose="00000400000000000000" pitchFamily="2" charset="-78"/>
            </a:endParaRPr>
          </a:p>
        </p:txBody>
      </p:sp>
      <p:pic>
        <p:nvPicPr>
          <p:cNvPr id="42" name="Picture 41"/>
          <p:cNvPicPr/>
          <p:nvPr/>
        </p:nvPicPr>
        <p:blipFill rotWithShape="1">
          <a:blip r:embed="rId2"/>
          <a:srcRect l="51722" t="25640" r="32055" b="52749"/>
          <a:stretch>
            <a:fillRect/>
          </a:stretch>
        </p:blipFill>
        <p:spPr bwMode="auto">
          <a:xfrm>
            <a:off x="4434569" y="1460413"/>
            <a:ext cx="7253533" cy="5254674"/>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4" name="Oval 3">
            <a:extLst>
              <a:ext uri="{FF2B5EF4-FFF2-40B4-BE49-F238E27FC236}">
                <a16:creationId xmlns:a16="http://schemas.microsoft.com/office/drawing/2014/main" id="{DBB291B1-6343-CA62-2F7B-CD24FDBF4918}"/>
              </a:ext>
            </a:extLst>
          </p:cNvPr>
          <p:cNvSpPr>
            <a:spLocks noChangeAspect="1"/>
          </p:cNvSpPr>
          <p:nvPr/>
        </p:nvSpPr>
        <p:spPr>
          <a:xfrm flipH="1">
            <a:off x="3577922" y="1467319"/>
            <a:ext cx="731520" cy="731520"/>
          </a:xfrm>
          <a:prstGeom prst="ellipse">
            <a:avLst/>
          </a:prstGeom>
          <a:solidFill>
            <a:srgbClr val="FFC000"/>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00" dirty="0"/>
          </a:p>
        </p:txBody>
      </p:sp>
      <p:sp>
        <p:nvSpPr>
          <p:cNvPr id="27" name="Text Placeholder 1">
            <a:extLst>
              <a:ext uri="{FF2B5EF4-FFF2-40B4-BE49-F238E27FC236}">
                <a16:creationId xmlns:a16="http://schemas.microsoft.com/office/drawing/2014/main" id="{D735F7F3-C1B5-4B60-A00A-4EB618DDFB5A}"/>
              </a:ext>
            </a:extLst>
          </p:cNvPr>
          <p:cNvSpPr txBox="1">
            <a:spLocks/>
          </p:cNvSpPr>
          <p:nvPr/>
        </p:nvSpPr>
        <p:spPr>
          <a:xfrm>
            <a:off x="8251299" y="226502"/>
            <a:ext cx="3436803" cy="724247"/>
          </a:xfrm>
          <a:prstGeom prst="rect">
            <a:avLst/>
          </a:prstGeom>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5400" b="0" kern="1200" baseline="0">
                <a:solidFill>
                  <a:schemeClr val="tx1">
                    <a:lumMod val="85000"/>
                    <a:lumOff val="15000"/>
                  </a:schemeClr>
                </a:solidFill>
                <a:latin typeface="+mj-lt"/>
                <a:ea typeface="+mn-ea"/>
                <a:cs typeface="Arial"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a-IR" sz="2800" dirty="0">
                <a:solidFill>
                  <a:srgbClr val="FF0000"/>
                </a:solidFill>
                <a:cs typeface="2  Titr" panose="00000700000000000000" pitchFamily="2" charset="-78"/>
              </a:rPr>
              <a:t>الگوی هرم دانش</a:t>
            </a:r>
          </a:p>
        </p:txBody>
      </p:sp>
    </p:spTree>
    <p:extLst>
      <p:ext uri="{BB962C8B-B14F-4D97-AF65-F5344CB8AC3E}">
        <p14:creationId xmlns:p14="http://schemas.microsoft.com/office/powerpoint/2010/main" val="225005396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sz="3600" dirty="0">
                <a:cs typeface="2  Titr" panose="00000700000000000000" pitchFamily="2" charset="-78"/>
              </a:rPr>
              <a:t>ابعاد نظام حکمرانی داده مبنا</a:t>
            </a:r>
            <a:endParaRPr lang="en-US" sz="3600" dirty="0">
              <a:cs typeface="2  Titr" panose="00000700000000000000" pitchFamily="2" charset="-78"/>
            </a:endParaRPr>
          </a:p>
        </p:txBody>
      </p:sp>
      <p:grpSp>
        <p:nvGrpSpPr>
          <p:cNvPr id="3" name="Group 2">
            <a:extLst>
              <a:ext uri="{FF2B5EF4-FFF2-40B4-BE49-F238E27FC236}">
                <a16:creationId xmlns:a16="http://schemas.microsoft.com/office/drawing/2014/main" id="{FD66B3AA-088F-4FC3-9213-4225BEC33EB0}"/>
              </a:ext>
            </a:extLst>
          </p:cNvPr>
          <p:cNvGrpSpPr/>
          <p:nvPr/>
        </p:nvGrpSpPr>
        <p:grpSpPr>
          <a:xfrm>
            <a:off x="1040407" y="2501689"/>
            <a:ext cx="2394101" cy="2088232"/>
            <a:chOff x="5248647" y="1608813"/>
            <a:chExt cx="970807" cy="846777"/>
          </a:xfrm>
        </p:grpSpPr>
        <p:sp>
          <p:nvSpPr>
            <p:cNvPr id="4" name="Oval 3">
              <a:extLst>
                <a:ext uri="{FF2B5EF4-FFF2-40B4-BE49-F238E27FC236}">
                  <a16:creationId xmlns:a16="http://schemas.microsoft.com/office/drawing/2014/main" id="{69A5CC44-F604-44ED-ABB6-AF0EBDCDE104}"/>
                </a:ext>
              </a:extLst>
            </p:cNvPr>
            <p:cNvSpPr/>
            <p:nvPr/>
          </p:nvSpPr>
          <p:spPr>
            <a:xfrm>
              <a:off x="5248647" y="1608813"/>
              <a:ext cx="846777" cy="846777"/>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 name="Oval 4">
              <a:extLst>
                <a:ext uri="{FF2B5EF4-FFF2-40B4-BE49-F238E27FC236}">
                  <a16:creationId xmlns:a16="http://schemas.microsoft.com/office/drawing/2014/main" id="{156EB4E0-DE89-4765-917E-2D13950189D8}"/>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8" name="TextBox 7">
            <a:extLst>
              <a:ext uri="{FF2B5EF4-FFF2-40B4-BE49-F238E27FC236}">
                <a16:creationId xmlns:a16="http://schemas.microsoft.com/office/drawing/2014/main" id="{5CC76C62-D667-4851-968E-80AEB5B2B8D9}"/>
              </a:ext>
            </a:extLst>
          </p:cNvPr>
          <p:cNvSpPr txBox="1"/>
          <p:nvPr/>
        </p:nvSpPr>
        <p:spPr>
          <a:xfrm>
            <a:off x="1541859" y="3468158"/>
            <a:ext cx="1591542" cy="369332"/>
          </a:xfrm>
          <a:prstGeom prst="rect">
            <a:avLst/>
          </a:prstGeom>
          <a:noFill/>
        </p:spPr>
        <p:txBody>
          <a:bodyPr wrap="square" rtlCol="0">
            <a:spAutoFit/>
          </a:bodyPr>
          <a:lstStyle/>
          <a:p>
            <a:pPr algn="ctr"/>
            <a:r>
              <a:rPr lang="fa-IR" altLang="ko-KR" dirty="0">
                <a:solidFill>
                  <a:schemeClr val="tx1">
                    <a:lumMod val="65000"/>
                    <a:lumOff val="35000"/>
                  </a:schemeClr>
                </a:solidFill>
                <a:cs typeface="2  Titr" panose="00000700000000000000" pitchFamily="2" charset="-78"/>
              </a:rPr>
              <a:t>حکمرانی بر داده</a:t>
            </a:r>
            <a:endParaRPr lang="ko-KR" altLang="en-US" dirty="0">
              <a:solidFill>
                <a:schemeClr val="tx1">
                  <a:lumMod val="65000"/>
                  <a:lumOff val="35000"/>
                </a:schemeClr>
              </a:solidFill>
              <a:cs typeface="2  Titr" panose="00000700000000000000" pitchFamily="2" charset="-78"/>
            </a:endParaRPr>
          </a:p>
        </p:txBody>
      </p:sp>
      <p:sp>
        <p:nvSpPr>
          <p:cNvPr id="9" name="TextBox 8">
            <a:extLst>
              <a:ext uri="{FF2B5EF4-FFF2-40B4-BE49-F238E27FC236}">
                <a16:creationId xmlns:a16="http://schemas.microsoft.com/office/drawing/2014/main" id="{58A3F45C-A393-40ED-90E7-CD64913A5AFA}"/>
              </a:ext>
            </a:extLst>
          </p:cNvPr>
          <p:cNvSpPr txBox="1"/>
          <p:nvPr/>
        </p:nvSpPr>
        <p:spPr>
          <a:xfrm>
            <a:off x="1556252" y="2837921"/>
            <a:ext cx="920113" cy="646331"/>
          </a:xfrm>
          <a:prstGeom prst="rect">
            <a:avLst/>
          </a:prstGeom>
          <a:noFill/>
        </p:spPr>
        <p:txBody>
          <a:bodyPr wrap="square" rtlCol="0">
            <a:spAutoFit/>
          </a:bodyPr>
          <a:lstStyle/>
          <a:p>
            <a:pPr algn="ctr"/>
            <a:r>
              <a:rPr lang="en-US" altLang="ko-KR" sz="3600" b="1" dirty="0">
                <a:solidFill>
                  <a:schemeClr val="accent2"/>
                </a:solidFill>
                <a:cs typeface="Arial" pitchFamily="34" charset="0"/>
              </a:rPr>
              <a:t>01</a:t>
            </a:r>
            <a:endParaRPr lang="ko-KR" altLang="en-US" sz="3600" b="1" dirty="0">
              <a:solidFill>
                <a:schemeClr val="accent2"/>
              </a:solidFill>
              <a:cs typeface="Arial" pitchFamily="34" charset="0"/>
            </a:endParaRPr>
          </a:p>
        </p:txBody>
      </p:sp>
      <p:sp>
        <p:nvSpPr>
          <p:cNvPr id="11" name="TextBox 10">
            <a:extLst>
              <a:ext uri="{FF2B5EF4-FFF2-40B4-BE49-F238E27FC236}">
                <a16:creationId xmlns:a16="http://schemas.microsoft.com/office/drawing/2014/main" id="{BDD13167-A832-4218-BF18-0808D39551AB}"/>
              </a:ext>
            </a:extLst>
          </p:cNvPr>
          <p:cNvSpPr txBox="1"/>
          <p:nvPr/>
        </p:nvSpPr>
        <p:spPr>
          <a:xfrm>
            <a:off x="8829472" y="4081876"/>
            <a:ext cx="2357002" cy="1169551"/>
          </a:xfrm>
          <a:prstGeom prst="rect">
            <a:avLst/>
          </a:prstGeom>
          <a:noFill/>
        </p:spPr>
        <p:txBody>
          <a:bodyPr wrap="square" rtlCol="0">
            <a:spAutoFit/>
          </a:bodyPr>
          <a:lstStyle/>
          <a:p>
            <a:pPr algn="just" rtl="1"/>
            <a:r>
              <a:rPr lang="fa-IR" altLang="ko-KR" sz="1400" b="1" dirty="0">
                <a:solidFill>
                  <a:schemeClr val="tx1">
                    <a:lumMod val="65000"/>
                    <a:lumOff val="35000"/>
                  </a:schemeClr>
                </a:solidFill>
                <a:cs typeface="B Nazanin" panose="00000400000000000000" pitchFamily="2" charset="-78"/>
              </a:rPr>
              <a:t>شکل دادن به فرایند های مربوط به خلق ارزش از داده ها به نحوی که داده در سیاست گذاری، تصمیم گیری، ارائه خدمات و ارزیابی خروجی ها موثر واقع شود.</a:t>
            </a:r>
            <a:endParaRPr lang="ko-KR" altLang="en-US" sz="1400" b="1" dirty="0">
              <a:solidFill>
                <a:schemeClr val="tx1">
                  <a:lumMod val="65000"/>
                  <a:lumOff val="35000"/>
                </a:schemeClr>
              </a:solidFill>
              <a:cs typeface="B Nazanin" panose="00000400000000000000" pitchFamily="2" charset="-78"/>
            </a:endParaRPr>
          </a:p>
        </p:txBody>
      </p:sp>
      <p:grpSp>
        <p:nvGrpSpPr>
          <p:cNvPr id="13" name="Group 12">
            <a:extLst>
              <a:ext uri="{FF2B5EF4-FFF2-40B4-BE49-F238E27FC236}">
                <a16:creationId xmlns:a16="http://schemas.microsoft.com/office/drawing/2014/main" id="{DCD38E89-7EEF-4BCE-9B55-C6E38AA2B9FE}"/>
              </a:ext>
            </a:extLst>
          </p:cNvPr>
          <p:cNvGrpSpPr/>
          <p:nvPr/>
        </p:nvGrpSpPr>
        <p:grpSpPr>
          <a:xfrm>
            <a:off x="4806211" y="2128827"/>
            <a:ext cx="2394101" cy="2088232"/>
            <a:chOff x="5248647" y="1608813"/>
            <a:chExt cx="970807" cy="846777"/>
          </a:xfrm>
        </p:grpSpPr>
        <p:sp>
          <p:nvSpPr>
            <p:cNvPr id="14" name="Oval 13">
              <a:extLst>
                <a:ext uri="{FF2B5EF4-FFF2-40B4-BE49-F238E27FC236}">
                  <a16:creationId xmlns:a16="http://schemas.microsoft.com/office/drawing/2014/main" id="{14913362-69EF-4124-AC59-17A21D847E0E}"/>
                </a:ext>
              </a:extLst>
            </p:cNvPr>
            <p:cNvSpPr/>
            <p:nvPr/>
          </p:nvSpPr>
          <p:spPr>
            <a:xfrm>
              <a:off x="5248647" y="1608813"/>
              <a:ext cx="846777" cy="846777"/>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 name="Oval 14">
              <a:extLst>
                <a:ext uri="{FF2B5EF4-FFF2-40B4-BE49-F238E27FC236}">
                  <a16:creationId xmlns:a16="http://schemas.microsoft.com/office/drawing/2014/main" id="{042832D2-7812-4263-BC3D-96508774D2CE}"/>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19" name="TextBox 18">
            <a:extLst>
              <a:ext uri="{FF2B5EF4-FFF2-40B4-BE49-F238E27FC236}">
                <a16:creationId xmlns:a16="http://schemas.microsoft.com/office/drawing/2014/main" id="{0286BF44-778E-473F-B2EA-400CF5043A76}"/>
              </a:ext>
            </a:extLst>
          </p:cNvPr>
          <p:cNvSpPr txBox="1"/>
          <p:nvPr/>
        </p:nvSpPr>
        <p:spPr>
          <a:xfrm>
            <a:off x="5322056" y="2465059"/>
            <a:ext cx="920113" cy="646331"/>
          </a:xfrm>
          <a:prstGeom prst="rect">
            <a:avLst/>
          </a:prstGeom>
          <a:noFill/>
        </p:spPr>
        <p:txBody>
          <a:bodyPr wrap="square" rtlCol="0">
            <a:spAutoFit/>
          </a:bodyPr>
          <a:lstStyle/>
          <a:p>
            <a:pPr algn="ctr"/>
            <a:r>
              <a:rPr lang="en-US" altLang="ko-KR" sz="3600" b="1" dirty="0">
                <a:solidFill>
                  <a:schemeClr val="accent4"/>
                </a:solidFill>
                <a:cs typeface="Arial" pitchFamily="34" charset="0"/>
              </a:rPr>
              <a:t>02</a:t>
            </a:r>
            <a:endParaRPr lang="ko-KR" altLang="en-US" sz="3600" b="1" dirty="0">
              <a:solidFill>
                <a:schemeClr val="accent4"/>
              </a:solidFill>
              <a:cs typeface="Arial" pitchFamily="34" charset="0"/>
            </a:endParaRPr>
          </a:p>
        </p:txBody>
      </p:sp>
      <p:grpSp>
        <p:nvGrpSpPr>
          <p:cNvPr id="23" name="Group 22">
            <a:extLst>
              <a:ext uri="{FF2B5EF4-FFF2-40B4-BE49-F238E27FC236}">
                <a16:creationId xmlns:a16="http://schemas.microsoft.com/office/drawing/2014/main" id="{787D54A8-8D83-46C6-93DF-F3FEBA5CDFAD}"/>
              </a:ext>
            </a:extLst>
          </p:cNvPr>
          <p:cNvGrpSpPr/>
          <p:nvPr/>
        </p:nvGrpSpPr>
        <p:grpSpPr>
          <a:xfrm>
            <a:off x="8572015" y="1821088"/>
            <a:ext cx="2394101" cy="2088232"/>
            <a:chOff x="5248647" y="1608813"/>
            <a:chExt cx="970807" cy="846777"/>
          </a:xfrm>
        </p:grpSpPr>
        <p:sp>
          <p:nvSpPr>
            <p:cNvPr id="24" name="Oval 23">
              <a:extLst>
                <a:ext uri="{FF2B5EF4-FFF2-40B4-BE49-F238E27FC236}">
                  <a16:creationId xmlns:a16="http://schemas.microsoft.com/office/drawing/2014/main" id="{FE5BC088-34FC-4B94-AF84-914A4543B3CF}"/>
                </a:ext>
              </a:extLst>
            </p:cNvPr>
            <p:cNvSpPr/>
            <p:nvPr/>
          </p:nvSpPr>
          <p:spPr>
            <a:xfrm>
              <a:off x="5248647" y="1608813"/>
              <a:ext cx="846777" cy="846777"/>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 name="Oval 24">
              <a:extLst>
                <a:ext uri="{FF2B5EF4-FFF2-40B4-BE49-F238E27FC236}">
                  <a16:creationId xmlns:a16="http://schemas.microsoft.com/office/drawing/2014/main" id="{ECD66BF3-B8B6-4F18-8086-C0AA27D21AF9}"/>
                </a:ext>
              </a:extLst>
            </p:cNvPr>
            <p:cNvSpPr/>
            <p:nvPr/>
          </p:nvSpPr>
          <p:spPr>
            <a:xfrm>
              <a:off x="5392663" y="1622672"/>
              <a:ext cx="826791" cy="826791"/>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grpSp>
      <p:sp>
        <p:nvSpPr>
          <p:cNvPr id="29" name="TextBox 28">
            <a:extLst>
              <a:ext uri="{FF2B5EF4-FFF2-40B4-BE49-F238E27FC236}">
                <a16:creationId xmlns:a16="http://schemas.microsoft.com/office/drawing/2014/main" id="{6606E4DD-5279-4079-BC56-DBEC582320F5}"/>
              </a:ext>
            </a:extLst>
          </p:cNvPr>
          <p:cNvSpPr txBox="1"/>
          <p:nvPr/>
        </p:nvSpPr>
        <p:spPr>
          <a:xfrm>
            <a:off x="9087860" y="2157320"/>
            <a:ext cx="920113" cy="646331"/>
          </a:xfrm>
          <a:prstGeom prst="rect">
            <a:avLst/>
          </a:prstGeom>
          <a:noFill/>
        </p:spPr>
        <p:txBody>
          <a:bodyPr wrap="square" rtlCol="0">
            <a:spAutoFit/>
          </a:bodyPr>
          <a:lstStyle/>
          <a:p>
            <a:pPr algn="ctr"/>
            <a:r>
              <a:rPr lang="en-US" altLang="ko-KR" sz="3600" b="1" dirty="0">
                <a:solidFill>
                  <a:schemeClr val="accent3"/>
                </a:solidFill>
                <a:cs typeface="Arial" pitchFamily="34" charset="0"/>
              </a:rPr>
              <a:t>03</a:t>
            </a:r>
            <a:endParaRPr lang="ko-KR" altLang="en-US" sz="3600" b="1" dirty="0">
              <a:solidFill>
                <a:schemeClr val="accent3"/>
              </a:solidFill>
              <a:cs typeface="Arial" pitchFamily="34" charset="0"/>
            </a:endParaRPr>
          </a:p>
        </p:txBody>
      </p:sp>
      <p:sp>
        <p:nvSpPr>
          <p:cNvPr id="35" name="Freeform 53">
            <a:extLst>
              <a:ext uri="{FF2B5EF4-FFF2-40B4-BE49-F238E27FC236}">
                <a16:creationId xmlns:a16="http://schemas.microsoft.com/office/drawing/2014/main" id="{B0F5F5F2-EE39-415E-8A4C-F0B3CF471A93}"/>
              </a:ext>
            </a:extLst>
          </p:cNvPr>
          <p:cNvSpPr/>
          <p:nvPr/>
        </p:nvSpPr>
        <p:spPr>
          <a:xfrm>
            <a:off x="10144824" y="1840157"/>
            <a:ext cx="749732" cy="768672"/>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80220 w 2296986"/>
              <a:gd name="connsiteY0" fmla="*/ 1747818 h 2354521"/>
              <a:gd name="connsiteX1" fmla="*/ 1828126 w 2296986"/>
              <a:gd name="connsiteY1" fmla="*/ 1826304 h 2354521"/>
              <a:gd name="connsiteX2" fmla="*/ 1955684 w 2296986"/>
              <a:gd name="connsiteY2" fmla="*/ 2095900 h 2354521"/>
              <a:gd name="connsiteX3" fmla="*/ 1683117 w 2296986"/>
              <a:gd name="connsiteY3" fmla="*/ 1962549 h 2354521"/>
              <a:gd name="connsiteX4" fmla="*/ 1529193 w 2296986"/>
              <a:gd name="connsiteY4" fmla="*/ 2354521 h 2354521"/>
              <a:gd name="connsiteX5" fmla="*/ 1381062 w 2296986"/>
              <a:gd name="connsiteY5" fmla="*/ 2120816 h 2354521"/>
              <a:gd name="connsiteX6" fmla="*/ 1496122 w 2296986"/>
              <a:gd name="connsiteY6" fmla="*/ 1788127 h 2354521"/>
              <a:gd name="connsiteX7" fmla="*/ 910069 w 2296986"/>
              <a:gd name="connsiteY7" fmla="*/ 1225390 h 2354521"/>
              <a:gd name="connsiteX8" fmla="*/ 415531 w 2296986"/>
              <a:gd name="connsiteY8" fmla="*/ 2322212 h 2354521"/>
              <a:gd name="connsiteX9" fmla="*/ 293764 w 2296986"/>
              <a:gd name="connsiteY9" fmla="*/ 2052845 h 2354521"/>
              <a:gd name="connsiteX10" fmla="*/ 497994 w 2296986"/>
              <a:gd name="connsiteY10" fmla="*/ 836420 h 2354521"/>
              <a:gd name="connsiteX11" fmla="*/ 11747 w 2296986"/>
              <a:gd name="connsiteY11" fmla="*/ 5505 h 2354521"/>
              <a:gd name="connsiteX12" fmla="*/ 772299 w 2296986"/>
              <a:gd name="connsiteY12" fmla="*/ 578452 h 2354521"/>
              <a:gd name="connsiteX13" fmla="*/ 2042020 w 2296986"/>
              <a:gd name="connsiteY13" fmla="*/ 514597 h 2354521"/>
              <a:gd name="connsiteX14" fmla="*/ 2296986 w 2296986"/>
              <a:gd name="connsiteY14" fmla="*/ 662729 h 2354521"/>
              <a:gd name="connsiteX15" fmla="*/ 1125486 w 2296986"/>
              <a:gd name="connsiteY15" fmla="*/ 1004182 h 2354521"/>
              <a:gd name="connsiteX16" fmla="*/ 1677097 w 2296986"/>
              <a:gd name="connsiteY16" fmla="*/ 1608523 h 2354521"/>
              <a:gd name="connsiteX17" fmla="*/ 2095511 w 2296986"/>
              <a:gd name="connsiteY17" fmla="*/ 1557316 h 2354521"/>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910069 w 2296986"/>
              <a:gd name="connsiteY7" fmla="*/ 1225483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209809 w 2296986"/>
              <a:gd name="connsiteY15" fmla="*/ 996610 h 2354614"/>
              <a:gd name="connsiteX16" fmla="*/ 1677097 w 2296986"/>
              <a:gd name="connsiteY16" fmla="*/ 1608616 h 2354614"/>
              <a:gd name="connsiteX17" fmla="*/ 2095511 w 2296986"/>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63683 w 2296594"/>
              <a:gd name="connsiteY7" fmla="*/ 1325138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56016 w 2296594"/>
              <a:gd name="connsiteY7" fmla="*/ 1302141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594" h="2354614">
                <a:moveTo>
                  <a:pt x="2279828" y="1747911"/>
                </a:moveTo>
                <a:lnTo>
                  <a:pt x="1827734" y="1826397"/>
                </a:lnTo>
                <a:cubicBezTo>
                  <a:pt x="1873911" y="1907728"/>
                  <a:pt x="1985925" y="2047581"/>
                  <a:pt x="1955292" y="2095993"/>
                </a:cubicBezTo>
                <a:cubicBezTo>
                  <a:pt x="1897354" y="2139325"/>
                  <a:pt x="1773581" y="2007092"/>
                  <a:pt x="1682725" y="1962642"/>
                </a:cubicBezTo>
                <a:lnTo>
                  <a:pt x="1528801" y="2354614"/>
                </a:lnTo>
                <a:lnTo>
                  <a:pt x="1380670" y="2120909"/>
                </a:lnTo>
                <a:lnTo>
                  <a:pt x="1495730" y="1788220"/>
                </a:lnTo>
                <a:lnTo>
                  <a:pt x="856016" y="1302141"/>
                </a:lnTo>
                <a:lnTo>
                  <a:pt x="415139" y="2322305"/>
                </a:lnTo>
                <a:lnTo>
                  <a:pt x="293372" y="2052938"/>
                </a:lnTo>
                <a:cubicBezTo>
                  <a:pt x="369114" y="1624466"/>
                  <a:pt x="437192" y="1303314"/>
                  <a:pt x="512934" y="874842"/>
                </a:cubicBezTo>
                <a:cubicBezTo>
                  <a:pt x="317583" y="650129"/>
                  <a:pt x="-71270" y="102295"/>
                  <a:pt x="11355" y="5598"/>
                </a:cubicBezTo>
                <a:cubicBezTo>
                  <a:pt x="111253" y="-52136"/>
                  <a:pt x="623957" y="350637"/>
                  <a:pt x="840899" y="570880"/>
                </a:cubicBezTo>
                <a:lnTo>
                  <a:pt x="2041628" y="514690"/>
                </a:lnTo>
                <a:lnTo>
                  <a:pt x="2296594" y="662822"/>
                </a:lnTo>
                <a:lnTo>
                  <a:pt x="1209417" y="996610"/>
                </a:lnTo>
                <a:lnTo>
                  <a:pt x="1676705" y="1608616"/>
                </a:lnTo>
                <a:cubicBezTo>
                  <a:pt x="1795450" y="1589109"/>
                  <a:pt x="2095119" y="1557409"/>
                  <a:pt x="2095119" y="1557409"/>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6" name="TextBox 35">
            <a:extLst>
              <a:ext uri="{FF2B5EF4-FFF2-40B4-BE49-F238E27FC236}">
                <a16:creationId xmlns:a16="http://schemas.microsoft.com/office/drawing/2014/main" id="{5CC76C62-D667-4851-968E-80AEB5B2B8D9}"/>
              </a:ext>
            </a:extLst>
          </p:cNvPr>
          <p:cNvSpPr txBox="1"/>
          <p:nvPr/>
        </p:nvSpPr>
        <p:spPr>
          <a:xfrm>
            <a:off x="5397729" y="3010302"/>
            <a:ext cx="1591542" cy="646331"/>
          </a:xfrm>
          <a:prstGeom prst="rect">
            <a:avLst/>
          </a:prstGeom>
          <a:noFill/>
        </p:spPr>
        <p:txBody>
          <a:bodyPr wrap="square" rtlCol="0">
            <a:spAutoFit/>
          </a:bodyPr>
          <a:lstStyle/>
          <a:p>
            <a:pPr algn="ctr"/>
            <a:r>
              <a:rPr lang="fa-IR" altLang="ko-KR" dirty="0">
                <a:solidFill>
                  <a:schemeClr val="tx1">
                    <a:lumMod val="65000"/>
                    <a:lumOff val="35000"/>
                  </a:schemeClr>
                </a:solidFill>
                <a:cs typeface="2  Titr" panose="00000700000000000000" pitchFamily="2" charset="-78"/>
              </a:rPr>
              <a:t>حکمرانی پیرامون داده</a:t>
            </a:r>
            <a:endParaRPr lang="ko-KR" altLang="en-US" dirty="0">
              <a:solidFill>
                <a:schemeClr val="tx1">
                  <a:lumMod val="65000"/>
                  <a:lumOff val="35000"/>
                </a:schemeClr>
              </a:solidFill>
              <a:cs typeface="2  Titr" panose="00000700000000000000" pitchFamily="2" charset="-78"/>
            </a:endParaRPr>
          </a:p>
        </p:txBody>
      </p:sp>
      <p:sp>
        <p:nvSpPr>
          <p:cNvPr id="37" name="TextBox 36">
            <a:extLst>
              <a:ext uri="{FF2B5EF4-FFF2-40B4-BE49-F238E27FC236}">
                <a16:creationId xmlns:a16="http://schemas.microsoft.com/office/drawing/2014/main" id="{BDD13167-A832-4218-BF18-0808D39551AB}"/>
              </a:ext>
            </a:extLst>
          </p:cNvPr>
          <p:cNvSpPr txBox="1"/>
          <p:nvPr/>
        </p:nvSpPr>
        <p:spPr>
          <a:xfrm>
            <a:off x="4312770" y="4521925"/>
            <a:ext cx="3707475" cy="1600438"/>
          </a:xfrm>
          <a:prstGeom prst="rect">
            <a:avLst/>
          </a:prstGeom>
          <a:noFill/>
        </p:spPr>
        <p:txBody>
          <a:bodyPr wrap="square" rtlCol="0">
            <a:spAutoFit/>
          </a:bodyPr>
          <a:lstStyle/>
          <a:p>
            <a:pPr algn="just" rtl="1"/>
            <a:r>
              <a:rPr lang="fa-IR" altLang="ko-KR" sz="1400" b="1" dirty="0">
                <a:solidFill>
                  <a:schemeClr val="tx1">
                    <a:lumMod val="65000"/>
                    <a:lumOff val="35000"/>
                  </a:schemeClr>
                </a:solidFill>
                <a:cs typeface="B Nazanin" panose="00000400000000000000" pitchFamily="2" charset="-78"/>
              </a:rPr>
              <a:t>ایجاد شرایط مناسب در فضای سازمان ها و اکوسیستم داده کشور به نحوی که:</a:t>
            </a:r>
          </a:p>
          <a:p>
            <a:pPr algn="just" rtl="1"/>
            <a:r>
              <a:rPr lang="fa-IR" altLang="ko-KR" sz="1400" b="1" dirty="0">
                <a:solidFill>
                  <a:schemeClr val="tx1">
                    <a:lumMod val="65000"/>
                    <a:lumOff val="35000"/>
                  </a:schemeClr>
                </a:solidFill>
                <a:cs typeface="B Nazanin" panose="00000400000000000000" pitchFamily="2" charset="-78"/>
              </a:rPr>
              <a:t> 1. فرهنگ استفاده مناسب از داده نهادینه شده باشد.</a:t>
            </a:r>
          </a:p>
          <a:p>
            <a:pPr algn="just" rtl="1"/>
            <a:r>
              <a:rPr lang="fa-IR" altLang="ko-KR" sz="1400" b="1" dirty="0">
                <a:solidFill>
                  <a:schemeClr val="tx1">
                    <a:lumMod val="65000"/>
                    <a:lumOff val="35000"/>
                  </a:schemeClr>
                </a:solidFill>
                <a:cs typeface="B Nazanin" panose="00000400000000000000" pitchFamily="2" charset="-78"/>
              </a:rPr>
              <a:t> 2. مهارت های مرتبط با داده هم در درون دولت هم در زیست بوم بیرون از آن رشد کرده باشد.</a:t>
            </a:r>
          </a:p>
          <a:p>
            <a:pPr algn="just" rtl="1"/>
            <a:r>
              <a:rPr lang="fa-IR" altLang="ko-KR" sz="1400" b="1" dirty="0">
                <a:solidFill>
                  <a:schemeClr val="tx1">
                    <a:lumMod val="65000"/>
                    <a:lumOff val="35000"/>
                  </a:schemeClr>
                </a:solidFill>
                <a:cs typeface="B Nazanin" panose="00000400000000000000" pitchFamily="2" charset="-78"/>
              </a:rPr>
              <a:t>3. ارتباطات و تعاملات در بین ذینفعان مختلف اکوسیستم شکل گرفته باشد.</a:t>
            </a:r>
            <a:endParaRPr lang="ko-KR" altLang="en-US" sz="1400" b="1" dirty="0">
              <a:solidFill>
                <a:schemeClr val="tx1">
                  <a:lumMod val="65000"/>
                  <a:lumOff val="3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5CC76C62-D667-4851-968E-80AEB5B2B8D9}"/>
              </a:ext>
            </a:extLst>
          </p:cNvPr>
          <p:cNvSpPr txBox="1"/>
          <p:nvPr/>
        </p:nvSpPr>
        <p:spPr>
          <a:xfrm>
            <a:off x="9068704" y="2874738"/>
            <a:ext cx="1591542" cy="369332"/>
          </a:xfrm>
          <a:prstGeom prst="rect">
            <a:avLst/>
          </a:prstGeom>
          <a:noFill/>
        </p:spPr>
        <p:txBody>
          <a:bodyPr wrap="square" rtlCol="0">
            <a:spAutoFit/>
          </a:bodyPr>
          <a:lstStyle/>
          <a:p>
            <a:pPr algn="ctr"/>
            <a:r>
              <a:rPr lang="fa-IR" altLang="ko-KR" dirty="0">
                <a:solidFill>
                  <a:schemeClr val="tx1">
                    <a:lumMod val="65000"/>
                    <a:lumOff val="35000"/>
                  </a:schemeClr>
                </a:solidFill>
                <a:cs typeface="2  Titr" panose="00000700000000000000" pitchFamily="2" charset="-78"/>
              </a:rPr>
              <a:t>حکمرانی با داده</a:t>
            </a:r>
            <a:endParaRPr lang="ko-KR" altLang="en-US" dirty="0">
              <a:solidFill>
                <a:schemeClr val="tx1">
                  <a:lumMod val="65000"/>
                  <a:lumOff val="35000"/>
                </a:schemeClr>
              </a:solidFill>
              <a:cs typeface="2  Titr" panose="00000700000000000000" pitchFamily="2" charset="-78"/>
            </a:endParaRPr>
          </a:p>
        </p:txBody>
      </p:sp>
      <p:sp>
        <p:nvSpPr>
          <p:cNvPr id="39" name="TextBox 38">
            <a:extLst>
              <a:ext uri="{FF2B5EF4-FFF2-40B4-BE49-F238E27FC236}">
                <a16:creationId xmlns:a16="http://schemas.microsoft.com/office/drawing/2014/main" id="{BDD13167-A832-4218-BF18-0808D39551AB}"/>
              </a:ext>
            </a:extLst>
          </p:cNvPr>
          <p:cNvSpPr txBox="1"/>
          <p:nvPr/>
        </p:nvSpPr>
        <p:spPr>
          <a:xfrm>
            <a:off x="1040407" y="4858303"/>
            <a:ext cx="2357002" cy="1169551"/>
          </a:xfrm>
          <a:prstGeom prst="rect">
            <a:avLst/>
          </a:prstGeom>
          <a:noFill/>
        </p:spPr>
        <p:txBody>
          <a:bodyPr wrap="square" rtlCol="0">
            <a:spAutoFit/>
          </a:bodyPr>
          <a:lstStyle/>
          <a:p>
            <a:pPr algn="just" rtl="1"/>
            <a:r>
              <a:rPr lang="fa-IR" altLang="ko-KR" sz="1400" b="1" dirty="0">
                <a:solidFill>
                  <a:schemeClr val="tx1">
                    <a:lumMod val="65000"/>
                    <a:lumOff val="35000"/>
                  </a:schemeClr>
                </a:solidFill>
                <a:cs typeface="B Nazanin" panose="00000400000000000000" pitchFamily="2" charset="-78"/>
              </a:rPr>
              <a:t>تنظیم گری و قانون مند کردن کلیه فرایند های گردآوری، ذخیره سازی، نگهداری، حفاظت اشتراک گذاری و بازیابی داده ها، ضمن حفظ امنیت و اعتماد شهروندان</a:t>
            </a:r>
            <a:endParaRPr lang="ko-KR" altLang="en-US" sz="1400" b="1" dirty="0">
              <a:solidFill>
                <a:schemeClr val="tx1">
                  <a:lumMod val="65000"/>
                  <a:lumOff val="35000"/>
                </a:schemeClr>
              </a:solidFill>
              <a:cs typeface="B Nazanin" panose="00000400000000000000" pitchFamily="2" charset="-78"/>
            </a:endParaRPr>
          </a:p>
        </p:txBody>
      </p:sp>
    </p:spTree>
    <p:extLst>
      <p:ext uri="{BB962C8B-B14F-4D97-AF65-F5344CB8AC3E}">
        <p14:creationId xmlns:p14="http://schemas.microsoft.com/office/powerpoint/2010/main" val="36521398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E159-D407-A393-93C1-812D604454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DD4017D-133C-D2F5-9B00-FD6742B612CA}"/>
              </a:ext>
            </a:extLst>
          </p:cNvPr>
          <p:cNvSpPr txBox="1"/>
          <p:nvPr/>
        </p:nvSpPr>
        <p:spPr>
          <a:xfrm>
            <a:off x="1551363" y="61811"/>
            <a:ext cx="9310255" cy="461665"/>
          </a:xfrm>
          <a:prstGeom prst="rect">
            <a:avLst/>
          </a:prstGeom>
          <a:noFill/>
        </p:spPr>
        <p:txBody>
          <a:bodyPr wrap="square" rtlCol="0" anchor="ctr">
            <a:spAutoFit/>
          </a:bodyPr>
          <a:lstStyle/>
          <a:p>
            <a:pPr algn="ctr"/>
            <a:r>
              <a:rPr lang="fa-IR" altLang="ko-KR" sz="2400" dirty="0">
                <a:solidFill>
                  <a:schemeClr val="bg1"/>
                </a:solidFill>
                <a:latin typeface="+mj-lt"/>
                <a:cs typeface="2  Titr" panose="00000700000000000000" pitchFamily="2" charset="-78"/>
              </a:rPr>
              <a:t>چارچوب مفهومی نظام حکمرانی داده مبنا</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3D7CDA11-0A54-8F34-6868-480879E6A281}"/>
              </a:ext>
            </a:extLst>
          </p:cNvPr>
          <p:cNvGrpSpPr/>
          <p:nvPr/>
        </p:nvGrpSpPr>
        <p:grpSpPr>
          <a:xfrm>
            <a:off x="1551363" y="931085"/>
            <a:ext cx="8666849" cy="5869905"/>
            <a:chOff x="3952875" y="2284730"/>
            <a:chExt cx="4591050" cy="2816544"/>
          </a:xfrm>
        </p:grpSpPr>
        <p:sp>
          <p:nvSpPr>
            <p:cNvPr id="5" name="Rectangle 4">
              <a:extLst>
                <a:ext uri="{FF2B5EF4-FFF2-40B4-BE49-F238E27FC236}">
                  <a16:creationId xmlns:a16="http://schemas.microsoft.com/office/drawing/2014/main" id="{C9D4A6DA-C170-EA4E-9DC5-C8458C3E1C66}"/>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C408847-101B-165A-7FD9-36AA1C39A87C}"/>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p:cNvPicPr/>
          <p:nvPr/>
        </p:nvPicPr>
        <p:blipFill rotWithShape="1">
          <a:blip r:embed="rId2"/>
          <a:srcRect l="29132" t="28600" r="27824" b="28097"/>
          <a:stretch/>
        </p:blipFill>
        <p:spPr bwMode="auto">
          <a:xfrm>
            <a:off x="1083733" y="585031"/>
            <a:ext cx="9508067" cy="6154436"/>
          </a:xfrm>
          <a:prstGeom prst="rect">
            <a:avLst/>
          </a:prstGeom>
          <a:ln w="9525" cap="flat" cmpd="sng" algn="ctr">
            <a:solidFill>
              <a:srgbClr val="5B9BD5"/>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832912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306559" y="926938"/>
            <a:ext cx="2732205" cy="1154162"/>
          </a:xfrm>
          <a:prstGeom prst="rect">
            <a:avLst/>
          </a:prstGeom>
          <a:noFill/>
        </p:spPr>
        <p:txBody>
          <a:bodyPr wrap="square" rtlCol="0" anchor="ctr">
            <a:spAutoFit/>
          </a:bodyPr>
          <a:lstStyle/>
          <a:p>
            <a:pPr algn="ctr">
              <a:lnSpc>
                <a:spcPct val="150000"/>
              </a:lnSpc>
            </a:pPr>
            <a:r>
              <a:rPr lang="fa-IR" altLang="ko-KR" sz="2400" dirty="0">
                <a:solidFill>
                  <a:schemeClr val="bg1"/>
                </a:solidFill>
                <a:latin typeface="+mj-lt"/>
                <a:cs typeface="2  Titr" panose="00000700000000000000" pitchFamily="2" charset="-78"/>
              </a:rPr>
              <a:t>ستون های اصلی نظام حکمرانی داده مبنا</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A34C383C-83FB-4C00-B58C-FBED52636D0F}"/>
              </a:ext>
            </a:extLst>
          </p:cNvPr>
          <p:cNvGrpSpPr/>
          <p:nvPr/>
        </p:nvGrpSpPr>
        <p:grpSpPr>
          <a:xfrm>
            <a:off x="2972033" y="663001"/>
            <a:ext cx="8666849" cy="5869905"/>
            <a:chOff x="3952874" y="2329315"/>
            <a:chExt cx="4591050" cy="2816544"/>
          </a:xfrm>
        </p:grpSpPr>
        <p:sp>
          <p:nvSpPr>
            <p:cNvPr id="5" name="Rectangle 4">
              <a:extLst>
                <a:ext uri="{FF2B5EF4-FFF2-40B4-BE49-F238E27FC236}">
                  <a16:creationId xmlns:a16="http://schemas.microsoft.com/office/drawing/2014/main" id="{36B67246-4A76-44FE-90C4-90E91727ABB3}"/>
                </a:ext>
              </a:extLst>
            </p:cNvPr>
            <p:cNvSpPr/>
            <p:nvPr userDrawn="1"/>
          </p:nvSpPr>
          <p:spPr>
            <a:xfrm>
              <a:off x="3952874" y="2329315"/>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5BE77CF-D6E9-495C-9FB1-BFC9F7A9D3EB}"/>
                </a:ext>
              </a:extLst>
            </p:cNvPr>
            <p:cNvSpPr/>
            <p:nvPr userDrawn="1"/>
          </p:nvSpPr>
          <p:spPr>
            <a:xfrm>
              <a:off x="3952874" y="2550399"/>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08C1DA02-2747-4A63-A040-3ECD4E20C398}"/>
              </a:ext>
            </a:extLst>
          </p:cNvPr>
          <p:cNvSpPr txBox="1"/>
          <p:nvPr/>
        </p:nvSpPr>
        <p:spPr>
          <a:xfrm>
            <a:off x="3810323" y="1269773"/>
            <a:ext cx="7092807" cy="400110"/>
          </a:xfrm>
          <a:prstGeom prst="rect">
            <a:avLst/>
          </a:prstGeom>
          <a:noFill/>
        </p:spPr>
        <p:txBody>
          <a:bodyPr wrap="square" rtlCol="0">
            <a:spAutoFit/>
          </a:bodyPr>
          <a:lstStyle/>
          <a:p>
            <a:pPr algn="just" rtl="1"/>
            <a:endParaRPr lang="ko-KR" altLang="en-US" sz="2000" b="1" dirty="0">
              <a:solidFill>
                <a:schemeClr val="bg1"/>
              </a:solidFill>
              <a:latin typeface="2  Titr"/>
              <a:cs typeface="Arial" pitchFamily="34" charset="0"/>
            </a:endParaRPr>
          </a:p>
        </p:txBody>
      </p:sp>
      <p:sp>
        <p:nvSpPr>
          <p:cNvPr id="8" name="TextBox 7">
            <a:extLst>
              <a:ext uri="{FF2B5EF4-FFF2-40B4-BE49-F238E27FC236}">
                <a16:creationId xmlns:a16="http://schemas.microsoft.com/office/drawing/2014/main" id="{26A13EF9-5084-47CE-B66F-89A218F58A61}"/>
              </a:ext>
            </a:extLst>
          </p:cNvPr>
          <p:cNvSpPr txBox="1"/>
          <p:nvPr/>
        </p:nvSpPr>
        <p:spPr>
          <a:xfrm>
            <a:off x="3208868" y="1123757"/>
            <a:ext cx="7950072" cy="4985980"/>
          </a:xfrm>
          <a:prstGeom prst="rect">
            <a:avLst/>
          </a:prstGeom>
          <a:noFill/>
        </p:spPr>
        <p:txBody>
          <a:bodyPr wrap="square" rtlCol="0">
            <a:spAutoFit/>
          </a:bodyPr>
          <a:lstStyle/>
          <a:p>
            <a:pPr algn="just" rtl="1"/>
            <a:r>
              <a:rPr lang="fa-IR" altLang="ko-KR" sz="1600" dirty="0">
                <a:solidFill>
                  <a:schemeClr val="bg1"/>
                </a:solidFill>
                <a:cs typeface="2  Titr" panose="00000700000000000000" pitchFamily="2" charset="-78"/>
              </a:rPr>
              <a:t>شناخت داده های موجود وموردنیاز</a:t>
            </a:r>
          </a:p>
          <a:p>
            <a:pPr algn="just" rtl="1"/>
            <a:endParaRPr lang="fa-IR" altLang="ko-KR" sz="1600" dirty="0">
              <a:solidFill>
                <a:schemeClr val="bg1"/>
              </a:solidFill>
              <a:cs typeface="2  Titr" panose="00000700000000000000" pitchFamily="2" charset="-78"/>
            </a:endParaRPr>
          </a:p>
          <a:p>
            <a:pPr algn="just" rtl="1">
              <a:lnSpc>
                <a:spcPct val="150000"/>
              </a:lnSpc>
            </a:pPr>
            <a:r>
              <a:rPr lang="fa-IR" altLang="ko-KR" sz="1600" b="1" dirty="0">
                <a:solidFill>
                  <a:schemeClr val="bg1"/>
                </a:solidFill>
                <a:cs typeface="B Nazanin" panose="00000400000000000000" pitchFamily="2" charset="-78"/>
              </a:rPr>
              <a:t>فهرست برداری دقیق از داده های موجود و شناسایی داده های موردنیاز بر اساس مأموریت دستگاه اجرایی اولین قدم است.</a:t>
            </a:r>
          </a:p>
          <a:p>
            <a:pPr algn="just" rtl="1">
              <a:lnSpc>
                <a:spcPct val="150000"/>
              </a:lnSpc>
            </a:pPr>
            <a:r>
              <a:rPr lang="fa-IR" altLang="ko-KR" sz="1600" b="1" dirty="0">
                <a:solidFill>
                  <a:schemeClr val="bg1"/>
                </a:solidFill>
                <a:cs typeface="B Nazanin" panose="00000400000000000000" pitchFamily="2" charset="-78"/>
              </a:rPr>
              <a:t> بدون آن، هیچ برنامه ریزی ممکن نیست. ایجاد دستورالعمل های توصیف داده بر اساس استانداردهای بین المللی و چارچوب های معنایی مربوطه برای شکل گیری شناسنامه داده و شبکه های مفهومی مربوطه،گام نخست است که در نهایت به خلق داده های معنی دار می انجامد.</a:t>
            </a:r>
          </a:p>
          <a:p>
            <a:pPr algn="just" rtl="1">
              <a:lnSpc>
                <a:spcPct val="150000"/>
              </a:lnSpc>
            </a:pPr>
            <a:endParaRPr lang="fa-IR" altLang="ko-KR" sz="1600" b="1" dirty="0">
              <a:solidFill>
                <a:schemeClr val="bg1"/>
              </a:solidFill>
              <a:cs typeface="B Nazanin" panose="00000400000000000000" pitchFamily="2" charset="-78"/>
            </a:endParaRPr>
          </a:p>
          <a:p>
            <a:pPr algn="just" rtl="1"/>
            <a:r>
              <a:rPr lang="fa-IR" altLang="ko-KR" sz="1600" dirty="0">
                <a:solidFill>
                  <a:schemeClr val="bg1"/>
                </a:solidFill>
                <a:cs typeface="2  Titr" panose="00000700000000000000" pitchFamily="2" charset="-78"/>
              </a:rPr>
              <a:t>2)کیفیت داده</a:t>
            </a:r>
          </a:p>
          <a:p>
            <a:pPr algn="just" rtl="1">
              <a:lnSpc>
                <a:spcPct val="150000"/>
              </a:lnSpc>
            </a:pPr>
            <a:r>
              <a:rPr lang="fa-IR" altLang="ko-KR" sz="1600" b="1" dirty="0">
                <a:solidFill>
                  <a:schemeClr val="bg1"/>
                </a:solidFill>
                <a:cs typeface="B Nazanin" panose="00000400000000000000" pitchFamily="2" charset="-78"/>
              </a:rPr>
              <a:t>داده باکیفیت، داده ای است که برای هدف موردنظر، قابل اعتماد و کاربردی باشدکه از طریق سنجش ابعاد مختلفی مانند صحت،کامل بودن، سازگاری،به هنگام بودن، اعتبار ومنحصر به فرد بودن ارزیابی می گردد؛ بنابراین کیفیت داده شامل معیارهای برای ارزیابی درستی و قابلیت استفاده داده ها است.</a:t>
            </a:r>
          </a:p>
          <a:p>
            <a:pPr algn="just" rtl="1">
              <a:lnSpc>
                <a:spcPct val="150000"/>
              </a:lnSpc>
            </a:pPr>
            <a:endParaRPr lang="fa-IR" altLang="ko-KR" sz="1600" b="1" dirty="0">
              <a:solidFill>
                <a:schemeClr val="bg1"/>
              </a:solidFill>
              <a:cs typeface="B Nazanin" panose="00000400000000000000" pitchFamily="2" charset="-78"/>
            </a:endParaRPr>
          </a:p>
          <a:p>
            <a:pPr algn="just" rtl="1">
              <a:lnSpc>
                <a:spcPct val="150000"/>
              </a:lnSpc>
            </a:pPr>
            <a:endParaRPr lang="fa-IR" altLang="ko-KR" sz="20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72515076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306559" y="926938"/>
            <a:ext cx="2732205" cy="1154162"/>
          </a:xfrm>
          <a:prstGeom prst="rect">
            <a:avLst/>
          </a:prstGeom>
          <a:noFill/>
        </p:spPr>
        <p:txBody>
          <a:bodyPr wrap="square" rtlCol="0" anchor="ctr">
            <a:spAutoFit/>
          </a:bodyPr>
          <a:lstStyle/>
          <a:p>
            <a:pPr algn="ctr">
              <a:lnSpc>
                <a:spcPct val="150000"/>
              </a:lnSpc>
            </a:pPr>
            <a:r>
              <a:rPr lang="fa-IR" altLang="ko-KR" sz="2400" dirty="0">
                <a:solidFill>
                  <a:schemeClr val="bg1"/>
                </a:solidFill>
                <a:latin typeface="+mj-lt"/>
                <a:cs typeface="2  Titr" panose="00000700000000000000" pitchFamily="2" charset="-78"/>
              </a:rPr>
              <a:t>ستون های اصلی نظام حکمرانی داده مبنا</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A34C383C-83FB-4C00-B58C-FBED52636D0F}"/>
              </a:ext>
            </a:extLst>
          </p:cNvPr>
          <p:cNvGrpSpPr/>
          <p:nvPr/>
        </p:nvGrpSpPr>
        <p:grpSpPr>
          <a:xfrm>
            <a:off x="2972033" y="663001"/>
            <a:ext cx="8666849" cy="5869905"/>
            <a:chOff x="3952874" y="2329315"/>
            <a:chExt cx="4591050" cy="2816544"/>
          </a:xfrm>
        </p:grpSpPr>
        <p:sp>
          <p:nvSpPr>
            <p:cNvPr id="5" name="Rectangle 4">
              <a:extLst>
                <a:ext uri="{FF2B5EF4-FFF2-40B4-BE49-F238E27FC236}">
                  <a16:creationId xmlns:a16="http://schemas.microsoft.com/office/drawing/2014/main" id="{36B67246-4A76-44FE-90C4-90E91727ABB3}"/>
                </a:ext>
              </a:extLst>
            </p:cNvPr>
            <p:cNvSpPr/>
            <p:nvPr userDrawn="1"/>
          </p:nvSpPr>
          <p:spPr>
            <a:xfrm>
              <a:off x="3952874" y="2329315"/>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5BE77CF-D6E9-495C-9FB1-BFC9F7A9D3EB}"/>
                </a:ext>
              </a:extLst>
            </p:cNvPr>
            <p:cNvSpPr/>
            <p:nvPr userDrawn="1"/>
          </p:nvSpPr>
          <p:spPr>
            <a:xfrm>
              <a:off x="3952874" y="2550399"/>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08C1DA02-2747-4A63-A040-3ECD4E20C398}"/>
              </a:ext>
            </a:extLst>
          </p:cNvPr>
          <p:cNvSpPr txBox="1"/>
          <p:nvPr/>
        </p:nvSpPr>
        <p:spPr>
          <a:xfrm>
            <a:off x="3810323" y="1269773"/>
            <a:ext cx="7092807" cy="400110"/>
          </a:xfrm>
          <a:prstGeom prst="rect">
            <a:avLst/>
          </a:prstGeom>
          <a:noFill/>
        </p:spPr>
        <p:txBody>
          <a:bodyPr wrap="square" rtlCol="0">
            <a:spAutoFit/>
          </a:bodyPr>
          <a:lstStyle/>
          <a:p>
            <a:pPr algn="just" rtl="1"/>
            <a:endParaRPr lang="ko-KR" altLang="en-US" sz="2000" b="1" dirty="0">
              <a:solidFill>
                <a:schemeClr val="bg1"/>
              </a:solidFill>
              <a:latin typeface="2  Titr"/>
              <a:cs typeface="Arial" pitchFamily="34" charset="0"/>
            </a:endParaRPr>
          </a:p>
        </p:txBody>
      </p:sp>
      <p:sp>
        <p:nvSpPr>
          <p:cNvPr id="8" name="TextBox 7">
            <a:extLst>
              <a:ext uri="{FF2B5EF4-FFF2-40B4-BE49-F238E27FC236}">
                <a16:creationId xmlns:a16="http://schemas.microsoft.com/office/drawing/2014/main" id="{26A13EF9-5084-47CE-B66F-89A218F58A61}"/>
              </a:ext>
            </a:extLst>
          </p:cNvPr>
          <p:cNvSpPr txBox="1"/>
          <p:nvPr/>
        </p:nvSpPr>
        <p:spPr>
          <a:xfrm>
            <a:off x="3373959" y="1123758"/>
            <a:ext cx="7864366" cy="6647974"/>
          </a:xfrm>
          <a:prstGeom prst="rect">
            <a:avLst/>
          </a:prstGeom>
          <a:noFill/>
        </p:spPr>
        <p:txBody>
          <a:bodyPr wrap="square" rtlCol="0">
            <a:spAutoFit/>
          </a:bodyPr>
          <a:lstStyle/>
          <a:p>
            <a:pPr algn="just" rtl="1">
              <a:lnSpc>
                <a:spcPct val="150000"/>
              </a:lnSpc>
            </a:pPr>
            <a:endParaRPr lang="fa-IR" altLang="ko-KR" sz="2000" b="1" dirty="0">
              <a:solidFill>
                <a:schemeClr val="bg1"/>
              </a:solidFill>
              <a:cs typeface="B Nazanin" panose="00000400000000000000" pitchFamily="2" charset="-78"/>
            </a:endParaRPr>
          </a:p>
          <a:p>
            <a:pPr algn="just" rtl="1"/>
            <a:r>
              <a:rPr lang="fa-IR" altLang="ko-KR" sz="1600" dirty="0">
                <a:solidFill>
                  <a:schemeClr val="bg1"/>
                </a:solidFill>
                <a:cs typeface="2  Titr" panose="00000700000000000000" pitchFamily="2" charset="-78"/>
              </a:rPr>
              <a:t>3)استانداردهای داده</a:t>
            </a:r>
          </a:p>
          <a:p>
            <a:pPr algn="just" rtl="1">
              <a:lnSpc>
                <a:spcPct val="150000"/>
              </a:lnSpc>
            </a:pPr>
            <a:r>
              <a:rPr lang="fa-IR" altLang="ko-KR" sz="1600" b="1" dirty="0">
                <a:solidFill>
                  <a:schemeClr val="bg1"/>
                </a:solidFill>
                <a:cs typeface="B Nazanin" panose="00000400000000000000" pitchFamily="2" charset="-78"/>
              </a:rPr>
              <a:t>مجموعه ای از قواعد و فرمت های مشخص برای یکسان سازی داده ها، مثل نام گذاری</a:t>
            </a:r>
            <a:r>
              <a:rPr lang="fa-IR" altLang="ko-KR" sz="1600" b="1" dirty="0" smtClean="0">
                <a:solidFill>
                  <a:schemeClr val="bg1"/>
                </a:solidFill>
                <a:cs typeface="B Nazanin" panose="00000400000000000000" pitchFamily="2" charset="-78"/>
              </a:rPr>
              <a:t>، ساختار </a:t>
            </a:r>
            <a:r>
              <a:rPr lang="fa-IR" altLang="ko-KR" sz="1600" b="1" dirty="0">
                <a:solidFill>
                  <a:schemeClr val="bg1"/>
                </a:solidFill>
                <a:cs typeface="B Nazanin" panose="00000400000000000000" pitchFamily="2" charset="-78"/>
              </a:rPr>
              <a:t>و فرمت ذخیره سازی است</a:t>
            </a:r>
            <a:r>
              <a:rPr lang="fa-IR" altLang="ko-KR" sz="1600" b="1" dirty="0" smtClean="0">
                <a:solidFill>
                  <a:schemeClr val="bg1"/>
                </a:solidFill>
                <a:cs typeface="B Nazanin" panose="00000400000000000000" pitchFamily="2" charset="-78"/>
              </a:rPr>
              <a:t>.</a:t>
            </a:r>
          </a:p>
          <a:p>
            <a:pPr algn="just" rtl="1">
              <a:lnSpc>
                <a:spcPct val="150000"/>
              </a:lnSpc>
            </a:pPr>
            <a:endParaRPr lang="fa-IR" altLang="ko-KR" sz="1600" dirty="0">
              <a:solidFill>
                <a:schemeClr val="bg1"/>
              </a:solidFill>
              <a:cs typeface="2  Titr" panose="00000700000000000000" pitchFamily="2" charset="-78"/>
            </a:endParaRPr>
          </a:p>
          <a:p>
            <a:pPr algn="just" rtl="1"/>
            <a:r>
              <a:rPr lang="fa-IR" altLang="ko-KR" sz="1600" dirty="0">
                <a:solidFill>
                  <a:schemeClr val="bg1"/>
                </a:solidFill>
                <a:cs typeface="2  Titr" panose="00000700000000000000" pitchFamily="2" charset="-78"/>
              </a:rPr>
              <a:t>4) </a:t>
            </a:r>
            <a:r>
              <a:rPr lang="fa-IR" sz="1600" dirty="0">
                <a:solidFill>
                  <a:schemeClr val="bg1"/>
                </a:solidFill>
                <a:cs typeface="2  Titr" panose="00000700000000000000" pitchFamily="2" charset="-78"/>
              </a:rPr>
              <a:t>اشتراک گذاری داده</a:t>
            </a:r>
          </a:p>
          <a:p>
            <a:pPr algn="just" rtl="1">
              <a:lnSpc>
                <a:spcPct val="150000"/>
              </a:lnSpc>
            </a:pPr>
            <a:r>
              <a:rPr lang="fa-IR" sz="1600" b="1" dirty="0">
                <a:solidFill>
                  <a:schemeClr val="bg1"/>
                </a:solidFill>
                <a:cs typeface="B Nazanin" panose="00000400000000000000" pitchFamily="2" charset="-78"/>
              </a:rPr>
              <a:t>همکاری بین دستگاه های اجرایی با توافقنامه مشخص، شفاف و قانونی ممکن است نه باجستجوی بی هدف درداده های دیگران؛ بنابراین، توجه به امنیت داده ها ضامن به اشتراک گذاری بی دغدغه آنهاست</a:t>
            </a:r>
            <a:r>
              <a:rPr lang="fa-IR" sz="1600" b="1" dirty="0" smtClean="0">
                <a:solidFill>
                  <a:schemeClr val="bg1"/>
                </a:solidFill>
                <a:cs typeface="B Nazanin" panose="00000400000000000000" pitchFamily="2" charset="-78"/>
              </a:rPr>
              <a:t>.</a:t>
            </a:r>
          </a:p>
          <a:p>
            <a:pPr algn="just" rtl="1">
              <a:lnSpc>
                <a:spcPct val="150000"/>
              </a:lnSpc>
            </a:pPr>
            <a:endParaRPr lang="fa-IR" sz="1600" b="1" dirty="0">
              <a:solidFill>
                <a:schemeClr val="bg1"/>
              </a:solidFill>
              <a:cs typeface="B Nazanin" panose="00000400000000000000" pitchFamily="2" charset="-78"/>
            </a:endParaRPr>
          </a:p>
          <a:p>
            <a:pPr algn="just" rtl="1">
              <a:lnSpc>
                <a:spcPct val="150000"/>
              </a:lnSpc>
            </a:pPr>
            <a:endParaRPr lang="fa-IR" sz="1600" b="1" dirty="0">
              <a:solidFill>
                <a:schemeClr val="bg1"/>
              </a:solidFill>
              <a:cs typeface="B Nazanin" panose="00000400000000000000" pitchFamily="2" charset="-78"/>
            </a:endParaRPr>
          </a:p>
          <a:p>
            <a:pPr algn="just" rtl="1"/>
            <a:r>
              <a:rPr lang="fa-IR" sz="1600" dirty="0" smtClean="0">
                <a:solidFill>
                  <a:schemeClr val="bg1"/>
                </a:solidFill>
                <a:cs typeface="2  Titr" panose="00000700000000000000" pitchFamily="2" charset="-78"/>
              </a:rPr>
              <a:t>5)اتصال </a:t>
            </a:r>
            <a:r>
              <a:rPr lang="fa-IR" sz="1600" dirty="0">
                <a:solidFill>
                  <a:schemeClr val="bg1"/>
                </a:solidFill>
                <a:cs typeface="2  Titr" panose="00000700000000000000" pitchFamily="2" charset="-78"/>
              </a:rPr>
              <a:t>داده ها</a:t>
            </a:r>
          </a:p>
          <a:p>
            <a:pPr algn="just" rtl="1">
              <a:lnSpc>
                <a:spcPct val="150000"/>
              </a:lnSpc>
            </a:pPr>
            <a:r>
              <a:rPr lang="fa-IR" sz="1600" b="1" dirty="0">
                <a:solidFill>
                  <a:schemeClr val="bg1"/>
                </a:solidFill>
                <a:cs typeface="B Nazanin" panose="00000400000000000000" pitchFamily="2" charset="-78"/>
              </a:rPr>
              <a:t>سامانه ها بایدبتوانند با هم حرف </a:t>
            </a:r>
            <a:r>
              <a:rPr lang="fa-IR" sz="1600" b="1" dirty="0" smtClean="0">
                <a:solidFill>
                  <a:schemeClr val="bg1"/>
                </a:solidFill>
                <a:cs typeface="B Nazanin" panose="00000400000000000000" pitchFamily="2" charset="-78"/>
              </a:rPr>
              <a:t>بزنند از </a:t>
            </a:r>
            <a:r>
              <a:rPr lang="fa-IR" sz="1600" b="1" dirty="0">
                <a:solidFill>
                  <a:schemeClr val="bg1"/>
                </a:solidFill>
                <a:cs typeface="B Nazanin" panose="00000400000000000000" pitchFamily="2" charset="-78"/>
              </a:rPr>
              <a:t>طریق</a:t>
            </a:r>
            <a:r>
              <a:rPr lang="en-US" sz="1600" b="1" dirty="0">
                <a:solidFill>
                  <a:schemeClr val="bg1"/>
                </a:solidFill>
                <a:cs typeface="B Nazanin" panose="00000400000000000000" pitchFamily="2" charset="-78"/>
              </a:rPr>
              <a:t>API،</a:t>
            </a:r>
            <a:r>
              <a:rPr lang="fa-IR" sz="1600" b="1" dirty="0">
                <a:solidFill>
                  <a:schemeClr val="bg1"/>
                </a:solidFill>
                <a:cs typeface="B Nazanin" panose="00000400000000000000" pitchFamily="2" charset="-78"/>
              </a:rPr>
              <a:t> تا داده ها ترکیب شوند و بینش های جدید ایجاد شود.</a:t>
            </a:r>
          </a:p>
          <a:p>
            <a:pPr algn="just" rtl="1">
              <a:lnSpc>
                <a:spcPct val="150000"/>
              </a:lnSpc>
            </a:pPr>
            <a:endParaRPr lang="fa-IR" sz="1600" b="1" dirty="0">
              <a:solidFill>
                <a:schemeClr val="bg1"/>
              </a:solidFill>
              <a:cs typeface="B Nazanin" panose="00000400000000000000" pitchFamily="2" charset="-78"/>
            </a:endParaRPr>
          </a:p>
          <a:p>
            <a:pPr algn="just" rtl="1">
              <a:lnSpc>
                <a:spcPct val="150000"/>
              </a:lnSpc>
            </a:pPr>
            <a:endParaRPr lang="fa-IR" sz="1600" b="1" dirty="0">
              <a:solidFill>
                <a:schemeClr val="bg1"/>
              </a:solidFill>
              <a:cs typeface="B Nazanin" panose="00000400000000000000" pitchFamily="2" charset="-78"/>
            </a:endParaRPr>
          </a:p>
          <a:p>
            <a:pPr algn="just" rtl="1">
              <a:lnSpc>
                <a:spcPct val="150000"/>
              </a:lnSpc>
            </a:pPr>
            <a:endParaRPr lang="fa-IR" altLang="ko-KR" sz="2000" b="1" dirty="0">
              <a:solidFill>
                <a:schemeClr val="bg1"/>
              </a:solidFill>
              <a:cs typeface="B Nazanin" panose="00000400000000000000" pitchFamily="2" charset="-78"/>
            </a:endParaRPr>
          </a:p>
          <a:p>
            <a:pPr algn="just" rtl="1">
              <a:lnSpc>
                <a:spcPct val="150000"/>
              </a:lnSpc>
            </a:pPr>
            <a:endParaRPr lang="fa-IR" altLang="ko-KR" sz="2000" b="1" dirty="0">
              <a:solidFill>
                <a:schemeClr val="bg1"/>
              </a:solidFill>
              <a:cs typeface="B Nazanin" panose="00000400000000000000" pitchFamily="2" charset="-78"/>
            </a:endParaRPr>
          </a:p>
          <a:p>
            <a:pPr algn="just" rtl="1">
              <a:lnSpc>
                <a:spcPct val="150000"/>
              </a:lnSpc>
            </a:pPr>
            <a:endParaRPr lang="fa-IR" altLang="ko-KR" sz="2000" b="1" dirty="0">
              <a:solidFill>
                <a:schemeClr val="bg1"/>
              </a:solidFill>
              <a:cs typeface="B Nazanin" panose="00000400000000000000" pitchFamily="2" charset="-78"/>
            </a:endParaRPr>
          </a:p>
          <a:p>
            <a:pPr algn="just" rtl="1"/>
            <a:endParaRPr lang="fa-IR" altLang="ko-KR" dirty="0">
              <a:solidFill>
                <a:schemeClr val="bg1"/>
              </a:solidFill>
              <a:cs typeface="B Nazanin" panose="00000400000000000000" pitchFamily="2" charset="-78"/>
            </a:endParaRPr>
          </a:p>
        </p:txBody>
      </p:sp>
    </p:spTree>
    <p:extLst>
      <p:ext uri="{BB962C8B-B14F-4D97-AF65-F5344CB8AC3E}">
        <p14:creationId xmlns:p14="http://schemas.microsoft.com/office/powerpoint/2010/main" val="102093381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E159-D407-A393-93C1-812D604454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DD4017D-133C-D2F5-9B00-FD6742B612CA}"/>
              </a:ext>
            </a:extLst>
          </p:cNvPr>
          <p:cNvSpPr txBox="1"/>
          <p:nvPr/>
        </p:nvSpPr>
        <p:spPr>
          <a:xfrm>
            <a:off x="1551363" y="61811"/>
            <a:ext cx="9310255" cy="461665"/>
          </a:xfrm>
          <a:prstGeom prst="rect">
            <a:avLst/>
          </a:prstGeom>
          <a:noFill/>
        </p:spPr>
        <p:txBody>
          <a:bodyPr wrap="square" rtlCol="0" anchor="ctr">
            <a:spAutoFit/>
          </a:bodyPr>
          <a:lstStyle/>
          <a:p>
            <a:pPr algn="ctr"/>
            <a:r>
              <a:rPr lang="fa-IR" altLang="ko-KR" sz="2400" dirty="0">
                <a:solidFill>
                  <a:schemeClr val="bg1"/>
                </a:solidFill>
                <a:latin typeface="+mj-lt"/>
                <a:cs typeface="2  Titr" panose="00000700000000000000" pitchFamily="2" charset="-78"/>
              </a:rPr>
              <a:t>چارچوب مفهومی نظام حکمرانی داده مبنا</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3D7CDA11-0A54-8F34-6868-480879E6A281}"/>
              </a:ext>
            </a:extLst>
          </p:cNvPr>
          <p:cNvGrpSpPr/>
          <p:nvPr/>
        </p:nvGrpSpPr>
        <p:grpSpPr>
          <a:xfrm>
            <a:off x="1551363" y="931085"/>
            <a:ext cx="8666849" cy="5869905"/>
            <a:chOff x="3952875" y="2284730"/>
            <a:chExt cx="4591050" cy="2816544"/>
          </a:xfrm>
        </p:grpSpPr>
        <p:sp>
          <p:nvSpPr>
            <p:cNvPr id="5" name="Rectangle 4">
              <a:extLst>
                <a:ext uri="{FF2B5EF4-FFF2-40B4-BE49-F238E27FC236}">
                  <a16:creationId xmlns:a16="http://schemas.microsoft.com/office/drawing/2014/main" id="{C9D4A6DA-C170-EA4E-9DC5-C8458C3E1C66}"/>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C408847-101B-165A-7FD9-36AA1C39A87C}"/>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p:cNvPicPr/>
          <p:nvPr/>
        </p:nvPicPr>
        <p:blipFill rotWithShape="1">
          <a:blip r:embed="rId2"/>
          <a:srcRect l="29132" t="28600" r="27824" b="28097"/>
          <a:stretch/>
        </p:blipFill>
        <p:spPr bwMode="auto">
          <a:xfrm>
            <a:off x="1083733" y="585031"/>
            <a:ext cx="9508067" cy="6154436"/>
          </a:xfrm>
          <a:prstGeom prst="rect">
            <a:avLst/>
          </a:prstGeom>
          <a:ln w="9525" cap="flat" cmpd="sng" algn="ctr">
            <a:solidFill>
              <a:srgbClr val="5B9BD5"/>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407051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BBD42CC-BAAF-43EB-AB26-B32360B2EC3A}"/>
              </a:ext>
            </a:extLst>
          </p:cNvPr>
          <p:cNvSpPr>
            <a:spLocks noGrp="1"/>
          </p:cNvSpPr>
          <p:nvPr>
            <p:ph type="body" sz="quarter" idx="10"/>
          </p:nvPr>
        </p:nvSpPr>
        <p:spPr>
          <a:xfrm>
            <a:off x="2117151" y="734462"/>
            <a:ext cx="5490455" cy="724247"/>
          </a:xfrm>
        </p:spPr>
        <p:txBody>
          <a:bodyPr/>
          <a:lstStyle/>
          <a:p>
            <a:r>
              <a:rPr lang="fa-IR" sz="2800" dirty="0">
                <a:solidFill>
                  <a:schemeClr val="tx2"/>
                </a:solidFill>
                <a:cs typeface="2  Titr" panose="00000700000000000000" pitchFamily="2" charset="-78"/>
              </a:rPr>
              <a:t>مفاهیم مرتبط با توانمند سازها</a:t>
            </a:r>
            <a:endParaRPr lang="en-US" sz="2800" dirty="0">
              <a:solidFill>
                <a:schemeClr val="tx2"/>
              </a:solidFill>
              <a:cs typeface="2  Titr" panose="00000700000000000000" pitchFamily="2" charset="-78"/>
            </a:endParaRPr>
          </a:p>
        </p:txBody>
      </p:sp>
      <p:sp>
        <p:nvSpPr>
          <p:cNvPr id="12" name="Oval 4">
            <a:extLst>
              <a:ext uri="{FF2B5EF4-FFF2-40B4-BE49-F238E27FC236}">
                <a16:creationId xmlns:a16="http://schemas.microsoft.com/office/drawing/2014/main" id="{93DE8AE6-F2F5-4850-AE07-C8D04D85DBCA}"/>
              </a:ext>
            </a:extLst>
          </p:cNvPr>
          <p:cNvSpPr/>
          <p:nvPr/>
        </p:nvSpPr>
        <p:spPr>
          <a:xfrm>
            <a:off x="1362758" y="1903028"/>
            <a:ext cx="754393" cy="754393"/>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13" name="Oval 18">
            <a:extLst>
              <a:ext uri="{FF2B5EF4-FFF2-40B4-BE49-F238E27FC236}">
                <a16:creationId xmlns:a16="http://schemas.microsoft.com/office/drawing/2014/main" id="{DDEF68AC-35CB-45FD-8FEE-726DE8ADCFB3}"/>
              </a:ext>
            </a:extLst>
          </p:cNvPr>
          <p:cNvSpPr/>
          <p:nvPr/>
        </p:nvSpPr>
        <p:spPr>
          <a:xfrm>
            <a:off x="4171792" y="1903028"/>
            <a:ext cx="754393" cy="75439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14" name="Oval 19">
            <a:extLst>
              <a:ext uri="{FF2B5EF4-FFF2-40B4-BE49-F238E27FC236}">
                <a16:creationId xmlns:a16="http://schemas.microsoft.com/office/drawing/2014/main" id="{D6E2C534-E545-4927-9C51-799EB4FF5190}"/>
              </a:ext>
            </a:extLst>
          </p:cNvPr>
          <p:cNvSpPr/>
          <p:nvPr/>
        </p:nvSpPr>
        <p:spPr>
          <a:xfrm>
            <a:off x="4171792" y="4131039"/>
            <a:ext cx="754393" cy="754393"/>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16" name="Text Placeholder 6">
            <a:extLst>
              <a:ext uri="{FF2B5EF4-FFF2-40B4-BE49-F238E27FC236}">
                <a16:creationId xmlns:a16="http://schemas.microsoft.com/office/drawing/2014/main" id="{EAD2296F-7C80-4D19-B127-53D4257AF261}"/>
              </a:ext>
            </a:extLst>
          </p:cNvPr>
          <p:cNvSpPr txBox="1">
            <a:spLocks/>
          </p:cNvSpPr>
          <p:nvPr/>
        </p:nvSpPr>
        <p:spPr>
          <a:xfrm>
            <a:off x="6264665" y="2687174"/>
            <a:ext cx="2196000" cy="277200"/>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600" dirty="0">
                <a:solidFill>
                  <a:schemeClr val="tx2"/>
                </a:solidFill>
                <a:cs typeface="2  Titr" panose="00000700000000000000" pitchFamily="2" charset="-78"/>
              </a:rPr>
              <a:t>سیاست </a:t>
            </a:r>
            <a:endParaRPr lang="ko-KR" altLang="en-US" sz="1600" dirty="0">
              <a:solidFill>
                <a:schemeClr val="tx2"/>
              </a:solidFill>
              <a:cs typeface="2  Titr" panose="00000700000000000000" pitchFamily="2" charset="-78"/>
            </a:endParaRPr>
          </a:p>
        </p:txBody>
      </p:sp>
      <p:sp>
        <p:nvSpPr>
          <p:cNvPr id="17" name="Text Placeholder 7">
            <a:extLst>
              <a:ext uri="{FF2B5EF4-FFF2-40B4-BE49-F238E27FC236}">
                <a16:creationId xmlns:a16="http://schemas.microsoft.com/office/drawing/2014/main" id="{C4CC3B31-6F8B-4BDD-8A23-7750D60BF605}"/>
              </a:ext>
            </a:extLst>
          </p:cNvPr>
          <p:cNvSpPr txBox="1">
            <a:spLocks/>
          </p:cNvSpPr>
          <p:nvPr/>
        </p:nvSpPr>
        <p:spPr>
          <a:xfrm>
            <a:off x="6264665" y="3169143"/>
            <a:ext cx="2196000" cy="828000"/>
          </a:xfrm>
          <a:prstGeom prst="rect">
            <a:avLst/>
          </a:prstGeom>
        </p:spPr>
        <p:txBody>
          <a:bodyPr anchor="t"/>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endParaRPr lang="ko-KR" altLang="en-US" dirty="0">
              <a:cs typeface="Arial" pitchFamily="34" charset="0"/>
            </a:endParaRPr>
          </a:p>
        </p:txBody>
      </p:sp>
      <p:sp>
        <p:nvSpPr>
          <p:cNvPr id="20" name="Oval 18">
            <a:extLst>
              <a:ext uri="{FF2B5EF4-FFF2-40B4-BE49-F238E27FC236}">
                <a16:creationId xmlns:a16="http://schemas.microsoft.com/office/drawing/2014/main" id="{FB606741-2A30-4E53-8CA6-3FFC52636058}"/>
              </a:ext>
            </a:extLst>
          </p:cNvPr>
          <p:cNvSpPr/>
          <p:nvPr/>
        </p:nvSpPr>
        <p:spPr>
          <a:xfrm>
            <a:off x="6984395" y="1834345"/>
            <a:ext cx="754393" cy="754393"/>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21" name="Oval 19">
            <a:extLst>
              <a:ext uri="{FF2B5EF4-FFF2-40B4-BE49-F238E27FC236}">
                <a16:creationId xmlns:a16="http://schemas.microsoft.com/office/drawing/2014/main" id="{C9E6A0E9-1D4F-4F7E-9AD8-661E2F1C6BB4}"/>
              </a:ext>
            </a:extLst>
          </p:cNvPr>
          <p:cNvSpPr/>
          <p:nvPr/>
        </p:nvSpPr>
        <p:spPr>
          <a:xfrm>
            <a:off x="6984395" y="4131353"/>
            <a:ext cx="754393" cy="754393"/>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solidFill>
                <a:schemeClr val="tx1">
                  <a:lumMod val="75000"/>
                  <a:lumOff val="25000"/>
                </a:schemeClr>
              </a:solidFill>
            </a:endParaRPr>
          </a:p>
        </p:txBody>
      </p:sp>
      <p:sp>
        <p:nvSpPr>
          <p:cNvPr id="27" name="Oval 21">
            <a:extLst>
              <a:ext uri="{FF2B5EF4-FFF2-40B4-BE49-F238E27FC236}">
                <a16:creationId xmlns:a16="http://schemas.microsoft.com/office/drawing/2014/main" id="{48C1CE2D-CAC2-49C8-B3ED-60F2BEB5B1A8}"/>
              </a:ext>
            </a:extLst>
          </p:cNvPr>
          <p:cNvSpPr>
            <a:spLocks noChangeAspect="1"/>
          </p:cNvSpPr>
          <p:nvPr/>
        </p:nvSpPr>
        <p:spPr>
          <a:xfrm>
            <a:off x="1570724" y="4340397"/>
            <a:ext cx="334893" cy="337690"/>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pic>
        <p:nvPicPr>
          <p:cNvPr id="4" name="Picture Placeholder 3"/>
          <p:cNvPicPr>
            <a:picLocks noGrp="1" noChangeAspect="1"/>
          </p:cNvPicPr>
          <p:nvPr>
            <p:ph type="pic" idx="11"/>
          </p:nvPr>
        </p:nvPicPr>
        <p:blipFill>
          <a:blip r:embed="rId2">
            <a:extLst>
              <a:ext uri="{28A0092B-C50C-407E-A947-70E740481C1C}">
                <a14:useLocalDpi xmlns:a14="http://schemas.microsoft.com/office/drawing/2010/main" val="0"/>
              </a:ext>
            </a:extLst>
          </a:blip>
          <a:srcRect l="27142" r="27142"/>
          <a:stretch>
            <a:fillRect/>
          </a:stretch>
        </p:blipFill>
        <p:spPr/>
      </p:pic>
      <p:sp>
        <p:nvSpPr>
          <p:cNvPr id="3" name="Rectangle 2"/>
          <p:cNvSpPr/>
          <p:nvPr/>
        </p:nvSpPr>
        <p:spPr>
          <a:xfrm>
            <a:off x="6126560" y="2984159"/>
            <a:ext cx="2544672" cy="1015663"/>
          </a:xfrm>
          <a:prstGeom prst="rect">
            <a:avLst/>
          </a:prstGeom>
        </p:spPr>
        <p:txBody>
          <a:bodyPr wrap="square">
            <a:spAutoFit/>
          </a:bodyPr>
          <a:lstStyle/>
          <a:p>
            <a:pPr algn="just" rtl="1"/>
            <a:r>
              <a:rPr lang="fa-IR" sz="1200" b="1" dirty="0">
                <a:solidFill>
                  <a:schemeClr val="tx2"/>
                </a:solidFill>
                <a:cs typeface="B Nazanin" panose="00000400000000000000" pitchFamily="2" charset="-78"/>
              </a:rPr>
              <a:t>چارچوبی از قوانین،استانداردها و دستورالعمل ها که نحوه جمع آوری</a:t>
            </a:r>
            <a:r>
              <a:rPr lang="fa-IR" sz="1200" b="1" dirty="0" smtClean="0">
                <a:solidFill>
                  <a:schemeClr val="tx2"/>
                </a:solidFill>
                <a:cs typeface="B Nazanin" panose="00000400000000000000" pitchFamily="2" charset="-78"/>
              </a:rPr>
              <a:t>، ذخیره </a:t>
            </a:r>
            <a:r>
              <a:rPr lang="fa-IR" sz="1200" b="1" dirty="0">
                <a:solidFill>
                  <a:schemeClr val="tx2"/>
                </a:solidFill>
                <a:cs typeface="B Nazanin" panose="00000400000000000000" pitchFamily="2" charset="-78"/>
              </a:rPr>
              <a:t>سازی</a:t>
            </a:r>
            <a:r>
              <a:rPr lang="fa-IR" sz="1200" b="1" dirty="0" smtClean="0">
                <a:solidFill>
                  <a:schemeClr val="tx2"/>
                </a:solidFill>
                <a:cs typeface="B Nazanin" panose="00000400000000000000" pitchFamily="2" charset="-78"/>
              </a:rPr>
              <a:t>، اشتراک </a:t>
            </a:r>
            <a:r>
              <a:rPr lang="fa-IR" sz="1200" b="1" dirty="0">
                <a:solidFill>
                  <a:schemeClr val="tx2"/>
                </a:solidFill>
                <a:cs typeface="B Nazanin" panose="00000400000000000000" pitchFamily="2" charset="-78"/>
              </a:rPr>
              <a:t>گذاری و استفاده از داده ها </a:t>
            </a:r>
            <a:r>
              <a:rPr lang="fa-IR" sz="1200" b="1" dirty="0">
                <a:solidFill>
                  <a:schemeClr val="tx2"/>
                </a:solidFill>
                <a:cs typeface="B Nazanin" panose="00000400000000000000" pitchFamily="2" charset="-78"/>
              </a:rPr>
              <a:t>را در سطح ملی یادستگاه اجرایی تنظیم می کند.</a:t>
            </a:r>
          </a:p>
          <a:p>
            <a:pPr algn="just" rtl="1"/>
            <a:endParaRPr lang="fa-IR" sz="1200" b="1" dirty="0">
              <a:solidFill>
                <a:schemeClr val="tx2"/>
              </a:solidFill>
              <a:cs typeface="B Nazanin" panose="00000400000000000000" pitchFamily="2" charset="-78"/>
            </a:endParaRPr>
          </a:p>
        </p:txBody>
      </p:sp>
      <p:sp>
        <p:nvSpPr>
          <p:cNvPr id="29" name="Text Placeholder 6">
            <a:extLst>
              <a:ext uri="{FF2B5EF4-FFF2-40B4-BE49-F238E27FC236}">
                <a16:creationId xmlns:a16="http://schemas.microsoft.com/office/drawing/2014/main" id="{EAD2296F-7C80-4D19-B127-53D4257AF261}"/>
              </a:ext>
            </a:extLst>
          </p:cNvPr>
          <p:cNvSpPr txBox="1">
            <a:spLocks/>
          </p:cNvSpPr>
          <p:nvPr/>
        </p:nvSpPr>
        <p:spPr>
          <a:xfrm>
            <a:off x="3460827" y="2680127"/>
            <a:ext cx="2196000" cy="277200"/>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600" dirty="0">
                <a:solidFill>
                  <a:schemeClr val="tx2"/>
                </a:solidFill>
                <a:cs typeface="2  Titr" panose="00000700000000000000" pitchFamily="2" charset="-78"/>
              </a:rPr>
              <a:t>اکوسیستم داده</a:t>
            </a:r>
            <a:endParaRPr lang="ko-KR" altLang="en-US" sz="1600" dirty="0">
              <a:solidFill>
                <a:schemeClr val="tx2"/>
              </a:solidFill>
              <a:cs typeface="2  Titr" panose="00000700000000000000" pitchFamily="2" charset="-78"/>
            </a:endParaRPr>
          </a:p>
        </p:txBody>
      </p:sp>
      <p:sp>
        <p:nvSpPr>
          <p:cNvPr id="30" name="Rectangle 29"/>
          <p:cNvSpPr/>
          <p:nvPr/>
        </p:nvSpPr>
        <p:spPr>
          <a:xfrm>
            <a:off x="3269312" y="3016901"/>
            <a:ext cx="2544672" cy="1015663"/>
          </a:xfrm>
          <a:prstGeom prst="rect">
            <a:avLst/>
          </a:prstGeom>
        </p:spPr>
        <p:txBody>
          <a:bodyPr wrap="square">
            <a:spAutoFit/>
          </a:bodyPr>
          <a:lstStyle/>
          <a:p>
            <a:pPr algn="just" rtl="1"/>
            <a:r>
              <a:rPr lang="fa-IR" sz="1200" b="1" dirty="0">
                <a:solidFill>
                  <a:schemeClr val="tx2"/>
                </a:solidFill>
                <a:cs typeface="B Nazanin" panose="00000400000000000000" pitchFamily="2" charset="-78"/>
              </a:rPr>
              <a:t>شبکه ای پویا از بازیگران(دولت، بخش خصوصی،دانشگاه ها، شهروندان)، فناوری ها و فرایندها که با تعامل نظام مند، خلق و مصرف ارزش از داده ها را ممکن می </a:t>
            </a:r>
            <a:r>
              <a:rPr lang="fa-IR" sz="1200" b="1" dirty="0" smtClean="0">
                <a:solidFill>
                  <a:schemeClr val="tx2"/>
                </a:solidFill>
                <a:cs typeface="B Nazanin" panose="00000400000000000000" pitchFamily="2" charset="-78"/>
              </a:rPr>
              <a:t>سازند.</a:t>
            </a:r>
            <a:endParaRPr lang="fa-IR" sz="1200" b="1" dirty="0">
              <a:solidFill>
                <a:schemeClr val="tx2"/>
              </a:solidFill>
              <a:cs typeface="B Nazanin" panose="00000400000000000000" pitchFamily="2" charset="-78"/>
            </a:endParaRPr>
          </a:p>
          <a:p>
            <a:pPr algn="just" rtl="1"/>
            <a:endParaRPr lang="fa-IR" sz="1200" b="1" dirty="0">
              <a:solidFill>
                <a:schemeClr val="tx2"/>
              </a:solidFill>
              <a:cs typeface="B Nazanin" panose="00000400000000000000" pitchFamily="2" charset="-78"/>
            </a:endParaRPr>
          </a:p>
        </p:txBody>
      </p:sp>
      <p:sp>
        <p:nvSpPr>
          <p:cNvPr id="31" name="Text Placeholder 6">
            <a:extLst>
              <a:ext uri="{FF2B5EF4-FFF2-40B4-BE49-F238E27FC236}">
                <a16:creationId xmlns:a16="http://schemas.microsoft.com/office/drawing/2014/main" id="{EAD2296F-7C80-4D19-B127-53D4257AF261}"/>
              </a:ext>
            </a:extLst>
          </p:cNvPr>
          <p:cNvSpPr txBox="1">
            <a:spLocks/>
          </p:cNvSpPr>
          <p:nvPr/>
        </p:nvSpPr>
        <p:spPr>
          <a:xfrm>
            <a:off x="650009" y="2671462"/>
            <a:ext cx="2196000" cy="277200"/>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600" dirty="0">
                <a:solidFill>
                  <a:schemeClr val="tx2"/>
                </a:solidFill>
                <a:cs typeface="2  Titr" panose="00000700000000000000" pitchFamily="2" charset="-78"/>
              </a:rPr>
              <a:t>فرهنگ داده</a:t>
            </a:r>
            <a:endParaRPr lang="ko-KR" altLang="en-US" sz="1600" dirty="0">
              <a:solidFill>
                <a:schemeClr val="tx2"/>
              </a:solidFill>
              <a:cs typeface="2  Titr" panose="00000700000000000000" pitchFamily="2" charset="-78"/>
            </a:endParaRPr>
          </a:p>
        </p:txBody>
      </p:sp>
      <p:sp>
        <p:nvSpPr>
          <p:cNvPr id="32" name="Rectangle 31"/>
          <p:cNvSpPr/>
          <p:nvPr/>
        </p:nvSpPr>
        <p:spPr>
          <a:xfrm>
            <a:off x="373708" y="2957633"/>
            <a:ext cx="2544672" cy="1200329"/>
          </a:xfrm>
          <a:prstGeom prst="rect">
            <a:avLst/>
          </a:prstGeom>
        </p:spPr>
        <p:txBody>
          <a:bodyPr wrap="square">
            <a:spAutoFit/>
          </a:bodyPr>
          <a:lstStyle/>
          <a:p>
            <a:pPr algn="just" rtl="1"/>
            <a:r>
              <a:rPr lang="fa-IR" sz="1200" b="1" dirty="0">
                <a:solidFill>
                  <a:schemeClr val="tx2"/>
                </a:solidFill>
                <a:cs typeface="B Nazanin" panose="00000400000000000000" pitchFamily="2" charset="-78"/>
              </a:rPr>
              <a:t>فرهنگ داده دریک سازمان به مجموعه باورها، ارزش ها، رفتارها و دیدگاه های مشترکی اطلاق می </a:t>
            </a:r>
            <a:r>
              <a:rPr lang="fa-IR" sz="1200" b="1" dirty="0" smtClean="0">
                <a:solidFill>
                  <a:schemeClr val="tx2"/>
                </a:solidFill>
                <a:cs typeface="B Nazanin" panose="00000400000000000000" pitchFamily="2" charset="-78"/>
              </a:rPr>
              <a:t>شود که </a:t>
            </a:r>
            <a:r>
              <a:rPr lang="fa-IR" sz="1200" b="1" dirty="0">
                <a:solidFill>
                  <a:schemeClr val="tx2"/>
                </a:solidFill>
                <a:cs typeface="B Nazanin" panose="00000400000000000000" pitchFamily="2" charset="-78"/>
              </a:rPr>
              <a:t>استفاده از داده ها را برای بهبود تصمیم گیری مهم تلقی کرده، آن را به کار می </a:t>
            </a:r>
            <a:r>
              <a:rPr lang="fa-IR" sz="1200" b="1" dirty="0" smtClean="0">
                <a:solidFill>
                  <a:schemeClr val="tx2"/>
                </a:solidFill>
                <a:cs typeface="B Nazanin" panose="00000400000000000000" pitchFamily="2" charset="-78"/>
              </a:rPr>
              <a:t>گیرند و </a:t>
            </a:r>
            <a:r>
              <a:rPr lang="fa-IR" sz="1200" b="1" dirty="0">
                <a:solidFill>
                  <a:schemeClr val="tx2"/>
                </a:solidFill>
                <a:cs typeface="B Nazanin" panose="00000400000000000000" pitchFamily="2" charset="-78"/>
              </a:rPr>
              <a:t>تشویق می کنند</a:t>
            </a:r>
          </a:p>
          <a:p>
            <a:pPr algn="just" rtl="1"/>
            <a:endParaRPr lang="fa-IR" sz="1200" b="1" dirty="0">
              <a:solidFill>
                <a:schemeClr val="tx2"/>
              </a:solidFill>
              <a:cs typeface="B Nazanin" panose="00000400000000000000" pitchFamily="2" charset="-78"/>
            </a:endParaRPr>
          </a:p>
        </p:txBody>
      </p:sp>
      <p:sp>
        <p:nvSpPr>
          <p:cNvPr id="33" name="Text Placeholder 6">
            <a:extLst>
              <a:ext uri="{FF2B5EF4-FFF2-40B4-BE49-F238E27FC236}">
                <a16:creationId xmlns:a16="http://schemas.microsoft.com/office/drawing/2014/main" id="{EAD2296F-7C80-4D19-B127-53D4257AF261}"/>
              </a:ext>
            </a:extLst>
          </p:cNvPr>
          <p:cNvSpPr txBox="1">
            <a:spLocks/>
          </p:cNvSpPr>
          <p:nvPr/>
        </p:nvSpPr>
        <p:spPr>
          <a:xfrm>
            <a:off x="6129200" y="5035270"/>
            <a:ext cx="2196000" cy="277200"/>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600" dirty="0">
                <a:solidFill>
                  <a:schemeClr val="tx2"/>
                </a:solidFill>
                <a:cs typeface="2  Titr" panose="00000700000000000000" pitchFamily="2" charset="-78"/>
              </a:rPr>
              <a:t>توسعه زیر ساخت دیجیتال</a:t>
            </a:r>
            <a:endParaRPr lang="ko-KR" altLang="en-US" sz="1600" dirty="0">
              <a:solidFill>
                <a:schemeClr val="tx2"/>
              </a:solidFill>
              <a:cs typeface="2  Titr" panose="00000700000000000000" pitchFamily="2" charset="-78"/>
            </a:endParaRPr>
          </a:p>
        </p:txBody>
      </p:sp>
      <p:sp>
        <p:nvSpPr>
          <p:cNvPr id="34" name="Rectangle 33"/>
          <p:cNvSpPr/>
          <p:nvPr/>
        </p:nvSpPr>
        <p:spPr>
          <a:xfrm>
            <a:off x="6006396" y="5387677"/>
            <a:ext cx="2544672" cy="1384995"/>
          </a:xfrm>
          <a:prstGeom prst="rect">
            <a:avLst/>
          </a:prstGeom>
        </p:spPr>
        <p:txBody>
          <a:bodyPr wrap="square">
            <a:spAutoFit/>
          </a:bodyPr>
          <a:lstStyle/>
          <a:p>
            <a:pPr algn="just" rtl="1"/>
            <a:r>
              <a:rPr lang="fa-IR" sz="1200" b="1" dirty="0">
                <a:solidFill>
                  <a:schemeClr val="tx2"/>
                </a:solidFill>
                <a:cs typeface="B Nazanin" panose="00000400000000000000" pitchFamily="2" charset="-78"/>
              </a:rPr>
              <a:t>به مجموعه اقدامات ساختاری و فناورانه اطلاق می شود که بستر فیزیکی و منطقی لازم برای</a:t>
            </a:r>
          </a:p>
          <a:p>
            <a:pPr algn="just" rtl="1"/>
            <a:r>
              <a:rPr lang="fa-IR" sz="1200" b="1" dirty="0">
                <a:solidFill>
                  <a:schemeClr val="tx2"/>
                </a:solidFill>
                <a:cs typeface="B Nazanin" panose="00000400000000000000" pitchFamily="2" charset="-78"/>
              </a:rPr>
              <a:t>جمع آوری،پردازش، ذخیره سازی و تبادل امن داده ها در سطح ملی را فراهم می کند. این زیرساخت</a:t>
            </a:r>
            <a:r>
              <a:rPr lang="fa-IR" sz="1200" b="1" dirty="0" smtClean="0">
                <a:solidFill>
                  <a:schemeClr val="tx2"/>
                </a:solidFill>
                <a:cs typeface="B Nazanin" panose="00000400000000000000" pitchFamily="2" charset="-78"/>
              </a:rPr>
              <a:t>، ستون </a:t>
            </a:r>
            <a:r>
              <a:rPr lang="fa-IR" sz="1200" b="1" dirty="0">
                <a:solidFill>
                  <a:schemeClr val="tx2"/>
                </a:solidFill>
                <a:cs typeface="B Nazanin" panose="00000400000000000000" pitchFamily="2" charset="-78"/>
              </a:rPr>
              <a:t>فقرات تحقق حکمرانی داده مبنا محسوب می شود.</a:t>
            </a:r>
          </a:p>
          <a:p>
            <a:pPr algn="just" rtl="1"/>
            <a:endParaRPr lang="fa-IR" sz="1200" b="1" dirty="0">
              <a:solidFill>
                <a:schemeClr val="tx2"/>
              </a:solidFill>
              <a:cs typeface="B Nazanin" panose="00000400000000000000" pitchFamily="2" charset="-78"/>
            </a:endParaRPr>
          </a:p>
        </p:txBody>
      </p:sp>
      <p:sp>
        <p:nvSpPr>
          <p:cNvPr id="35" name="Text Placeholder 6">
            <a:extLst>
              <a:ext uri="{FF2B5EF4-FFF2-40B4-BE49-F238E27FC236}">
                <a16:creationId xmlns:a16="http://schemas.microsoft.com/office/drawing/2014/main" id="{EAD2296F-7C80-4D19-B127-53D4257AF261}"/>
              </a:ext>
            </a:extLst>
          </p:cNvPr>
          <p:cNvSpPr txBox="1">
            <a:spLocks/>
          </p:cNvSpPr>
          <p:nvPr/>
        </p:nvSpPr>
        <p:spPr>
          <a:xfrm>
            <a:off x="1905617" y="4931718"/>
            <a:ext cx="3676497" cy="277200"/>
          </a:xfrm>
          <a:prstGeom prst="rect">
            <a:avLst/>
          </a:prstGeom>
        </p:spPr>
        <p:txBody>
          <a:bodyPr anchor="t"/>
          <a:lstStyle>
            <a:lvl1pPr marL="0" indent="0" algn="ctr" defTabSz="914400" rtl="0" eaLnBrk="1" latinLnBrk="1" hangingPunct="1">
              <a:spcBef>
                <a:spcPct val="20000"/>
              </a:spcBef>
              <a:buFont typeface="Arial" pitchFamily="34" charset="0"/>
              <a:buNone/>
              <a:defRPr sz="12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fa-IR" altLang="ko-KR" sz="1600" dirty="0">
                <a:solidFill>
                  <a:schemeClr val="tx2"/>
                </a:solidFill>
                <a:cs typeface="2  Titr" panose="00000700000000000000" pitchFamily="2" charset="-78"/>
              </a:rPr>
              <a:t>اتصال و یکپارچگی سامانه های ملی و دستگاهی</a:t>
            </a:r>
            <a:endParaRPr lang="ko-KR" altLang="en-US" sz="1600" dirty="0">
              <a:solidFill>
                <a:schemeClr val="tx2"/>
              </a:solidFill>
              <a:cs typeface="2  Titr" panose="00000700000000000000" pitchFamily="2" charset="-78"/>
            </a:endParaRPr>
          </a:p>
        </p:txBody>
      </p:sp>
      <p:sp>
        <p:nvSpPr>
          <p:cNvPr id="36" name="Rectangle 35"/>
          <p:cNvSpPr/>
          <p:nvPr/>
        </p:nvSpPr>
        <p:spPr>
          <a:xfrm>
            <a:off x="-40812" y="5290176"/>
            <a:ext cx="5787096" cy="830997"/>
          </a:xfrm>
          <a:prstGeom prst="rect">
            <a:avLst/>
          </a:prstGeom>
        </p:spPr>
        <p:txBody>
          <a:bodyPr wrap="square">
            <a:spAutoFit/>
          </a:bodyPr>
          <a:lstStyle/>
          <a:p>
            <a:pPr algn="just" rtl="1"/>
            <a:r>
              <a:rPr lang="fa-IR" sz="1200" b="1" dirty="0" smtClean="0">
                <a:solidFill>
                  <a:schemeClr val="tx2"/>
                </a:solidFill>
                <a:cs typeface="B Nazanin" panose="00000400000000000000" pitchFamily="2" charset="-78"/>
              </a:rPr>
              <a:t>•</a:t>
            </a:r>
            <a:r>
              <a:rPr lang="fa-IR" sz="1200" b="1" dirty="0">
                <a:solidFill>
                  <a:schemeClr val="tx2"/>
                </a:solidFill>
                <a:cs typeface="B Nazanin" panose="00000400000000000000" pitchFamily="2" charset="-78"/>
              </a:rPr>
              <a:t>دسترسی یکپارچه به داده ها فراهم شود.</a:t>
            </a:r>
          </a:p>
          <a:p>
            <a:pPr algn="just" rtl="1"/>
            <a:r>
              <a:rPr lang="fa-IR" sz="1200" b="1" dirty="0">
                <a:solidFill>
                  <a:schemeClr val="tx2"/>
                </a:solidFill>
                <a:cs typeface="B Nazanin" panose="00000400000000000000" pitchFamily="2" charset="-78"/>
              </a:rPr>
              <a:t>•از موازی کاری و انباره های داده تکراری جلوگیری شود.</a:t>
            </a:r>
          </a:p>
          <a:p>
            <a:pPr algn="just" rtl="1"/>
            <a:r>
              <a:rPr lang="fa-IR" sz="1200" b="1" dirty="0">
                <a:solidFill>
                  <a:schemeClr val="tx2"/>
                </a:solidFill>
                <a:cs typeface="B Nazanin" panose="00000400000000000000" pitchFamily="2" charset="-78"/>
              </a:rPr>
              <a:t>•تجزیه وتحلیل کلان داده ها با کیفیت و قابلیت اطمینان بالاترانجام شود.</a:t>
            </a:r>
          </a:p>
          <a:p>
            <a:pPr algn="just" rtl="1"/>
            <a:r>
              <a:rPr lang="fa-IR" sz="1200" b="1" dirty="0">
                <a:solidFill>
                  <a:schemeClr val="tx2"/>
                </a:solidFill>
                <a:cs typeface="B Nazanin" panose="00000400000000000000" pitchFamily="2" charset="-78"/>
              </a:rPr>
              <a:t>•امنیت و حریم خصوصی داده ها از طریق استانداردهای یکسان تضمین </a:t>
            </a:r>
            <a:r>
              <a:rPr lang="fa-IR" sz="1200" b="1" dirty="0" smtClean="0">
                <a:solidFill>
                  <a:schemeClr val="tx2"/>
                </a:solidFill>
                <a:cs typeface="B Nazanin" panose="00000400000000000000" pitchFamily="2" charset="-78"/>
              </a:rPr>
              <a:t>گردد.</a:t>
            </a:r>
            <a:endParaRPr lang="fa-IR" sz="1200" b="1" dirty="0">
              <a:solidFill>
                <a:schemeClr val="tx2"/>
              </a:solidFill>
              <a:cs typeface="B Nazanin" panose="00000400000000000000" pitchFamily="2" charset="-78"/>
            </a:endParaRPr>
          </a:p>
        </p:txBody>
      </p:sp>
    </p:spTree>
    <p:extLst>
      <p:ext uri="{BB962C8B-B14F-4D97-AF65-F5344CB8AC3E}">
        <p14:creationId xmlns:p14="http://schemas.microsoft.com/office/powerpoint/2010/main" val="275689673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E159-D407-A393-93C1-812D604454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DD4017D-133C-D2F5-9B00-FD6742B612CA}"/>
              </a:ext>
            </a:extLst>
          </p:cNvPr>
          <p:cNvSpPr txBox="1"/>
          <p:nvPr/>
        </p:nvSpPr>
        <p:spPr>
          <a:xfrm>
            <a:off x="1551363" y="61811"/>
            <a:ext cx="9310255" cy="461665"/>
          </a:xfrm>
          <a:prstGeom prst="rect">
            <a:avLst/>
          </a:prstGeom>
          <a:noFill/>
        </p:spPr>
        <p:txBody>
          <a:bodyPr wrap="square" rtlCol="0" anchor="ctr">
            <a:spAutoFit/>
          </a:bodyPr>
          <a:lstStyle/>
          <a:p>
            <a:pPr algn="ctr"/>
            <a:r>
              <a:rPr lang="fa-IR" altLang="ko-KR" sz="2400" dirty="0">
                <a:solidFill>
                  <a:schemeClr val="bg1"/>
                </a:solidFill>
                <a:latin typeface="+mj-lt"/>
                <a:cs typeface="2  Titr" panose="00000700000000000000" pitchFamily="2" charset="-78"/>
              </a:rPr>
              <a:t>چارچوب مفهومی نظام حکمرانی داده مبنا</a:t>
            </a:r>
            <a:endParaRPr lang="ko-KR" altLang="en-US" sz="2400" dirty="0">
              <a:solidFill>
                <a:schemeClr val="bg1"/>
              </a:solidFill>
              <a:latin typeface="+mj-lt"/>
              <a:cs typeface="2  Titr" panose="00000700000000000000" pitchFamily="2" charset="-78"/>
            </a:endParaRPr>
          </a:p>
        </p:txBody>
      </p:sp>
      <p:grpSp>
        <p:nvGrpSpPr>
          <p:cNvPr id="4" name="Group 3">
            <a:extLst>
              <a:ext uri="{FF2B5EF4-FFF2-40B4-BE49-F238E27FC236}">
                <a16:creationId xmlns:a16="http://schemas.microsoft.com/office/drawing/2014/main" id="{3D7CDA11-0A54-8F34-6868-480879E6A281}"/>
              </a:ext>
            </a:extLst>
          </p:cNvPr>
          <p:cNvGrpSpPr/>
          <p:nvPr/>
        </p:nvGrpSpPr>
        <p:grpSpPr>
          <a:xfrm>
            <a:off x="1551363" y="931085"/>
            <a:ext cx="8666849" cy="5869905"/>
            <a:chOff x="3952875" y="2284730"/>
            <a:chExt cx="4591050" cy="2816544"/>
          </a:xfrm>
        </p:grpSpPr>
        <p:sp>
          <p:nvSpPr>
            <p:cNvPr id="5" name="Rectangle 4">
              <a:extLst>
                <a:ext uri="{FF2B5EF4-FFF2-40B4-BE49-F238E27FC236}">
                  <a16:creationId xmlns:a16="http://schemas.microsoft.com/office/drawing/2014/main" id="{C9D4A6DA-C170-EA4E-9DC5-C8458C3E1C66}"/>
                </a:ext>
              </a:extLst>
            </p:cNvPr>
            <p:cNvSpPr/>
            <p:nvPr userDrawn="1"/>
          </p:nvSpPr>
          <p:spPr>
            <a:xfrm>
              <a:off x="3952875" y="2284730"/>
              <a:ext cx="4591050" cy="2816544"/>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C408847-101B-165A-7FD9-36AA1C39A87C}"/>
                </a:ext>
              </a:extLst>
            </p:cNvPr>
            <p:cNvSpPr/>
            <p:nvPr userDrawn="1"/>
          </p:nvSpPr>
          <p:spPr>
            <a:xfrm>
              <a:off x="4058967" y="2395272"/>
              <a:ext cx="4378865" cy="2595460"/>
            </a:xfrm>
            <a:prstGeom prst="rect">
              <a:avLst/>
            </a:prstGeom>
            <a:solidFill>
              <a:schemeClr val="accent3"/>
            </a:solidFill>
            <a:ln>
              <a:noFill/>
            </a:ln>
            <a:effectLst>
              <a:innerShdw blurRad="165100">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p:cNvPicPr/>
          <p:nvPr/>
        </p:nvPicPr>
        <p:blipFill rotWithShape="1">
          <a:blip r:embed="rId2"/>
          <a:srcRect l="29132" t="28600" r="27824" b="28097"/>
          <a:stretch/>
        </p:blipFill>
        <p:spPr bwMode="auto">
          <a:xfrm>
            <a:off x="1083733" y="585031"/>
            <a:ext cx="9508067" cy="6154436"/>
          </a:xfrm>
          <a:prstGeom prst="rect">
            <a:avLst/>
          </a:prstGeom>
          <a:ln w="9525" cap="flat" cmpd="sng" algn="ctr">
            <a:solidFill>
              <a:srgbClr val="5B9BD5"/>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7793151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sz="2800" dirty="0">
                <a:solidFill>
                  <a:schemeClr val="tx2"/>
                </a:solidFill>
                <a:cs typeface="2  Titr" panose="00000700000000000000" pitchFamily="2" charset="-78"/>
              </a:rPr>
              <a:t>پیامدها( نتایج مورد انتظار)</a:t>
            </a:r>
            <a:endParaRPr lang="en-US" sz="2800" dirty="0">
              <a:solidFill>
                <a:schemeClr val="tx2"/>
              </a:solidFill>
              <a:cs typeface="2  Titr" panose="00000700000000000000" pitchFamily="2" charset="-78"/>
            </a:endParaRPr>
          </a:p>
        </p:txBody>
      </p:sp>
      <p:sp>
        <p:nvSpPr>
          <p:cNvPr id="8" name="TextBox 7">
            <a:extLst>
              <a:ext uri="{FF2B5EF4-FFF2-40B4-BE49-F238E27FC236}">
                <a16:creationId xmlns:a16="http://schemas.microsoft.com/office/drawing/2014/main" id="{5FB38433-4017-477B-ADA2-91CB6F4AD732}"/>
              </a:ext>
            </a:extLst>
          </p:cNvPr>
          <p:cNvSpPr txBox="1"/>
          <p:nvPr/>
        </p:nvSpPr>
        <p:spPr>
          <a:xfrm>
            <a:off x="8793099" y="2990522"/>
            <a:ext cx="2966597" cy="338554"/>
          </a:xfrm>
          <a:prstGeom prst="rect">
            <a:avLst/>
          </a:prstGeom>
          <a:noFill/>
        </p:spPr>
        <p:txBody>
          <a:bodyPr wrap="square" rtlCol="0">
            <a:spAutoFit/>
          </a:bodyPr>
          <a:lstStyle/>
          <a:p>
            <a:r>
              <a:rPr lang="fa-IR" altLang="ko-KR" sz="1600" b="1" dirty="0">
                <a:solidFill>
                  <a:schemeClr val="tx2"/>
                </a:solidFill>
                <a:cs typeface="2  Titr" panose="00000700000000000000" pitchFamily="2" charset="-78"/>
              </a:rPr>
              <a:t>تقویت و نوآوری داده محور</a:t>
            </a:r>
            <a:endParaRPr lang="ko-KR" altLang="en-US" sz="1600" b="1" dirty="0">
              <a:solidFill>
                <a:schemeClr val="tx2"/>
              </a:solidFill>
              <a:cs typeface="2  Titr" panose="00000700000000000000" pitchFamily="2" charset="-78"/>
            </a:endParaRPr>
          </a:p>
        </p:txBody>
      </p:sp>
      <p:grpSp>
        <p:nvGrpSpPr>
          <p:cNvPr id="18" name="그룹 47">
            <a:extLst>
              <a:ext uri="{FF2B5EF4-FFF2-40B4-BE49-F238E27FC236}">
                <a16:creationId xmlns:a16="http://schemas.microsoft.com/office/drawing/2014/main" id="{5F61892F-401D-440D-9C8C-48A2E93AA003}"/>
              </a:ext>
            </a:extLst>
          </p:cNvPr>
          <p:cNvGrpSpPr/>
          <p:nvPr/>
        </p:nvGrpSpPr>
        <p:grpSpPr>
          <a:xfrm>
            <a:off x="3457208" y="2373247"/>
            <a:ext cx="5335891" cy="2999203"/>
            <a:chOff x="3360334" y="2373247"/>
            <a:chExt cx="5335891" cy="2999203"/>
          </a:xfrm>
        </p:grpSpPr>
        <p:sp>
          <p:nvSpPr>
            <p:cNvPr id="19" name="Oval 94">
              <a:extLst>
                <a:ext uri="{FF2B5EF4-FFF2-40B4-BE49-F238E27FC236}">
                  <a16:creationId xmlns:a16="http://schemas.microsoft.com/office/drawing/2014/main" id="{2FA828A9-4112-4507-B1DD-2EFF9175E7C7}"/>
                </a:ext>
              </a:extLst>
            </p:cNvPr>
            <p:cNvSpPr/>
            <p:nvPr/>
          </p:nvSpPr>
          <p:spPr>
            <a:xfrm>
              <a:off x="3360334" y="2373247"/>
              <a:ext cx="725420" cy="72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Oval 95">
              <a:extLst>
                <a:ext uri="{FF2B5EF4-FFF2-40B4-BE49-F238E27FC236}">
                  <a16:creationId xmlns:a16="http://schemas.microsoft.com/office/drawing/2014/main" id="{6B4FE019-6CDC-48AF-AA3B-CF7A708ED772}"/>
                </a:ext>
              </a:extLst>
            </p:cNvPr>
            <p:cNvSpPr/>
            <p:nvPr/>
          </p:nvSpPr>
          <p:spPr>
            <a:xfrm>
              <a:off x="4038592" y="3917155"/>
              <a:ext cx="725420" cy="7254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Oval 96">
              <a:extLst>
                <a:ext uri="{FF2B5EF4-FFF2-40B4-BE49-F238E27FC236}">
                  <a16:creationId xmlns:a16="http://schemas.microsoft.com/office/drawing/2014/main" id="{F127AB38-FE24-4D5D-8898-48DF828B7D40}"/>
                </a:ext>
              </a:extLst>
            </p:cNvPr>
            <p:cNvSpPr/>
            <p:nvPr/>
          </p:nvSpPr>
          <p:spPr>
            <a:xfrm>
              <a:off x="5636155" y="4647030"/>
              <a:ext cx="725420" cy="725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Oval 97">
              <a:extLst>
                <a:ext uri="{FF2B5EF4-FFF2-40B4-BE49-F238E27FC236}">
                  <a16:creationId xmlns:a16="http://schemas.microsoft.com/office/drawing/2014/main" id="{D30E8E6D-FA1B-4679-BE63-C8A76CAB66FD}"/>
                </a:ext>
              </a:extLst>
            </p:cNvPr>
            <p:cNvSpPr/>
            <p:nvPr/>
          </p:nvSpPr>
          <p:spPr>
            <a:xfrm>
              <a:off x="7307483" y="3935887"/>
              <a:ext cx="725420" cy="72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Oval 98">
              <a:extLst>
                <a:ext uri="{FF2B5EF4-FFF2-40B4-BE49-F238E27FC236}">
                  <a16:creationId xmlns:a16="http://schemas.microsoft.com/office/drawing/2014/main" id="{0110114F-A81A-4D02-9F7E-63E58A41147C}"/>
                </a:ext>
              </a:extLst>
            </p:cNvPr>
            <p:cNvSpPr/>
            <p:nvPr/>
          </p:nvSpPr>
          <p:spPr>
            <a:xfrm>
              <a:off x="7970805" y="2410829"/>
              <a:ext cx="725420" cy="72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9" name="그룹 43">
              <a:extLst>
                <a:ext uri="{FF2B5EF4-FFF2-40B4-BE49-F238E27FC236}">
                  <a16:creationId xmlns:a16="http://schemas.microsoft.com/office/drawing/2014/main" id="{FF4CB353-5394-401C-836B-6AE492231362}"/>
                </a:ext>
              </a:extLst>
            </p:cNvPr>
            <p:cNvGrpSpPr/>
            <p:nvPr/>
          </p:nvGrpSpPr>
          <p:grpSpPr>
            <a:xfrm>
              <a:off x="4208243" y="2644948"/>
              <a:ext cx="940156" cy="1298632"/>
              <a:chOff x="4208243" y="2644948"/>
              <a:chExt cx="940156" cy="1298632"/>
            </a:xfrm>
          </p:grpSpPr>
          <p:sp>
            <p:nvSpPr>
              <p:cNvPr id="39" name="Rectangle 15">
                <a:extLst>
                  <a:ext uri="{FF2B5EF4-FFF2-40B4-BE49-F238E27FC236}">
                    <a16:creationId xmlns:a16="http://schemas.microsoft.com/office/drawing/2014/main" id="{908610C5-55F3-4856-B163-D6EDF2A3B260}"/>
                  </a:ext>
                </a:extLst>
              </p:cNvPr>
              <p:cNvSpPr/>
              <p:nvPr/>
            </p:nvSpPr>
            <p:spPr>
              <a:xfrm rot="10800000">
                <a:off x="4208243" y="2644948"/>
                <a:ext cx="940156" cy="907440"/>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0" name="직사각형 39">
                <a:extLst>
                  <a:ext uri="{FF2B5EF4-FFF2-40B4-BE49-F238E27FC236}">
                    <a16:creationId xmlns:a16="http://schemas.microsoft.com/office/drawing/2014/main" id="{DD1C1146-D750-4C3E-AA0C-FFE394228775}"/>
                  </a:ext>
                </a:extLst>
              </p:cNvPr>
              <p:cNvSpPr/>
              <p:nvPr/>
            </p:nvSpPr>
            <p:spPr>
              <a:xfrm rot="8013803">
                <a:off x="4525257" y="3527303"/>
                <a:ext cx="665367" cy="1671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30" name="그룹 44">
              <a:extLst>
                <a:ext uri="{FF2B5EF4-FFF2-40B4-BE49-F238E27FC236}">
                  <a16:creationId xmlns:a16="http://schemas.microsoft.com/office/drawing/2014/main" id="{865F5BA2-10BE-4C30-AE8B-66AF27F9721B}"/>
                </a:ext>
              </a:extLst>
            </p:cNvPr>
            <p:cNvGrpSpPr/>
            <p:nvPr/>
          </p:nvGrpSpPr>
          <p:grpSpPr>
            <a:xfrm>
              <a:off x="4949768" y="3468925"/>
              <a:ext cx="1023989" cy="1021535"/>
              <a:chOff x="4949768" y="3468925"/>
              <a:chExt cx="1023989" cy="1021535"/>
            </a:xfrm>
          </p:grpSpPr>
          <p:sp>
            <p:nvSpPr>
              <p:cNvPr id="37" name="Rectangle 15">
                <a:extLst>
                  <a:ext uri="{FF2B5EF4-FFF2-40B4-BE49-F238E27FC236}">
                    <a16:creationId xmlns:a16="http://schemas.microsoft.com/office/drawing/2014/main" id="{A8AEA913-92D0-4F18-B84B-2632FEB8F871}"/>
                  </a:ext>
                </a:extLst>
              </p:cNvPr>
              <p:cNvSpPr/>
              <p:nvPr/>
            </p:nvSpPr>
            <p:spPr>
              <a:xfrm rot="8033242">
                <a:off x="4933409" y="3485284"/>
                <a:ext cx="940158" cy="907439"/>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직사각형 40">
                <a:extLst>
                  <a:ext uri="{FF2B5EF4-FFF2-40B4-BE49-F238E27FC236}">
                    <a16:creationId xmlns:a16="http://schemas.microsoft.com/office/drawing/2014/main" id="{5E124F88-6757-4964-9228-F96E326388C4}"/>
                  </a:ext>
                </a:extLst>
              </p:cNvPr>
              <p:cNvSpPr/>
              <p:nvPr/>
            </p:nvSpPr>
            <p:spPr>
              <a:xfrm rot="5400000">
                <a:off x="5557480" y="4074183"/>
                <a:ext cx="665367" cy="1671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31" name="그룹 45">
              <a:extLst>
                <a:ext uri="{FF2B5EF4-FFF2-40B4-BE49-F238E27FC236}">
                  <a16:creationId xmlns:a16="http://schemas.microsoft.com/office/drawing/2014/main" id="{A0E380D1-830A-4D69-B573-58F7EEA169CA}"/>
                </a:ext>
              </a:extLst>
            </p:cNvPr>
            <p:cNvGrpSpPr/>
            <p:nvPr/>
          </p:nvGrpSpPr>
          <p:grpSpPr>
            <a:xfrm>
              <a:off x="6039431" y="3513963"/>
              <a:ext cx="1041907" cy="982036"/>
              <a:chOff x="6039431" y="3513963"/>
              <a:chExt cx="1041907" cy="982036"/>
            </a:xfrm>
          </p:grpSpPr>
          <p:sp>
            <p:nvSpPr>
              <p:cNvPr id="35" name="Rectangle 15">
                <a:extLst>
                  <a:ext uri="{FF2B5EF4-FFF2-40B4-BE49-F238E27FC236}">
                    <a16:creationId xmlns:a16="http://schemas.microsoft.com/office/drawing/2014/main" id="{CD6097C7-30D5-4FFD-A105-02D074143401}"/>
                  </a:ext>
                </a:extLst>
              </p:cNvPr>
              <p:cNvSpPr/>
              <p:nvPr/>
            </p:nvSpPr>
            <p:spPr>
              <a:xfrm rot="5400000">
                <a:off x="6023072" y="3572201"/>
                <a:ext cx="940157" cy="907439"/>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직사각형 41">
                <a:extLst>
                  <a:ext uri="{FF2B5EF4-FFF2-40B4-BE49-F238E27FC236}">
                    <a16:creationId xmlns:a16="http://schemas.microsoft.com/office/drawing/2014/main" id="{A66988D2-5EE1-41E0-8FB9-B236BD886627}"/>
                  </a:ext>
                </a:extLst>
              </p:cNvPr>
              <p:cNvSpPr/>
              <p:nvPr/>
            </p:nvSpPr>
            <p:spPr>
              <a:xfrm rot="2700000">
                <a:off x="6665061" y="3763053"/>
                <a:ext cx="665367" cy="1671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32" name="그룹 46">
              <a:extLst>
                <a:ext uri="{FF2B5EF4-FFF2-40B4-BE49-F238E27FC236}">
                  <a16:creationId xmlns:a16="http://schemas.microsoft.com/office/drawing/2014/main" id="{EA465519-3AAF-4B86-BD49-33B9ED4EA9B3}"/>
                </a:ext>
              </a:extLst>
            </p:cNvPr>
            <p:cNvGrpSpPr/>
            <p:nvPr/>
          </p:nvGrpSpPr>
          <p:grpSpPr>
            <a:xfrm>
              <a:off x="6863408" y="2730302"/>
              <a:ext cx="1026294" cy="1024172"/>
              <a:chOff x="6863408" y="2730302"/>
              <a:chExt cx="1026294" cy="1024172"/>
            </a:xfrm>
          </p:grpSpPr>
          <p:sp>
            <p:nvSpPr>
              <p:cNvPr id="33" name="Rectangle 15">
                <a:extLst>
                  <a:ext uri="{FF2B5EF4-FFF2-40B4-BE49-F238E27FC236}">
                    <a16:creationId xmlns:a16="http://schemas.microsoft.com/office/drawing/2014/main" id="{5EA1E711-66CD-41B8-84C0-6CAF2168C84D}"/>
                  </a:ext>
                </a:extLst>
              </p:cNvPr>
              <p:cNvSpPr/>
              <p:nvPr/>
            </p:nvSpPr>
            <p:spPr>
              <a:xfrm rot="2633242">
                <a:off x="6863408" y="2847034"/>
                <a:ext cx="940157" cy="907440"/>
              </a:xfrm>
              <a:custGeom>
                <a:avLst/>
                <a:gdLst/>
                <a:ahLst/>
                <a:cxnLst/>
                <a:rect l="l" t="t" r="r" b="b"/>
                <a:pathLst>
                  <a:path w="929571" h="897222">
                    <a:moveTo>
                      <a:pt x="929571" y="731682"/>
                    </a:moveTo>
                    <a:lnTo>
                      <a:pt x="929571" y="897222"/>
                    </a:lnTo>
                    <a:lnTo>
                      <a:pt x="442770" y="897222"/>
                    </a:lnTo>
                    <a:lnTo>
                      <a:pt x="298754" y="897222"/>
                    </a:lnTo>
                    <a:lnTo>
                      <a:pt x="274103" y="897222"/>
                    </a:lnTo>
                    <a:cubicBezTo>
                      <a:pt x="274103" y="613647"/>
                      <a:pt x="176652" y="340818"/>
                      <a:pt x="0" y="123903"/>
                    </a:cubicBezTo>
                    <a:lnTo>
                      <a:pt x="116909" y="0"/>
                    </a:lnTo>
                    <a:cubicBezTo>
                      <a:pt x="291351" y="207479"/>
                      <a:pt x="400795" y="461979"/>
                      <a:pt x="432150" y="73168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직사각형 42">
                <a:extLst>
                  <a:ext uri="{FF2B5EF4-FFF2-40B4-BE49-F238E27FC236}">
                    <a16:creationId xmlns:a16="http://schemas.microsoft.com/office/drawing/2014/main" id="{91F199D2-CA64-4599-BE1E-D35BEB00598B}"/>
                  </a:ext>
                </a:extLst>
              </p:cNvPr>
              <p:cNvSpPr/>
              <p:nvPr/>
            </p:nvSpPr>
            <p:spPr>
              <a:xfrm>
                <a:off x="7224335" y="2730302"/>
                <a:ext cx="665367" cy="1671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grpSp>
        <p:nvGrpSpPr>
          <p:cNvPr id="46" name="Group 45">
            <a:extLst>
              <a:ext uri="{FF2B5EF4-FFF2-40B4-BE49-F238E27FC236}">
                <a16:creationId xmlns:a16="http://schemas.microsoft.com/office/drawing/2014/main" id="{5B69C8B1-0783-47C3-9FCF-50BC476B9203}"/>
              </a:ext>
            </a:extLst>
          </p:cNvPr>
          <p:cNvGrpSpPr/>
          <p:nvPr/>
        </p:nvGrpSpPr>
        <p:grpSpPr>
          <a:xfrm>
            <a:off x="5099306" y="1617067"/>
            <a:ext cx="2051694" cy="2050642"/>
            <a:chOff x="4574848" y="1897856"/>
            <a:chExt cx="3028217" cy="3026664"/>
          </a:xfrm>
        </p:grpSpPr>
        <p:sp>
          <p:nvSpPr>
            <p:cNvPr id="47" name="Freeform: Shape 46">
              <a:extLst>
                <a:ext uri="{FF2B5EF4-FFF2-40B4-BE49-F238E27FC236}">
                  <a16:creationId xmlns:a16="http://schemas.microsoft.com/office/drawing/2014/main" id="{9ED417EA-78B0-43E8-9A1E-F763DCD07371}"/>
                </a:ext>
              </a:extLst>
            </p:cNvPr>
            <p:cNvSpPr/>
            <p:nvPr/>
          </p:nvSpPr>
          <p:spPr>
            <a:xfrm>
              <a:off x="4575624" y="1897856"/>
              <a:ext cx="3026664" cy="3026664"/>
            </a:xfrm>
            <a:custGeom>
              <a:avLst/>
              <a:gdLst>
                <a:gd name="connsiteX0" fmla="*/ 3057049 w 3057525"/>
                <a:gd name="connsiteY0" fmla="*/ 1532096 h 3057525"/>
                <a:gd name="connsiteX1" fmla="*/ 1532096 w 3057525"/>
                <a:gd name="connsiteY1" fmla="*/ 3057049 h 3057525"/>
                <a:gd name="connsiteX2" fmla="*/ 7144 w 3057525"/>
                <a:gd name="connsiteY2" fmla="*/ 1532096 h 3057525"/>
                <a:gd name="connsiteX3" fmla="*/ 1532096 w 3057525"/>
                <a:gd name="connsiteY3" fmla="*/ 7144 h 3057525"/>
                <a:gd name="connsiteX4" fmla="*/ 3057049 w 3057525"/>
                <a:gd name="connsiteY4" fmla="*/ 1532096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525" h="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chemeClr val="accent2">
                <a:lumMod val="20000"/>
                <a:lumOff val="80000"/>
              </a:schemeClr>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dirty="0"/>
            </a:p>
          </p:txBody>
        </p:sp>
        <p:sp>
          <p:nvSpPr>
            <p:cNvPr id="48" name="Freeform: Shape 47">
              <a:extLst>
                <a:ext uri="{FF2B5EF4-FFF2-40B4-BE49-F238E27FC236}">
                  <a16:creationId xmlns:a16="http://schemas.microsoft.com/office/drawing/2014/main" id="{B7BEB685-E631-4D08-9C55-6A4907AD33BC}"/>
                </a:ext>
              </a:extLst>
            </p:cNvPr>
            <p:cNvSpPr/>
            <p:nvPr/>
          </p:nvSpPr>
          <p:spPr>
            <a:xfrm>
              <a:off x="4574848" y="1907000"/>
              <a:ext cx="3028217" cy="2962327"/>
            </a:xfrm>
            <a:custGeom>
              <a:avLst/>
              <a:gdLst>
                <a:gd name="connsiteX0" fmla="*/ 2863236 w 3028217"/>
                <a:gd name="connsiteY0" fmla="*/ 2049564 h 2962327"/>
                <a:gd name="connsiteX1" fmla="*/ 2844662 w 3028217"/>
                <a:gd name="connsiteY1" fmla="*/ 2065518 h 2962327"/>
                <a:gd name="connsiteX2" fmla="*/ 2847519 w 3028217"/>
                <a:gd name="connsiteY2" fmla="*/ 2116953 h 2962327"/>
                <a:gd name="connsiteX3" fmla="*/ 2887525 w 3028217"/>
                <a:gd name="connsiteY3" fmla="*/ 2084568 h 2962327"/>
                <a:gd name="connsiteX4" fmla="*/ 2890382 w 3028217"/>
                <a:gd name="connsiteY4" fmla="*/ 2078853 h 2962327"/>
                <a:gd name="connsiteX5" fmla="*/ 2890382 w 3028217"/>
                <a:gd name="connsiteY5" fmla="*/ 2057898 h 2962327"/>
                <a:gd name="connsiteX6" fmla="*/ 2863236 w 3028217"/>
                <a:gd name="connsiteY6" fmla="*/ 2049564 h 2962327"/>
                <a:gd name="connsiteX7" fmla="*/ 2453184 w 3028217"/>
                <a:gd name="connsiteY7" fmla="*/ 1703568 h 2962327"/>
                <a:gd name="connsiteX8" fmla="*/ 2444611 w 3028217"/>
                <a:gd name="connsiteY8" fmla="*/ 1714046 h 2962327"/>
                <a:gd name="connsiteX9" fmla="*/ 2467471 w 3028217"/>
                <a:gd name="connsiteY9" fmla="*/ 1740716 h 2962327"/>
                <a:gd name="connsiteX10" fmla="*/ 2482711 w 3028217"/>
                <a:gd name="connsiteY10" fmla="*/ 1728333 h 2962327"/>
                <a:gd name="connsiteX11" fmla="*/ 2453184 w 3028217"/>
                <a:gd name="connsiteY11" fmla="*/ 1703568 h 2962327"/>
                <a:gd name="connsiteX12" fmla="*/ 802501 w 3028217"/>
                <a:gd name="connsiteY12" fmla="*/ 1583553 h 2962327"/>
                <a:gd name="connsiteX13" fmla="*/ 812026 w 3028217"/>
                <a:gd name="connsiteY13" fmla="*/ 1589268 h 2962327"/>
                <a:gd name="connsiteX14" fmla="*/ 802501 w 3028217"/>
                <a:gd name="connsiteY14" fmla="*/ 1599745 h 2962327"/>
                <a:gd name="connsiteX15" fmla="*/ 792024 w 3028217"/>
                <a:gd name="connsiteY15" fmla="*/ 1594030 h 2962327"/>
                <a:gd name="connsiteX16" fmla="*/ 802501 w 3028217"/>
                <a:gd name="connsiteY16" fmla="*/ 1583553 h 2962327"/>
                <a:gd name="connsiteX17" fmla="*/ 573901 w 3028217"/>
                <a:gd name="connsiteY17" fmla="*/ 1577838 h 2962327"/>
                <a:gd name="connsiteX18" fmla="*/ 592951 w 3028217"/>
                <a:gd name="connsiteY18" fmla="*/ 1589268 h 2962327"/>
                <a:gd name="connsiteX19" fmla="*/ 584379 w 3028217"/>
                <a:gd name="connsiteY19" fmla="*/ 1596888 h 2962327"/>
                <a:gd name="connsiteX20" fmla="*/ 565329 w 3028217"/>
                <a:gd name="connsiteY20" fmla="*/ 1587363 h 2962327"/>
                <a:gd name="connsiteX21" fmla="*/ 573901 w 3028217"/>
                <a:gd name="connsiteY21" fmla="*/ 1577838 h 2962327"/>
                <a:gd name="connsiteX22" fmla="*/ 698678 w 3028217"/>
                <a:gd name="connsiteY22" fmla="*/ 1550216 h 2962327"/>
                <a:gd name="connsiteX23" fmla="*/ 763448 w 3028217"/>
                <a:gd name="connsiteY23" fmla="*/ 1592126 h 2962327"/>
                <a:gd name="connsiteX24" fmla="*/ 678676 w 3028217"/>
                <a:gd name="connsiteY24" fmla="*/ 1592126 h 2962327"/>
                <a:gd name="connsiteX25" fmla="*/ 698678 w 3028217"/>
                <a:gd name="connsiteY25" fmla="*/ 1550216 h 2962327"/>
                <a:gd name="connsiteX26" fmla="*/ 492939 w 3028217"/>
                <a:gd name="connsiteY26" fmla="*/ 1460681 h 2962327"/>
                <a:gd name="connsiteX27" fmla="*/ 562471 w 3028217"/>
                <a:gd name="connsiteY27" fmla="*/ 1479731 h 2962327"/>
                <a:gd name="connsiteX28" fmla="*/ 646291 w 3028217"/>
                <a:gd name="connsiteY28" fmla="*/ 1537833 h 2962327"/>
                <a:gd name="connsiteX29" fmla="*/ 577711 w 3028217"/>
                <a:gd name="connsiteY29" fmla="*/ 1525451 h 2962327"/>
                <a:gd name="connsiteX30" fmla="*/ 527229 w 3028217"/>
                <a:gd name="connsiteY30" fmla="*/ 1487351 h 2962327"/>
                <a:gd name="connsiteX31" fmla="*/ 525032 w 3028217"/>
                <a:gd name="connsiteY31" fmla="*/ 1486533 h 2962327"/>
                <a:gd name="connsiteX32" fmla="*/ 527229 w 3028217"/>
                <a:gd name="connsiteY32" fmla="*/ 1488303 h 2962327"/>
                <a:gd name="connsiteX33" fmla="*/ 451029 w 3028217"/>
                <a:gd name="connsiteY33" fmla="*/ 1494971 h 2962327"/>
                <a:gd name="connsiteX34" fmla="*/ 492939 w 3028217"/>
                <a:gd name="connsiteY34" fmla="*/ 1460681 h 2962327"/>
                <a:gd name="connsiteX35" fmla="*/ 592475 w 3028217"/>
                <a:gd name="connsiteY35" fmla="*/ 1413889 h 2962327"/>
                <a:gd name="connsiteX36" fmla="*/ 596761 w 3028217"/>
                <a:gd name="connsiteY36" fmla="*/ 1414961 h 2962327"/>
                <a:gd name="connsiteX37" fmla="*/ 595809 w 3028217"/>
                <a:gd name="connsiteY37" fmla="*/ 1447346 h 2962327"/>
                <a:gd name="connsiteX38" fmla="*/ 588189 w 3028217"/>
                <a:gd name="connsiteY38" fmla="*/ 1414961 h 2962327"/>
                <a:gd name="connsiteX39" fmla="*/ 592475 w 3028217"/>
                <a:gd name="connsiteY39" fmla="*/ 1413889 h 2962327"/>
                <a:gd name="connsiteX40" fmla="*/ 2633206 w 3028217"/>
                <a:gd name="connsiteY40" fmla="*/ 1174931 h 2962327"/>
                <a:gd name="connsiteX41" fmla="*/ 2673211 w 3028217"/>
                <a:gd name="connsiteY41" fmla="*/ 1180646 h 2962327"/>
                <a:gd name="connsiteX42" fmla="*/ 2633206 w 3028217"/>
                <a:gd name="connsiteY42" fmla="*/ 1174931 h 2962327"/>
                <a:gd name="connsiteX43" fmla="*/ 2477948 w 3028217"/>
                <a:gd name="connsiteY43" fmla="*/ 1095873 h 2962327"/>
                <a:gd name="connsiteX44" fmla="*/ 2484616 w 3028217"/>
                <a:gd name="connsiteY44" fmla="*/ 1110160 h 2962327"/>
                <a:gd name="connsiteX45" fmla="*/ 2464613 w 3028217"/>
                <a:gd name="connsiteY45" fmla="*/ 1135878 h 2962327"/>
                <a:gd name="connsiteX46" fmla="*/ 2444611 w 3028217"/>
                <a:gd name="connsiteY46" fmla="*/ 1144450 h 2962327"/>
                <a:gd name="connsiteX47" fmla="*/ 2415083 w 3028217"/>
                <a:gd name="connsiteY47" fmla="*/ 1119685 h 2962327"/>
                <a:gd name="connsiteX48" fmla="*/ 2446516 w 3028217"/>
                <a:gd name="connsiteY48" fmla="*/ 1114923 h 2962327"/>
                <a:gd name="connsiteX49" fmla="*/ 2477948 w 3028217"/>
                <a:gd name="connsiteY49" fmla="*/ 1095873 h 2962327"/>
                <a:gd name="connsiteX50" fmla="*/ 2344599 w 3028217"/>
                <a:gd name="connsiteY50" fmla="*/ 1039676 h 2962327"/>
                <a:gd name="connsiteX51" fmla="*/ 2355076 w 3028217"/>
                <a:gd name="connsiteY51" fmla="*/ 1066346 h 2962327"/>
                <a:gd name="connsiteX52" fmla="*/ 2341741 w 3028217"/>
                <a:gd name="connsiteY52" fmla="*/ 1092063 h 2962327"/>
                <a:gd name="connsiteX53" fmla="*/ 2328406 w 3028217"/>
                <a:gd name="connsiteY53" fmla="*/ 1065393 h 2962327"/>
                <a:gd name="connsiteX54" fmla="*/ 2344599 w 3028217"/>
                <a:gd name="connsiteY54" fmla="*/ 1039676 h 2962327"/>
                <a:gd name="connsiteX55" fmla="*/ 699631 w 3028217"/>
                <a:gd name="connsiteY55" fmla="*/ 966334 h 2962327"/>
                <a:gd name="connsiteX56" fmla="*/ 616764 w 3028217"/>
                <a:gd name="connsiteY56" fmla="*/ 992051 h 2962327"/>
                <a:gd name="connsiteX57" fmla="*/ 699631 w 3028217"/>
                <a:gd name="connsiteY57" fmla="*/ 966334 h 2962327"/>
                <a:gd name="connsiteX58" fmla="*/ 2786559 w 3028217"/>
                <a:gd name="connsiteY58" fmla="*/ 938711 h 2962327"/>
                <a:gd name="connsiteX59" fmla="*/ 2814181 w 3028217"/>
                <a:gd name="connsiteY59" fmla="*/ 938711 h 2962327"/>
                <a:gd name="connsiteX60" fmla="*/ 2814181 w 3028217"/>
                <a:gd name="connsiteY60" fmla="*/ 945378 h 2962327"/>
                <a:gd name="connsiteX61" fmla="*/ 2786559 w 3028217"/>
                <a:gd name="connsiteY61" fmla="*/ 938711 h 2962327"/>
                <a:gd name="connsiteX62" fmla="*/ 737731 w 3028217"/>
                <a:gd name="connsiteY62" fmla="*/ 935019 h 2962327"/>
                <a:gd name="connsiteX63" fmla="*/ 702489 w 3028217"/>
                <a:gd name="connsiteY63" fmla="*/ 951093 h 2962327"/>
                <a:gd name="connsiteX64" fmla="*/ 770116 w 3028217"/>
                <a:gd name="connsiteY64" fmla="*/ 936805 h 2962327"/>
                <a:gd name="connsiteX65" fmla="*/ 737731 w 3028217"/>
                <a:gd name="connsiteY65" fmla="*/ 935019 h 2962327"/>
                <a:gd name="connsiteX66" fmla="*/ 619383 w 3028217"/>
                <a:gd name="connsiteY66" fmla="*/ 880251 h 2962327"/>
                <a:gd name="connsiteX67" fmla="*/ 608191 w 3028217"/>
                <a:gd name="connsiteY67" fmla="*/ 882513 h 2962327"/>
                <a:gd name="connsiteX68" fmla="*/ 541516 w 3028217"/>
                <a:gd name="connsiteY68" fmla="*/ 968238 h 2962327"/>
                <a:gd name="connsiteX69" fmla="*/ 558661 w 3028217"/>
                <a:gd name="connsiteY69" fmla="*/ 975858 h 2962327"/>
                <a:gd name="connsiteX70" fmla="*/ 578664 w 3028217"/>
                <a:gd name="connsiteY70" fmla="*/ 949188 h 2962327"/>
                <a:gd name="connsiteX71" fmla="*/ 623431 w 3028217"/>
                <a:gd name="connsiteY71" fmla="*/ 890133 h 2962327"/>
                <a:gd name="connsiteX72" fmla="*/ 619383 w 3028217"/>
                <a:gd name="connsiteY72" fmla="*/ 880251 h 2962327"/>
                <a:gd name="connsiteX73" fmla="*/ 659626 w 3028217"/>
                <a:gd name="connsiteY73" fmla="*/ 872036 h 2962327"/>
                <a:gd name="connsiteX74" fmla="*/ 647244 w 3028217"/>
                <a:gd name="connsiteY74" fmla="*/ 879656 h 2962327"/>
                <a:gd name="connsiteX75" fmla="*/ 657721 w 3028217"/>
                <a:gd name="connsiteY75" fmla="*/ 950141 h 2962327"/>
                <a:gd name="connsiteX76" fmla="*/ 683439 w 3028217"/>
                <a:gd name="connsiteY76" fmla="*/ 913946 h 2962327"/>
                <a:gd name="connsiteX77" fmla="*/ 711061 w 3028217"/>
                <a:gd name="connsiteY77" fmla="*/ 910136 h 2962327"/>
                <a:gd name="connsiteX78" fmla="*/ 709156 w 3028217"/>
                <a:gd name="connsiteY78" fmla="*/ 891086 h 2962327"/>
                <a:gd name="connsiteX79" fmla="*/ 659626 w 3028217"/>
                <a:gd name="connsiteY79" fmla="*/ 872036 h 2962327"/>
                <a:gd name="connsiteX80" fmla="*/ 620410 w 3028217"/>
                <a:gd name="connsiteY80" fmla="*/ 803828 h 2962327"/>
                <a:gd name="connsiteX81" fmla="*/ 603429 w 3028217"/>
                <a:gd name="connsiteY81" fmla="*/ 807266 h 2962327"/>
                <a:gd name="connsiteX82" fmla="*/ 532944 w 3028217"/>
                <a:gd name="connsiteY82" fmla="*/ 841556 h 2962327"/>
                <a:gd name="connsiteX83" fmla="*/ 541516 w 3028217"/>
                <a:gd name="connsiteY83" fmla="*/ 855843 h 2962327"/>
                <a:gd name="connsiteX84" fmla="*/ 602476 w 3028217"/>
                <a:gd name="connsiteY84" fmla="*/ 859653 h 2962327"/>
                <a:gd name="connsiteX85" fmla="*/ 652959 w 3028217"/>
                <a:gd name="connsiteY85" fmla="*/ 835841 h 2962327"/>
                <a:gd name="connsiteX86" fmla="*/ 620410 w 3028217"/>
                <a:gd name="connsiteY86" fmla="*/ 803828 h 2962327"/>
                <a:gd name="connsiteX87" fmla="*/ 2051228 w 3028217"/>
                <a:gd name="connsiteY87" fmla="*/ 690108 h 2962327"/>
                <a:gd name="connsiteX88" fmla="*/ 2074088 w 3028217"/>
                <a:gd name="connsiteY88" fmla="*/ 722493 h 2962327"/>
                <a:gd name="connsiteX89" fmla="*/ 2021701 w 3028217"/>
                <a:gd name="connsiteY89" fmla="*/ 782500 h 2962327"/>
                <a:gd name="connsiteX90" fmla="*/ 2000746 w 3028217"/>
                <a:gd name="connsiteY90" fmla="*/ 772023 h 2962327"/>
                <a:gd name="connsiteX91" fmla="*/ 2036941 w 3028217"/>
                <a:gd name="connsiteY91" fmla="*/ 698680 h 2962327"/>
                <a:gd name="connsiteX92" fmla="*/ 2051228 w 3028217"/>
                <a:gd name="connsiteY92" fmla="*/ 690108 h 2962327"/>
                <a:gd name="connsiteX93" fmla="*/ 2111236 w 3028217"/>
                <a:gd name="connsiteY93" fmla="*/ 608669 h 2962327"/>
                <a:gd name="connsiteX94" fmla="*/ 2113141 w 3028217"/>
                <a:gd name="connsiteY94" fmla="*/ 623433 h 2962327"/>
                <a:gd name="connsiteX95" fmla="*/ 2111236 w 3028217"/>
                <a:gd name="connsiteY95" fmla="*/ 626290 h 2962327"/>
                <a:gd name="connsiteX96" fmla="*/ 2159814 w 3028217"/>
                <a:gd name="connsiteY96" fmla="*/ 711063 h 2962327"/>
                <a:gd name="connsiteX97" fmla="*/ 2199819 w 3028217"/>
                <a:gd name="connsiteY97" fmla="*/ 758688 h 2962327"/>
                <a:gd name="connsiteX98" fmla="*/ 2176959 w 3028217"/>
                <a:gd name="connsiteY98" fmla="*/ 800598 h 2962327"/>
                <a:gd name="connsiteX99" fmla="*/ 2092186 w 3028217"/>
                <a:gd name="connsiteY99" fmla="*/ 814885 h 2962327"/>
                <a:gd name="connsiteX100" fmla="*/ 2092186 w 3028217"/>
                <a:gd name="connsiteY100" fmla="*/ 777738 h 2962327"/>
                <a:gd name="connsiteX101" fmla="*/ 2111236 w 3028217"/>
                <a:gd name="connsiteY101" fmla="*/ 740590 h 2962327"/>
                <a:gd name="connsiteX102" fmla="*/ 2110284 w 3028217"/>
                <a:gd name="connsiteY102" fmla="*/ 710110 h 2962327"/>
                <a:gd name="connsiteX103" fmla="*/ 2076946 w 3028217"/>
                <a:gd name="connsiteY103" fmla="*/ 669153 h 2962327"/>
                <a:gd name="connsiteX104" fmla="*/ 2097901 w 3028217"/>
                <a:gd name="connsiteY104" fmla="*/ 611050 h 2962327"/>
                <a:gd name="connsiteX105" fmla="*/ 2111236 w 3028217"/>
                <a:gd name="connsiteY105" fmla="*/ 608669 h 2962327"/>
                <a:gd name="connsiteX106" fmla="*/ 927279 w 3028217"/>
                <a:gd name="connsiteY106" fmla="*/ 479605 h 2962327"/>
                <a:gd name="connsiteX107" fmla="*/ 933946 w 3028217"/>
                <a:gd name="connsiteY107" fmla="*/ 486273 h 2962327"/>
                <a:gd name="connsiteX108" fmla="*/ 929184 w 3028217"/>
                <a:gd name="connsiteY108" fmla="*/ 493893 h 2962327"/>
                <a:gd name="connsiteX109" fmla="*/ 919659 w 3028217"/>
                <a:gd name="connsiteY109" fmla="*/ 488178 h 2962327"/>
                <a:gd name="connsiteX110" fmla="*/ 927279 w 3028217"/>
                <a:gd name="connsiteY110" fmla="*/ 479605 h 2962327"/>
                <a:gd name="connsiteX111" fmla="*/ 1938089 w 3028217"/>
                <a:gd name="connsiteY111" fmla="*/ 417931 h 2962327"/>
                <a:gd name="connsiteX112" fmla="*/ 1959789 w 3028217"/>
                <a:gd name="connsiteY112" fmla="*/ 441505 h 2962327"/>
                <a:gd name="connsiteX113" fmla="*/ 1940739 w 3028217"/>
                <a:gd name="connsiteY113" fmla="*/ 466270 h 2962327"/>
                <a:gd name="connsiteX114" fmla="*/ 1842631 w 3028217"/>
                <a:gd name="connsiteY114" fmla="*/ 480558 h 2962327"/>
                <a:gd name="connsiteX115" fmla="*/ 1832154 w 3028217"/>
                <a:gd name="connsiteY115" fmla="*/ 458650 h 2962327"/>
                <a:gd name="connsiteX116" fmla="*/ 1833106 w 3028217"/>
                <a:gd name="connsiteY116" fmla="*/ 431980 h 2962327"/>
                <a:gd name="connsiteX117" fmla="*/ 1845489 w 3028217"/>
                <a:gd name="connsiteY117" fmla="*/ 423408 h 2962327"/>
                <a:gd name="connsiteX118" fmla="*/ 1857871 w 3028217"/>
                <a:gd name="connsiteY118" fmla="*/ 432933 h 2962327"/>
                <a:gd name="connsiteX119" fmla="*/ 1926451 w 3028217"/>
                <a:gd name="connsiteY119" fmla="*/ 418645 h 2962327"/>
                <a:gd name="connsiteX120" fmla="*/ 1938089 w 3028217"/>
                <a:gd name="connsiteY120" fmla="*/ 417931 h 2962327"/>
                <a:gd name="connsiteX121" fmla="*/ 904419 w 3028217"/>
                <a:gd name="connsiteY121" fmla="*/ 389118 h 2962327"/>
                <a:gd name="connsiteX122" fmla="*/ 938709 w 3028217"/>
                <a:gd name="connsiteY122" fmla="*/ 433886 h 2962327"/>
                <a:gd name="connsiteX123" fmla="*/ 942519 w 3028217"/>
                <a:gd name="connsiteY123" fmla="*/ 446268 h 2962327"/>
                <a:gd name="connsiteX124" fmla="*/ 931089 w 3028217"/>
                <a:gd name="connsiteY124" fmla="*/ 449125 h 2962327"/>
                <a:gd name="connsiteX125" fmla="*/ 878701 w 3028217"/>
                <a:gd name="connsiteY125" fmla="*/ 449125 h 2962327"/>
                <a:gd name="connsiteX126" fmla="*/ 856794 w 3028217"/>
                <a:gd name="connsiteY126" fmla="*/ 443411 h 2962327"/>
                <a:gd name="connsiteX127" fmla="*/ 867271 w 3028217"/>
                <a:gd name="connsiteY127" fmla="*/ 412930 h 2962327"/>
                <a:gd name="connsiteX128" fmla="*/ 904419 w 3028217"/>
                <a:gd name="connsiteY128" fmla="*/ 389118 h 2962327"/>
                <a:gd name="connsiteX129" fmla="*/ 1062534 w 3028217"/>
                <a:gd name="connsiteY129" fmla="*/ 340541 h 2962327"/>
                <a:gd name="connsiteX130" fmla="*/ 1083489 w 3028217"/>
                <a:gd name="connsiteY130" fmla="*/ 353876 h 2962327"/>
                <a:gd name="connsiteX131" fmla="*/ 1053961 w 3028217"/>
                <a:gd name="connsiteY131" fmla="*/ 360543 h 2962327"/>
                <a:gd name="connsiteX132" fmla="*/ 1062534 w 3028217"/>
                <a:gd name="connsiteY132" fmla="*/ 340541 h 2962327"/>
                <a:gd name="connsiteX133" fmla="*/ 2471113 w 3028217"/>
                <a:gd name="connsiteY133" fmla="*/ 336025 h 2962327"/>
                <a:gd name="connsiteX134" fmla="*/ 2521763 w 3028217"/>
                <a:gd name="connsiteY134" fmla="*/ 370068 h 2962327"/>
                <a:gd name="connsiteX135" fmla="*/ 2848471 w 3028217"/>
                <a:gd name="connsiteY135" fmla="*/ 785358 h 2962327"/>
                <a:gd name="connsiteX136" fmla="*/ 2920861 w 3028217"/>
                <a:gd name="connsiteY136" fmla="*/ 940616 h 2962327"/>
                <a:gd name="connsiteX137" fmla="*/ 2926576 w 3028217"/>
                <a:gd name="connsiteY137" fmla="*/ 977763 h 2962327"/>
                <a:gd name="connsiteX138" fmla="*/ 2847518 w 3028217"/>
                <a:gd name="connsiteY138" fmla="*/ 938711 h 2962327"/>
                <a:gd name="connsiteX139" fmla="*/ 2864663 w 3028217"/>
                <a:gd name="connsiteY139" fmla="*/ 890133 h 2962327"/>
                <a:gd name="connsiteX140" fmla="*/ 2810371 w 3028217"/>
                <a:gd name="connsiteY140" fmla="*/ 908231 h 2962327"/>
                <a:gd name="connsiteX141" fmla="*/ 2757031 w 3028217"/>
                <a:gd name="connsiteY141" fmla="*/ 904421 h 2962327"/>
                <a:gd name="connsiteX142" fmla="*/ 2728456 w 3028217"/>
                <a:gd name="connsiteY142" fmla="*/ 916803 h 2962327"/>
                <a:gd name="connsiteX143" fmla="*/ 2707501 w 3028217"/>
                <a:gd name="connsiteY143" fmla="*/ 971096 h 2962327"/>
                <a:gd name="connsiteX144" fmla="*/ 2706548 w 3028217"/>
                <a:gd name="connsiteY144" fmla="*/ 1011101 h 2962327"/>
                <a:gd name="connsiteX145" fmla="*/ 2712263 w 3028217"/>
                <a:gd name="connsiteY145" fmla="*/ 1044438 h 2962327"/>
                <a:gd name="connsiteX146" fmla="*/ 2750438 w 3028217"/>
                <a:gd name="connsiteY146" fmla="*/ 1026892 h 2962327"/>
                <a:gd name="connsiteX147" fmla="*/ 2757317 w 3028217"/>
                <a:gd name="connsiteY147" fmla="*/ 1029909 h 2962327"/>
                <a:gd name="connsiteX148" fmla="*/ 2760842 w 3028217"/>
                <a:gd name="connsiteY148" fmla="*/ 1028246 h 2962327"/>
                <a:gd name="connsiteX149" fmla="*/ 2785607 w 3028217"/>
                <a:gd name="connsiteY149" fmla="*/ 1010148 h 2962327"/>
                <a:gd name="connsiteX150" fmla="*/ 2804538 w 3028217"/>
                <a:gd name="connsiteY150" fmla="*/ 1006457 h 2962327"/>
                <a:gd name="connsiteX151" fmla="*/ 2822755 w 3028217"/>
                <a:gd name="connsiteY151" fmla="*/ 1009196 h 2962327"/>
                <a:gd name="connsiteX152" fmla="*/ 2938959 w 3028217"/>
                <a:gd name="connsiteY152" fmla="*/ 1031103 h 2962327"/>
                <a:gd name="connsiteX153" fmla="*/ 2959915 w 3028217"/>
                <a:gd name="connsiteY153" fmla="*/ 1058726 h 2962327"/>
                <a:gd name="connsiteX154" fmla="*/ 3021827 w 3028217"/>
                <a:gd name="connsiteY154" fmla="*/ 1368288 h 2962327"/>
                <a:gd name="connsiteX155" fmla="*/ 3027542 w 3028217"/>
                <a:gd name="connsiteY155" fmla="*/ 1562598 h 2962327"/>
                <a:gd name="connsiteX156" fmla="*/ 3020874 w 3028217"/>
                <a:gd name="connsiteY156" fmla="*/ 1594983 h 2962327"/>
                <a:gd name="connsiteX157" fmla="*/ 2958009 w 3028217"/>
                <a:gd name="connsiteY157" fmla="*/ 1512116 h 2962327"/>
                <a:gd name="connsiteX158" fmla="*/ 2918005 w 3028217"/>
                <a:gd name="connsiteY158" fmla="*/ 1446393 h 2962327"/>
                <a:gd name="connsiteX159" fmla="*/ 2860855 w 3028217"/>
                <a:gd name="connsiteY159" fmla="*/ 1371146 h 2962327"/>
                <a:gd name="connsiteX160" fmla="*/ 2831327 w 3028217"/>
                <a:gd name="connsiteY160" fmla="*/ 1343523 h 2962327"/>
                <a:gd name="connsiteX161" fmla="*/ 2856092 w 3028217"/>
                <a:gd name="connsiteY161" fmla="*/ 1380671 h 2962327"/>
                <a:gd name="connsiteX162" fmla="*/ 2930387 w 3028217"/>
                <a:gd name="connsiteY162" fmla="*/ 1514021 h 2962327"/>
                <a:gd name="connsiteX163" fmla="*/ 2939912 w 3028217"/>
                <a:gd name="connsiteY163" fmla="*/ 1546406 h 2962327"/>
                <a:gd name="connsiteX164" fmla="*/ 2962772 w 3028217"/>
                <a:gd name="connsiteY164" fmla="*/ 1597841 h 2962327"/>
                <a:gd name="connsiteX165" fmla="*/ 2999919 w 3028217"/>
                <a:gd name="connsiteY165" fmla="*/ 1683566 h 2962327"/>
                <a:gd name="connsiteX166" fmla="*/ 3012302 w 3028217"/>
                <a:gd name="connsiteY166" fmla="*/ 1740716 h 2962327"/>
                <a:gd name="connsiteX167" fmla="*/ 2886572 w 3028217"/>
                <a:gd name="connsiteY167" fmla="*/ 2158864 h 2962327"/>
                <a:gd name="connsiteX168" fmla="*/ 2841805 w 3028217"/>
                <a:gd name="connsiteY168" fmla="*/ 2246493 h 2962327"/>
                <a:gd name="connsiteX169" fmla="*/ 2821802 w 3028217"/>
                <a:gd name="connsiteY169" fmla="*/ 2266496 h 2962327"/>
                <a:gd name="connsiteX170" fmla="*/ 2808467 w 3028217"/>
                <a:gd name="connsiteY170" fmla="*/ 2240778 h 2962327"/>
                <a:gd name="connsiteX171" fmla="*/ 2785607 w 3028217"/>
                <a:gd name="connsiteY171" fmla="*/ 2172198 h 2962327"/>
                <a:gd name="connsiteX172" fmla="*/ 2805609 w 3028217"/>
                <a:gd name="connsiteY172" fmla="*/ 2234111 h 2962327"/>
                <a:gd name="connsiteX173" fmla="*/ 2821802 w 3028217"/>
                <a:gd name="connsiteY173" fmla="*/ 2273164 h 2962327"/>
                <a:gd name="connsiteX174" fmla="*/ 2708455 w 3028217"/>
                <a:gd name="connsiteY174" fmla="*/ 2451281 h 2962327"/>
                <a:gd name="connsiteX175" fmla="*/ 2551292 w 3028217"/>
                <a:gd name="connsiteY175" fmla="*/ 2622731 h 2962327"/>
                <a:gd name="connsiteX176" fmla="*/ 2476997 w 3028217"/>
                <a:gd name="connsiteY176" fmla="*/ 2687501 h 2962327"/>
                <a:gd name="connsiteX177" fmla="*/ 2463662 w 3028217"/>
                <a:gd name="connsiteY177" fmla="*/ 2655116 h 2962327"/>
                <a:gd name="connsiteX178" fmla="*/ 2425562 w 3028217"/>
                <a:gd name="connsiteY178" fmla="*/ 2533196 h 2962327"/>
                <a:gd name="connsiteX179" fmla="*/ 2439849 w 3028217"/>
                <a:gd name="connsiteY179" fmla="*/ 2375081 h 2962327"/>
                <a:gd name="connsiteX180" fmla="*/ 2449374 w 3028217"/>
                <a:gd name="connsiteY180" fmla="*/ 2301739 h 2962327"/>
                <a:gd name="connsiteX181" fmla="*/ 2430324 w 3028217"/>
                <a:gd name="connsiteY181" fmla="*/ 2210298 h 2962327"/>
                <a:gd name="connsiteX182" fmla="*/ 2396987 w 3028217"/>
                <a:gd name="connsiteY182" fmla="*/ 2144576 h 2962327"/>
                <a:gd name="connsiteX183" fmla="*/ 2370317 w 3028217"/>
                <a:gd name="connsiteY183" fmla="*/ 2012178 h 2962327"/>
                <a:gd name="connsiteX184" fmla="*/ 2374127 w 3028217"/>
                <a:gd name="connsiteY184" fmla="*/ 1992176 h 2962327"/>
                <a:gd name="connsiteX185" fmla="*/ 2319834 w 3028217"/>
                <a:gd name="connsiteY185" fmla="*/ 1944551 h 2962327"/>
                <a:gd name="connsiteX186" fmla="*/ 2282687 w 3028217"/>
                <a:gd name="connsiteY186" fmla="*/ 1931216 h 2962327"/>
                <a:gd name="connsiteX187" fmla="*/ 2200772 w 3028217"/>
                <a:gd name="connsiteY187" fmla="*/ 1905498 h 2962327"/>
                <a:gd name="connsiteX188" fmla="*/ 2157909 w 3028217"/>
                <a:gd name="connsiteY188" fmla="*/ 1926453 h 2962327"/>
                <a:gd name="connsiteX189" fmla="*/ 2106474 w 3028217"/>
                <a:gd name="connsiteY189" fmla="*/ 1931216 h 2962327"/>
                <a:gd name="connsiteX190" fmla="*/ 2040752 w 3028217"/>
                <a:gd name="connsiteY190" fmla="*/ 1937883 h 2962327"/>
                <a:gd name="connsiteX191" fmla="*/ 1974077 w 3028217"/>
                <a:gd name="connsiteY191" fmla="*/ 1924548 h 2962327"/>
                <a:gd name="connsiteX192" fmla="*/ 1919784 w 3028217"/>
                <a:gd name="connsiteY192" fmla="*/ 1877876 h 2962327"/>
                <a:gd name="connsiteX193" fmla="*/ 1896924 w 3028217"/>
                <a:gd name="connsiteY193" fmla="*/ 1849301 h 2962327"/>
                <a:gd name="connsiteX194" fmla="*/ 1839774 w 3028217"/>
                <a:gd name="connsiteY194" fmla="*/ 1762623 h 2962327"/>
                <a:gd name="connsiteX195" fmla="*/ 1822629 w 3028217"/>
                <a:gd name="connsiteY195" fmla="*/ 1676898 h 2962327"/>
                <a:gd name="connsiteX196" fmla="*/ 1829297 w 3028217"/>
                <a:gd name="connsiteY196" fmla="*/ 1537833 h 2962327"/>
                <a:gd name="connsiteX197" fmla="*/ 1828344 w 3028217"/>
                <a:gd name="connsiteY197" fmla="*/ 1514973 h 2962327"/>
                <a:gd name="connsiteX198" fmla="*/ 1909307 w 3028217"/>
                <a:gd name="connsiteY198" fmla="*/ 1373051 h 2962327"/>
                <a:gd name="connsiteX199" fmla="*/ 1929309 w 3028217"/>
                <a:gd name="connsiteY199" fmla="*/ 1361621 h 2962327"/>
                <a:gd name="connsiteX200" fmla="*/ 1977887 w 3028217"/>
                <a:gd name="connsiteY200" fmla="*/ 1293041 h 2962327"/>
                <a:gd name="connsiteX201" fmla="*/ 2019797 w 3028217"/>
                <a:gd name="connsiteY201" fmla="*/ 1227318 h 2962327"/>
                <a:gd name="connsiteX202" fmla="*/ 2051229 w 3028217"/>
                <a:gd name="connsiteY202" fmla="*/ 1178741 h 2962327"/>
                <a:gd name="connsiteX203" fmla="*/ 2083614 w 3028217"/>
                <a:gd name="connsiteY203" fmla="*/ 1172073 h 2962327"/>
                <a:gd name="connsiteX204" fmla="*/ 2161719 w 3028217"/>
                <a:gd name="connsiteY204" fmla="*/ 1162548 h 2962327"/>
                <a:gd name="connsiteX205" fmla="*/ 2266494 w 3028217"/>
                <a:gd name="connsiteY205" fmla="*/ 1136831 h 2962327"/>
                <a:gd name="connsiteX206" fmla="*/ 2331264 w 3028217"/>
                <a:gd name="connsiteY206" fmla="*/ 1133021 h 2962327"/>
                <a:gd name="connsiteX207" fmla="*/ 2387462 w 3028217"/>
                <a:gd name="connsiteY207" fmla="*/ 1197791 h 2962327"/>
                <a:gd name="connsiteX208" fmla="*/ 2400797 w 3028217"/>
                <a:gd name="connsiteY208" fmla="*/ 1229223 h 2962327"/>
                <a:gd name="connsiteX209" fmla="*/ 2517002 w 3028217"/>
                <a:gd name="connsiteY209" fmla="*/ 1283516 h 2962327"/>
                <a:gd name="connsiteX210" fmla="*/ 2556055 w 3028217"/>
                <a:gd name="connsiteY210" fmla="*/ 1266371 h 2962327"/>
                <a:gd name="connsiteX211" fmla="*/ 2617967 w 3028217"/>
                <a:gd name="connsiteY211" fmla="*/ 1241606 h 2962327"/>
                <a:gd name="connsiteX212" fmla="*/ 2701787 w 3028217"/>
                <a:gd name="connsiteY212" fmla="*/ 1271133 h 2962327"/>
                <a:gd name="connsiteX213" fmla="*/ 2823707 w 3028217"/>
                <a:gd name="connsiteY213" fmla="*/ 1270181 h 2962327"/>
                <a:gd name="connsiteX214" fmla="*/ 2842757 w 3028217"/>
                <a:gd name="connsiteY214" fmla="*/ 1253988 h 2962327"/>
                <a:gd name="connsiteX215" fmla="*/ 2857997 w 3028217"/>
                <a:gd name="connsiteY215" fmla="*/ 1191123 h 2962327"/>
                <a:gd name="connsiteX216" fmla="*/ 2824659 w 3028217"/>
                <a:gd name="connsiteY216" fmla="*/ 1163501 h 2962327"/>
                <a:gd name="connsiteX217" fmla="*/ 2781797 w 3028217"/>
                <a:gd name="connsiteY217" fmla="*/ 1153023 h 2962327"/>
                <a:gd name="connsiteX218" fmla="*/ 2778142 w 3028217"/>
                <a:gd name="connsiteY218" fmla="*/ 1149005 h 2962327"/>
                <a:gd name="connsiteX219" fmla="*/ 2758579 w 3028217"/>
                <a:gd name="connsiteY219" fmla="*/ 1157637 h 2962327"/>
                <a:gd name="connsiteX220" fmla="*/ 2684641 w 3028217"/>
                <a:gd name="connsiteY220" fmla="*/ 1122543 h 2962327"/>
                <a:gd name="connsiteX221" fmla="*/ 2664638 w 3028217"/>
                <a:gd name="connsiteY221" fmla="*/ 1083491 h 2962327"/>
                <a:gd name="connsiteX222" fmla="*/ 2646541 w 3028217"/>
                <a:gd name="connsiteY222" fmla="*/ 1054916 h 2962327"/>
                <a:gd name="connsiteX223" fmla="*/ 2610346 w 3028217"/>
                <a:gd name="connsiteY223" fmla="*/ 1080633 h 2962327"/>
                <a:gd name="connsiteX224" fmla="*/ 2609202 w 3028217"/>
                <a:gd name="connsiteY224" fmla="*/ 1082346 h 2962327"/>
                <a:gd name="connsiteX225" fmla="*/ 2613204 w 3028217"/>
                <a:gd name="connsiteY225" fmla="*/ 1086348 h 2962327"/>
                <a:gd name="connsiteX226" fmla="*/ 2632254 w 3028217"/>
                <a:gd name="connsiteY226" fmla="*/ 1108255 h 2962327"/>
                <a:gd name="connsiteX227" fmla="*/ 2609394 w 3028217"/>
                <a:gd name="connsiteY227" fmla="*/ 1145403 h 2962327"/>
                <a:gd name="connsiteX228" fmla="*/ 2584629 w 3028217"/>
                <a:gd name="connsiteY228" fmla="*/ 1132068 h 2962327"/>
                <a:gd name="connsiteX229" fmla="*/ 2566055 w 3028217"/>
                <a:gd name="connsiteY229" fmla="*/ 1095397 h 2962327"/>
                <a:gd name="connsiteX230" fmla="*/ 2558490 w 3028217"/>
                <a:gd name="connsiteY230" fmla="*/ 1083461 h 2962327"/>
                <a:gd name="connsiteX231" fmla="*/ 2545576 w 3028217"/>
                <a:gd name="connsiteY231" fmla="*/ 1071108 h 2962327"/>
                <a:gd name="connsiteX232" fmla="*/ 2536051 w 3028217"/>
                <a:gd name="connsiteY232" fmla="*/ 1061583 h 2962327"/>
                <a:gd name="connsiteX233" fmla="*/ 2429371 w 3028217"/>
                <a:gd name="connsiteY233" fmla="*/ 952046 h 2962327"/>
                <a:gd name="connsiteX234" fmla="*/ 2417941 w 3028217"/>
                <a:gd name="connsiteY234" fmla="*/ 944426 h 2962327"/>
                <a:gd name="connsiteX235" fmla="*/ 2407463 w 3028217"/>
                <a:gd name="connsiteY235" fmla="*/ 947283 h 2962327"/>
                <a:gd name="connsiteX236" fmla="*/ 2469376 w 3028217"/>
                <a:gd name="connsiteY236" fmla="*/ 1014911 h 2962327"/>
                <a:gd name="connsiteX237" fmla="*/ 2509381 w 3028217"/>
                <a:gd name="connsiteY237" fmla="*/ 1044438 h 2962327"/>
                <a:gd name="connsiteX238" fmla="*/ 2504618 w 3028217"/>
                <a:gd name="connsiteY238" fmla="*/ 1057773 h 2962327"/>
                <a:gd name="connsiteX239" fmla="*/ 2488426 w 3028217"/>
                <a:gd name="connsiteY239" fmla="*/ 1077776 h 2962327"/>
                <a:gd name="connsiteX240" fmla="*/ 2476996 w 3028217"/>
                <a:gd name="connsiteY240" fmla="*/ 1084443 h 2962327"/>
                <a:gd name="connsiteX241" fmla="*/ 2356028 w 3028217"/>
                <a:gd name="connsiteY241" fmla="*/ 985383 h 2962327"/>
                <a:gd name="connsiteX242" fmla="*/ 2317928 w 3028217"/>
                <a:gd name="connsiteY242" fmla="*/ 978716 h 2962327"/>
                <a:gd name="connsiteX243" fmla="*/ 2295068 w 3028217"/>
                <a:gd name="connsiteY243" fmla="*/ 993003 h 2962327"/>
                <a:gd name="connsiteX244" fmla="*/ 2196008 w 3028217"/>
                <a:gd name="connsiteY244" fmla="*/ 1057773 h 2962327"/>
                <a:gd name="connsiteX245" fmla="*/ 2181721 w 3028217"/>
                <a:gd name="connsiteY245" fmla="*/ 1087301 h 2962327"/>
                <a:gd name="connsiteX246" fmla="*/ 2105521 w 3028217"/>
                <a:gd name="connsiteY246" fmla="*/ 1157786 h 2962327"/>
                <a:gd name="connsiteX247" fmla="*/ 2053133 w 3028217"/>
                <a:gd name="connsiteY247" fmla="*/ 1155881 h 2962327"/>
                <a:gd name="connsiteX248" fmla="*/ 2036941 w 3028217"/>
                <a:gd name="connsiteY248" fmla="*/ 1136831 h 2962327"/>
                <a:gd name="connsiteX249" fmla="*/ 2008366 w 3028217"/>
                <a:gd name="connsiteY249" fmla="*/ 1131116 h 2962327"/>
                <a:gd name="connsiteX250" fmla="*/ 2001698 w 3028217"/>
                <a:gd name="connsiteY250" fmla="*/ 1074918 h 2962327"/>
                <a:gd name="connsiteX251" fmla="*/ 2008366 w 3028217"/>
                <a:gd name="connsiteY251" fmla="*/ 1001576 h 2962327"/>
                <a:gd name="connsiteX252" fmla="*/ 2035988 w 3028217"/>
                <a:gd name="connsiteY252" fmla="*/ 977763 h 2962327"/>
                <a:gd name="connsiteX253" fmla="*/ 2107426 w 3028217"/>
                <a:gd name="connsiteY253" fmla="*/ 983478 h 2962327"/>
                <a:gd name="connsiteX254" fmla="*/ 2148383 w 3028217"/>
                <a:gd name="connsiteY254" fmla="*/ 975858 h 2962327"/>
                <a:gd name="connsiteX255" fmla="*/ 2150288 w 3028217"/>
                <a:gd name="connsiteY255" fmla="*/ 913946 h 2962327"/>
                <a:gd name="connsiteX256" fmla="*/ 2112188 w 3028217"/>
                <a:gd name="connsiteY256" fmla="*/ 876798 h 2962327"/>
                <a:gd name="connsiteX257" fmla="*/ 2096948 w 3028217"/>
                <a:gd name="connsiteY257" fmla="*/ 862511 h 2962327"/>
                <a:gd name="connsiteX258" fmla="*/ 2118856 w 3028217"/>
                <a:gd name="connsiteY258" fmla="*/ 849176 h 2962327"/>
                <a:gd name="connsiteX259" fmla="*/ 2206486 w 3028217"/>
                <a:gd name="connsiteY259" fmla="*/ 810123 h 2962327"/>
                <a:gd name="connsiteX260" fmla="*/ 2308403 w 3028217"/>
                <a:gd name="connsiteY260" fmla="*/ 731066 h 2962327"/>
                <a:gd name="connsiteX261" fmla="*/ 2321738 w 3028217"/>
                <a:gd name="connsiteY261" fmla="*/ 708206 h 2962327"/>
                <a:gd name="connsiteX262" fmla="*/ 2311261 w 3028217"/>
                <a:gd name="connsiteY262" fmla="*/ 679631 h 2962327"/>
                <a:gd name="connsiteX263" fmla="*/ 2320786 w 3028217"/>
                <a:gd name="connsiteY263" fmla="*/ 643436 h 2962327"/>
                <a:gd name="connsiteX264" fmla="*/ 2338883 w 3028217"/>
                <a:gd name="connsiteY264" fmla="*/ 638673 h 2962327"/>
                <a:gd name="connsiteX265" fmla="*/ 2343646 w 3028217"/>
                <a:gd name="connsiteY265" fmla="*/ 675821 h 2962327"/>
                <a:gd name="connsiteX266" fmla="*/ 2348408 w 3028217"/>
                <a:gd name="connsiteY266" fmla="*/ 699633 h 2962327"/>
                <a:gd name="connsiteX267" fmla="*/ 2376031 w 3028217"/>
                <a:gd name="connsiteY267" fmla="*/ 706301 h 2962327"/>
                <a:gd name="connsiteX268" fmla="*/ 2385556 w 3028217"/>
                <a:gd name="connsiteY268" fmla="*/ 704396 h 2962327"/>
                <a:gd name="connsiteX269" fmla="*/ 2454136 w 3028217"/>
                <a:gd name="connsiteY269" fmla="*/ 698681 h 2962327"/>
                <a:gd name="connsiteX270" fmla="*/ 2476996 w 3028217"/>
                <a:gd name="connsiteY270" fmla="*/ 692013 h 2962327"/>
                <a:gd name="connsiteX271" fmla="*/ 2517953 w 3028217"/>
                <a:gd name="connsiteY271" fmla="*/ 648198 h 2962327"/>
                <a:gd name="connsiteX272" fmla="*/ 2563673 w 3028217"/>
                <a:gd name="connsiteY272" fmla="*/ 626291 h 2962327"/>
                <a:gd name="connsiteX273" fmla="*/ 2554148 w 3028217"/>
                <a:gd name="connsiteY273" fmla="*/ 585333 h 2962327"/>
                <a:gd name="connsiteX274" fmla="*/ 2572928 w 3028217"/>
                <a:gd name="connsiteY274" fmla="*/ 573708 h 2962327"/>
                <a:gd name="connsiteX275" fmla="*/ 2586098 w 3028217"/>
                <a:gd name="connsiteY275" fmla="*/ 571735 h 2962327"/>
                <a:gd name="connsiteX276" fmla="*/ 2586726 w 3028217"/>
                <a:gd name="connsiteY276" fmla="*/ 571671 h 2962327"/>
                <a:gd name="connsiteX277" fmla="*/ 2624633 w 3028217"/>
                <a:gd name="connsiteY277" fmla="*/ 568188 h 2962327"/>
                <a:gd name="connsiteX278" fmla="*/ 2630348 w 3028217"/>
                <a:gd name="connsiteY278" fmla="*/ 563426 h 2962327"/>
                <a:gd name="connsiteX279" fmla="*/ 2633206 w 3028217"/>
                <a:gd name="connsiteY279" fmla="*/ 563426 h 2962327"/>
                <a:gd name="connsiteX280" fmla="*/ 2626538 w 3028217"/>
                <a:gd name="connsiteY280" fmla="*/ 563426 h 2962327"/>
                <a:gd name="connsiteX281" fmla="*/ 2593082 w 3028217"/>
                <a:gd name="connsiteY281" fmla="*/ 570689 h 2962327"/>
                <a:gd name="connsiteX282" fmla="*/ 2586098 w 3028217"/>
                <a:gd name="connsiteY282" fmla="*/ 571735 h 2962327"/>
                <a:gd name="connsiteX283" fmla="*/ 2574151 w 3028217"/>
                <a:gd name="connsiteY283" fmla="*/ 572951 h 2962327"/>
                <a:gd name="connsiteX284" fmla="*/ 2572928 w 3028217"/>
                <a:gd name="connsiteY284" fmla="*/ 573708 h 2962327"/>
                <a:gd name="connsiteX285" fmla="*/ 2558911 w 3028217"/>
                <a:gd name="connsiteY285" fmla="*/ 575808 h 2962327"/>
                <a:gd name="connsiteX286" fmla="*/ 2506523 w 3028217"/>
                <a:gd name="connsiteY286" fmla="*/ 541518 h 2962327"/>
                <a:gd name="connsiteX287" fmla="*/ 2512238 w 3028217"/>
                <a:gd name="connsiteY287" fmla="*/ 480558 h 2962327"/>
                <a:gd name="connsiteX288" fmla="*/ 2533193 w 3028217"/>
                <a:gd name="connsiteY288" fmla="*/ 458651 h 2962327"/>
                <a:gd name="connsiteX289" fmla="*/ 2534146 w 3028217"/>
                <a:gd name="connsiteY289" fmla="*/ 440553 h 2962327"/>
                <a:gd name="connsiteX290" fmla="*/ 2513191 w 3028217"/>
                <a:gd name="connsiteY290" fmla="*/ 445316 h 2962327"/>
                <a:gd name="connsiteX291" fmla="*/ 2464613 w 3028217"/>
                <a:gd name="connsiteY291" fmla="*/ 509133 h 2962327"/>
                <a:gd name="connsiteX292" fmla="*/ 2467471 w 3028217"/>
                <a:gd name="connsiteY292" fmla="*/ 551996 h 2962327"/>
                <a:gd name="connsiteX293" fmla="*/ 2468423 w 3028217"/>
                <a:gd name="connsiteY293" fmla="*/ 597716 h 2962327"/>
                <a:gd name="connsiteX294" fmla="*/ 2453183 w 3028217"/>
                <a:gd name="connsiteY294" fmla="*/ 638673 h 2962327"/>
                <a:gd name="connsiteX295" fmla="*/ 2423656 w 3028217"/>
                <a:gd name="connsiteY295" fmla="*/ 676773 h 2962327"/>
                <a:gd name="connsiteX296" fmla="*/ 2389366 w 3028217"/>
                <a:gd name="connsiteY296" fmla="*/ 683441 h 2962327"/>
                <a:gd name="connsiteX297" fmla="*/ 2383651 w 3028217"/>
                <a:gd name="connsiteY297" fmla="*/ 659628 h 2962327"/>
                <a:gd name="connsiteX298" fmla="*/ 2367458 w 3028217"/>
                <a:gd name="connsiteY298" fmla="*/ 627243 h 2962327"/>
                <a:gd name="connsiteX299" fmla="*/ 2308403 w 3028217"/>
                <a:gd name="connsiteY299" fmla="*/ 612003 h 2962327"/>
                <a:gd name="connsiteX300" fmla="*/ 2270303 w 3028217"/>
                <a:gd name="connsiteY300" fmla="*/ 571046 h 2962327"/>
                <a:gd name="connsiteX301" fmla="*/ 2260778 w 3028217"/>
                <a:gd name="connsiteY301" fmla="*/ 543423 h 2962327"/>
                <a:gd name="connsiteX302" fmla="*/ 2259826 w 3028217"/>
                <a:gd name="connsiteY302" fmla="*/ 522468 h 2962327"/>
                <a:gd name="connsiteX303" fmla="*/ 2390318 w 3028217"/>
                <a:gd name="connsiteY303" fmla="*/ 385308 h 2962327"/>
                <a:gd name="connsiteX304" fmla="*/ 2416988 w 3028217"/>
                <a:gd name="connsiteY304" fmla="*/ 357686 h 2962327"/>
                <a:gd name="connsiteX305" fmla="*/ 2417941 w 3028217"/>
                <a:gd name="connsiteY305" fmla="*/ 351971 h 2962327"/>
                <a:gd name="connsiteX306" fmla="*/ 2424608 w 3028217"/>
                <a:gd name="connsiteY306" fmla="*/ 353876 h 2962327"/>
                <a:gd name="connsiteX307" fmla="*/ 2452245 w 3028217"/>
                <a:gd name="connsiteY307" fmla="*/ 336582 h 2962327"/>
                <a:gd name="connsiteX308" fmla="*/ 2471113 w 3028217"/>
                <a:gd name="connsiteY308" fmla="*/ 336025 h 2962327"/>
                <a:gd name="connsiteX309" fmla="*/ 761544 w 3028217"/>
                <a:gd name="connsiteY309" fmla="*/ 194808 h 2962327"/>
                <a:gd name="connsiteX310" fmla="*/ 773926 w 3028217"/>
                <a:gd name="connsiteY310" fmla="*/ 216716 h 2962327"/>
                <a:gd name="connsiteX311" fmla="*/ 773926 w 3028217"/>
                <a:gd name="connsiteY311" fmla="*/ 278628 h 2962327"/>
                <a:gd name="connsiteX312" fmla="*/ 687249 w 3028217"/>
                <a:gd name="connsiteY312" fmla="*/ 293868 h 2962327"/>
                <a:gd name="connsiteX313" fmla="*/ 671056 w 3028217"/>
                <a:gd name="connsiteY313" fmla="*/ 292916 h 2962327"/>
                <a:gd name="connsiteX314" fmla="*/ 640576 w 3028217"/>
                <a:gd name="connsiteY314" fmla="*/ 298631 h 2962327"/>
                <a:gd name="connsiteX315" fmla="*/ 603429 w 3028217"/>
                <a:gd name="connsiteY315" fmla="*/ 291011 h 2962327"/>
                <a:gd name="connsiteX316" fmla="*/ 715824 w 3028217"/>
                <a:gd name="connsiteY316" fmla="*/ 211953 h 2962327"/>
                <a:gd name="connsiteX317" fmla="*/ 727254 w 3028217"/>
                <a:gd name="connsiteY317" fmla="*/ 215763 h 2962327"/>
                <a:gd name="connsiteX318" fmla="*/ 761544 w 3028217"/>
                <a:gd name="connsiteY318" fmla="*/ 194808 h 2962327"/>
                <a:gd name="connsiteX319" fmla="*/ 873343 w 3028217"/>
                <a:gd name="connsiteY319" fmla="*/ 184331 h 2962327"/>
                <a:gd name="connsiteX320" fmla="*/ 891083 w 3028217"/>
                <a:gd name="connsiteY320" fmla="*/ 191951 h 2962327"/>
                <a:gd name="connsiteX321" fmla="*/ 888226 w 3028217"/>
                <a:gd name="connsiteY321" fmla="*/ 217668 h 2962327"/>
                <a:gd name="connsiteX322" fmla="*/ 879241 w 3028217"/>
                <a:gd name="connsiteY322" fmla="*/ 234820 h 2962327"/>
                <a:gd name="connsiteX323" fmla="*/ 895370 w 3028217"/>
                <a:gd name="connsiteY323" fmla="*/ 235036 h 2962327"/>
                <a:gd name="connsiteX324" fmla="*/ 899656 w 3028217"/>
                <a:gd name="connsiteY324" fmla="*/ 266246 h 2962327"/>
                <a:gd name="connsiteX325" fmla="*/ 892988 w 3028217"/>
                <a:gd name="connsiteY325" fmla="*/ 303393 h 2962327"/>
                <a:gd name="connsiteX326" fmla="*/ 905371 w 3028217"/>
                <a:gd name="connsiteY326" fmla="*/ 303393 h 2962327"/>
                <a:gd name="connsiteX327" fmla="*/ 915848 w 3028217"/>
                <a:gd name="connsiteY327" fmla="*/ 337683 h 2962327"/>
                <a:gd name="connsiteX328" fmla="*/ 946328 w 3028217"/>
                <a:gd name="connsiteY328" fmla="*/ 324348 h 2962327"/>
                <a:gd name="connsiteX329" fmla="*/ 973409 w 3028217"/>
                <a:gd name="connsiteY329" fmla="*/ 303804 h 2962327"/>
                <a:gd name="connsiteX330" fmla="*/ 975260 w 3028217"/>
                <a:gd name="connsiteY330" fmla="*/ 292796 h 2962327"/>
                <a:gd name="connsiteX331" fmla="*/ 965378 w 3028217"/>
                <a:gd name="connsiteY331" fmla="*/ 281485 h 2962327"/>
                <a:gd name="connsiteX332" fmla="*/ 962521 w 3028217"/>
                <a:gd name="connsiteY332" fmla="*/ 233860 h 2962327"/>
                <a:gd name="connsiteX333" fmla="*/ 1013956 w 3028217"/>
                <a:gd name="connsiteY333" fmla="*/ 203380 h 2962327"/>
                <a:gd name="connsiteX334" fmla="*/ 1028243 w 3028217"/>
                <a:gd name="connsiteY334" fmla="*/ 200165 h 2962327"/>
                <a:gd name="connsiteX335" fmla="*/ 1042531 w 3028217"/>
                <a:gd name="connsiteY335" fmla="*/ 206238 h 2962327"/>
                <a:gd name="connsiteX336" fmla="*/ 1016813 w 3028217"/>
                <a:gd name="connsiteY336" fmla="*/ 234813 h 2962327"/>
                <a:gd name="connsiteX337" fmla="*/ 1075868 w 3028217"/>
                <a:gd name="connsiteY337" fmla="*/ 204333 h 2962327"/>
                <a:gd name="connsiteX338" fmla="*/ 1095871 w 3028217"/>
                <a:gd name="connsiteY338" fmla="*/ 204333 h 2962327"/>
                <a:gd name="connsiteX339" fmla="*/ 1099681 w 3028217"/>
                <a:gd name="connsiteY339" fmla="*/ 232908 h 2962327"/>
                <a:gd name="connsiteX340" fmla="*/ 1133971 w 3028217"/>
                <a:gd name="connsiteY340" fmla="*/ 231003 h 2962327"/>
                <a:gd name="connsiteX341" fmla="*/ 1151116 w 3028217"/>
                <a:gd name="connsiteY341" fmla="*/ 238623 h 2962327"/>
                <a:gd name="connsiteX342" fmla="*/ 1205408 w 3028217"/>
                <a:gd name="connsiteY342" fmla="*/ 287200 h 2962327"/>
                <a:gd name="connsiteX343" fmla="*/ 1198741 w 3028217"/>
                <a:gd name="connsiteY343" fmla="*/ 334825 h 2962327"/>
                <a:gd name="connsiteX344" fmla="*/ 1248271 w 3028217"/>
                <a:gd name="connsiteY344" fmla="*/ 377688 h 2962327"/>
                <a:gd name="connsiteX345" fmla="*/ 1246366 w 3028217"/>
                <a:gd name="connsiteY345" fmla="*/ 402453 h 2962327"/>
                <a:gd name="connsiteX346" fmla="*/ 1187311 w 3028217"/>
                <a:gd name="connsiteY346" fmla="*/ 402453 h 2962327"/>
                <a:gd name="connsiteX347" fmla="*/ 1171118 w 3028217"/>
                <a:gd name="connsiteY347" fmla="*/ 396738 h 2962327"/>
                <a:gd name="connsiteX348" fmla="*/ 1171118 w 3028217"/>
                <a:gd name="connsiteY348" fmla="*/ 431028 h 2962327"/>
                <a:gd name="connsiteX349" fmla="*/ 1151116 w 3028217"/>
                <a:gd name="connsiteY349" fmla="*/ 479605 h 2962327"/>
                <a:gd name="connsiteX350" fmla="*/ 1136828 w 3028217"/>
                <a:gd name="connsiteY350" fmla="*/ 476748 h 2962327"/>
                <a:gd name="connsiteX351" fmla="*/ 1136828 w 3028217"/>
                <a:gd name="connsiteY351" fmla="*/ 487225 h 2962327"/>
                <a:gd name="connsiteX352" fmla="*/ 1118731 w 3028217"/>
                <a:gd name="connsiteY352" fmla="*/ 497703 h 2962327"/>
                <a:gd name="connsiteX353" fmla="*/ 1066343 w 3028217"/>
                <a:gd name="connsiteY353" fmla="*/ 455793 h 2962327"/>
                <a:gd name="connsiteX354" fmla="*/ 1016813 w 3028217"/>
                <a:gd name="connsiteY354" fmla="*/ 433885 h 2962327"/>
                <a:gd name="connsiteX355" fmla="*/ 996811 w 3028217"/>
                <a:gd name="connsiteY355" fmla="*/ 428170 h 2962327"/>
                <a:gd name="connsiteX356" fmla="*/ 1013003 w 3028217"/>
                <a:gd name="connsiteY356" fmla="*/ 411978 h 2962327"/>
                <a:gd name="connsiteX357" fmla="*/ 1109206 w 3028217"/>
                <a:gd name="connsiteY357" fmla="*/ 369115 h 2962327"/>
                <a:gd name="connsiteX358" fmla="*/ 1089203 w 3028217"/>
                <a:gd name="connsiteY358" fmla="*/ 307203 h 2962327"/>
                <a:gd name="connsiteX359" fmla="*/ 1077773 w 3028217"/>
                <a:gd name="connsiteY359" fmla="*/ 291010 h 2962327"/>
                <a:gd name="connsiteX360" fmla="*/ 1016813 w 3028217"/>
                <a:gd name="connsiteY360" fmla="*/ 292915 h 2962327"/>
                <a:gd name="connsiteX361" fmla="*/ 1007169 w 3028217"/>
                <a:gd name="connsiteY361" fmla="*/ 296011 h 2962327"/>
                <a:gd name="connsiteX362" fmla="*/ 1007866 w 3028217"/>
                <a:gd name="connsiteY362" fmla="*/ 302667 h 2962327"/>
                <a:gd name="connsiteX363" fmla="*/ 1009193 w 3028217"/>
                <a:gd name="connsiteY363" fmla="*/ 303393 h 2962327"/>
                <a:gd name="connsiteX364" fmla="*/ 962521 w 3028217"/>
                <a:gd name="connsiteY364" fmla="*/ 370068 h 2962327"/>
                <a:gd name="connsiteX365" fmla="*/ 905371 w 3028217"/>
                <a:gd name="connsiteY365" fmla="*/ 371973 h 2962327"/>
                <a:gd name="connsiteX366" fmla="*/ 868223 w 3028217"/>
                <a:gd name="connsiteY366" fmla="*/ 410073 h 2962327"/>
                <a:gd name="connsiteX367" fmla="*/ 836791 w 3028217"/>
                <a:gd name="connsiteY367" fmla="*/ 426266 h 2962327"/>
                <a:gd name="connsiteX368" fmla="*/ 816788 w 3028217"/>
                <a:gd name="connsiteY368" fmla="*/ 424361 h 2962327"/>
                <a:gd name="connsiteX369" fmla="*/ 677723 w 3028217"/>
                <a:gd name="connsiteY369" fmla="*/ 507228 h 2962327"/>
                <a:gd name="connsiteX370" fmla="*/ 668198 w 3028217"/>
                <a:gd name="connsiteY370" fmla="*/ 553901 h 2962327"/>
                <a:gd name="connsiteX371" fmla="*/ 662483 w 3028217"/>
                <a:gd name="connsiteY371" fmla="*/ 586286 h 2962327"/>
                <a:gd name="connsiteX372" fmla="*/ 716776 w 3028217"/>
                <a:gd name="connsiteY372" fmla="*/ 612956 h 2962327"/>
                <a:gd name="connsiteX373" fmla="*/ 771068 w 3028217"/>
                <a:gd name="connsiteY373" fmla="*/ 645341 h 2962327"/>
                <a:gd name="connsiteX374" fmla="*/ 782498 w 3028217"/>
                <a:gd name="connsiteY374" fmla="*/ 667248 h 2962327"/>
                <a:gd name="connsiteX375" fmla="*/ 772973 w 3028217"/>
                <a:gd name="connsiteY375" fmla="*/ 726303 h 2962327"/>
                <a:gd name="connsiteX376" fmla="*/ 805358 w 3028217"/>
                <a:gd name="connsiteY376" fmla="*/ 736781 h 2962327"/>
                <a:gd name="connsiteX377" fmla="*/ 828218 w 3028217"/>
                <a:gd name="connsiteY377" fmla="*/ 689156 h 2962327"/>
                <a:gd name="connsiteX378" fmla="*/ 858698 w 3028217"/>
                <a:gd name="connsiteY378" fmla="*/ 652961 h 2962327"/>
                <a:gd name="connsiteX379" fmla="*/ 901561 w 3028217"/>
                <a:gd name="connsiteY379" fmla="*/ 573903 h 2962327"/>
                <a:gd name="connsiteX380" fmla="*/ 904418 w 3028217"/>
                <a:gd name="connsiteY380" fmla="*/ 561521 h 2962327"/>
                <a:gd name="connsiteX381" fmla="*/ 953948 w 3028217"/>
                <a:gd name="connsiteY381" fmla="*/ 491988 h 2962327"/>
                <a:gd name="connsiteX382" fmla="*/ 968236 w 3028217"/>
                <a:gd name="connsiteY382" fmla="*/ 478653 h 2962327"/>
                <a:gd name="connsiteX383" fmla="*/ 1049198 w 3028217"/>
                <a:gd name="connsiteY383" fmla="*/ 512943 h 2962327"/>
                <a:gd name="connsiteX384" fmla="*/ 1063486 w 3028217"/>
                <a:gd name="connsiteY384" fmla="*/ 539613 h 2962327"/>
                <a:gd name="connsiteX385" fmla="*/ 1067296 w 3028217"/>
                <a:gd name="connsiteY385" fmla="*/ 583428 h 2962327"/>
                <a:gd name="connsiteX386" fmla="*/ 1112063 w 3028217"/>
                <a:gd name="connsiteY386" fmla="*/ 568188 h 2962327"/>
                <a:gd name="connsiteX387" fmla="*/ 1146353 w 3028217"/>
                <a:gd name="connsiteY387" fmla="*/ 580571 h 2962327"/>
                <a:gd name="connsiteX388" fmla="*/ 1151116 w 3028217"/>
                <a:gd name="connsiteY388" fmla="*/ 616766 h 2962327"/>
                <a:gd name="connsiteX389" fmla="*/ 1193026 w 3028217"/>
                <a:gd name="connsiteY389" fmla="*/ 684393 h 2962327"/>
                <a:gd name="connsiteX390" fmla="*/ 1182905 w 3028217"/>
                <a:gd name="connsiteY390" fmla="*/ 697847 h 2962327"/>
                <a:gd name="connsiteX391" fmla="*/ 1179024 w 3028217"/>
                <a:gd name="connsiteY391" fmla="*/ 699159 h 2962327"/>
                <a:gd name="connsiteX392" fmla="*/ 1177845 w 3028217"/>
                <a:gd name="connsiteY392" fmla="*/ 699023 h 2962327"/>
                <a:gd name="connsiteX393" fmla="*/ 1166356 w 3028217"/>
                <a:gd name="connsiteY393" fmla="*/ 703443 h 2962327"/>
                <a:gd name="connsiteX394" fmla="*/ 1179024 w 3028217"/>
                <a:gd name="connsiteY394" fmla="*/ 699159 h 2962327"/>
                <a:gd name="connsiteX395" fmla="*/ 1188263 w 3028217"/>
                <a:gd name="connsiteY395" fmla="*/ 700229 h 2962327"/>
                <a:gd name="connsiteX396" fmla="*/ 1207313 w 3028217"/>
                <a:gd name="connsiteY396" fmla="*/ 712016 h 2962327"/>
                <a:gd name="connsiteX397" fmla="*/ 1205051 w 3028217"/>
                <a:gd name="connsiteY397" fmla="*/ 754402 h 2962327"/>
                <a:gd name="connsiteX398" fmla="*/ 1180854 w 3028217"/>
                <a:gd name="connsiteY398" fmla="*/ 787924 h 2962327"/>
                <a:gd name="connsiteX399" fmla="*/ 1187073 w 3028217"/>
                <a:gd name="connsiteY399" fmla="*/ 807504 h 2962327"/>
                <a:gd name="connsiteX400" fmla="*/ 1206361 w 3028217"/>
                <a:gd name="connsiteY400" fmla="*/ 814886 h 2962327"/>
                <a:gd name="connsiteX401" fmla="*/ 1213981 w 3028217"/>
                <a:gd name="connsiteY401" fmla="*/ 828221 h 2962327"/>
                <a:gd name="connsiteX402" fmla="*/ 1172071 w 3028217"/>
                <a:gd name="connsiteY402" fmla="*/ 862511 h 2962327"/>
                <a:gd name="connsiteX403" fmla="*/ 1115874 w 3028217"/>
                <a:gd name="connsiteY403" fmla="*/ 854891 h 2962327"/>
                <a:gd name="connsiteX404" fmla="*/ 1148259 w 3028217"/>
                <a:gd name="connsiteY404" fmla="*/ 807266 h 2962327"/>
                <a:gd name="connsiteX405" fmla="*/ 1173024 w 3028217"/>
                <a:gd name="connsiteY405" fmla="*/ 780596 h 2962327"/>
                <a:gd name="connsiteX406" fmla="*/ 1173125 w 3028217"/>
                <a:gd name="connsiteY406" fmla="*/ 780684 h 2962327"/>
                <a:gd name="connsiteX407" fmla="*/ 1174333 w 3028217"/>
                <a:gd name="connsiteY407" fmla="*/ 770475 h 2962327"/>
                <a:gd name="connsiteX408" fmla="*/ 1163498 w 3028217"/>
                <a:gd name="connsiteY408" fmla="*/ 767261 h 2962327"/>
                <a:gd name="connsiteX409" fmla="*/ 1124446 w 3028217"/>
                <a:gd name="connsiteY409" fmla="*/ 787263 h 2962327"/>
                <a:gd name="connsiteX410" fmla="*/ 1043483 w 3028217"/>
                <a:gd name="connsiteY410" fmla="*/ 789168 h 2962327"/>
                <a:gd name="connsiteX411" fmla="*/ 993953 w 3028217"/>
                <a:gd name="connsiteY411" fmla="*/ 794883 h 2962327"/>
                <a:gd name="connsiteX412" fmla="*/ 959663 w 3028217"/>
                <a:gd name="connsiteY412" fmla="*/ 814886 h 2962327"/>
                <a:gd name="connsiteX413" fmla="*/ 929183 w 3028217"/>
                <a:gd name="connsiteY413" fmla="*/ 839651 h 2962327"/>
                <a:gd name="connsiteX414" fmla="*/ 925100 w 3028217"/>
                <a:gd name="connsiteY414" fmla="*/ 843462 h 2962327"/>
                <a:gd name="connsiteX415" fmla="*/ 915848 w 3028217"/>
                <a:gd name="connsiteY415" fmla="*/ 851081 h 2962327"/>
                <a:gd name="connsiteX416" fmla="*/ 912991 w 3028217"/>
                <a:gd name="connsiteY416" fmla="*/ 851081 h 2962327"/>
                <a:gd name="connsiteX417" fmla="*/ 914896 w 3028217"/>
                <a:gd name="connsiteY417" fmla="*/ 852986 h 2962327"/>
                <a:gd name="connsiteX418" fmla="*/ 925100 w 3028217"/>
                <a:gd name="connsiteY418" fmla="*/ 843462 h 2962327"/>
                <a:gd name="connsiteX419" fmla="*/ 932041 w 3028217"/>
                <a:gd name="connsiteY419" fmla="*/ 837746 h 2962327"/>
                <a:gd name="connsiteX420" fmla="*/ 972998 w 3028217"/>
                <a:gd name="connsiteY420" fmla="*/ 820601 h 2962327"/>
                <a:gd name="connsiteX421" fmla="*/ 992048 w 3028217"/>
                <a:gd name="connsiteY421" fmla="*/ 814886 h 2962327"/>
                <a:gd name="connsiteX422" fmla="*/ 1023481 w 3028217"/>
                <a:gd name="connsiteY422" fmla="*/ 819648 h 2962327"/>
                <a:gd name="connsiteX423" fmla="*/ 1005383 w 3028217"/>
                <a:gd name="connsiteY423" fmla="*/ 842508 h 2962327"/>
                <a:gd name="connsiteX424" fmla="*/ 1006336 w 3028217"/>
                <a:gd name="connsiteY424" fmla="*/ 854891 h 2962327"/>
                <a:gd name="connsiteX425" fmla="*/ 1005383 w 3028217"/>
                <a:gd name="connsiteY425" fmla="*/ 889181 h 2962327"/>
                <a:gd name="connsiteX426" fmla="*/ 984428 w 3028217"/>
                <a:gd name="connsiteY426" fmla="*/ 910136 h 2962327"/>
                <a:gd name="connsiteX427" fmla="*/ 952043 w 3028217"/>
                <a:gd name="connsiteY427" fmla="*/ 916803 h 2962327"/>
                <a:gd name="connsiteX428" fmla="*/ 899656 w 3028217"/>
                <a:gd name="connsiteY428" fmla="*/ 938711 h 2962327"/>
                <a:gd name="connsiteX429" fmla="*/ 855841 w 3028217"/>
                <a:gd name="connsiteY429" fmla="*/ 985383 h 2962327"/>
                <a:gd name="connsiteX430" fmla="*/ 831076 w 3028217"/>
                <a:gd name="connsiteY430" fmla="*/ 1003481 h 2962327"/>
                <a:gd name="connsiteX431" fmla="*/ 738683 w 3028217"/>
                <a:gd name="connsiteY431" fmla="*/ 1081586 h 2962327"/>
                <a:gd name="connsiteX432" fmla="*/ 711061 w 3028217"/>
                <a:gd name="connsiteY432" fmla="*/ 1115876 h 2962327"/>
                <a:gd name="connsiteX433" fmla="*/ 666293 w 3028217"/>
                <a:gd name="connsiteY433" fmla="*/ 1175883 h 2962327"/>
                <a:gd name="connsiteX434" fmla="*/ 585331 w 3028217"/>
                <a:gd name="connsiteY434" fmla="*/ 1230176 h 2962327"/>
                <a:gd name="connsiteX435" fmla="*/ 559613 w 3028217"/>
                <a:gd name="connsiteY435" fmla="*/ 1297803 h 2962327"/>
                <a:gd name="connsiteX436" fmla="*/ 557708 w 3028217"/>
                <a:gd name="connsiteY436" fmla="*/ 1386386 h 2962327"/>
                <a:gd name="connsiteX437" fmla="*/ 542468 w 3028217"/>
                <a:gd name="connsiteY437" fmla="*/ 1407341 h 2962327"/>
                <a:gd name="connsiteX438" fmla="*/ 528181 w 3028217"/>
                <a:gd name="connsiteY438" fmla="*/ 1387338 h 2962327"/>
                <a:gd name="connsiteX439" fmla="*/ 519608 w 3028217"/>
                <a:gd name="connsiteY439" fmla="*/ 1320663 h 2962327"/>
                <a:gd name="connsiteX440" fmla="*/ 488176 w 3028217"/>
                <a:gd name="connsiteY440" fmla="*/ 1283516 h 2962327"/>
                <a:gd name="connsiteX441" fmla="*/ 429121 w 3028217"/>
                <a:gd name="connsiteY441" fmla="*/ 1267323 h 2962327"/>
                <a:gd name="connsiteX442" fmla="*/ 409118 w 3028217"/>
                <a:gd name="connsiteY442" fmla="*/ 1268276 h 2962327"/>
                <a:gd name="connsiteX443" fmla="*/ 336728 w 3028217"/>
                <a:gd name="connsiteY443" fmla="*/ 1284468 h 2962327"/>
                <a:gd name="connsiteX444" fmla="*/ 215761 w 3028217"/>
                <a:gd name="connsiteY444" fmla="*/ 1373051 h 2962327"/>
                <a:gd name="connsiteX445" fmla="*/ 189091 w 3028217"/>
                <a:gd name="connsiteY445" fmla="*/ 1441631 h 2962327"/>
                <a:gd name="connsiteX446" fmla="*/ 196711 w 3028217"/>
                <a:gd name="connsiteY446" fmla="*/ 1544501 h 2962327"/>
                <a:gd name="connsiteX447" fmla="*/ 244336 w 3028217"/>
                <a:gd name="connsiteY447" fmla="*/ 1573076 h 2962327"/>
                <a:gd name="connsiteX448" fmla="*/ 320536 w 3028217"/>
                <a:gd name="connsiteY448" fmla="*/ 1514973 h 2962327"/>
                <a:gd name="connsiteX449" fmla="*/ 387211 w 3028217"/>
                <a:gd name="connsiteY449" fmla="*/ 1494971 h 2962327"/>
                <a:gd name="connsiteX450" fmla="*/ 389116 w 3028217"/>
                <a:gd name="connsiteY450" fmla="*/ 1515926 h 2962327"/>
                <a:gd name="connsiteX451" fmla="*/ 340538 w 3028217"/>
                <a:gd name="connsiteY451" fmla="*/ 1624511 h 2962327"/>
                <a:gd name="connsiteX452" fmla="*/ 354826 w 3028217"/>
                <a:gd name="connsiteY452" fmla="*/ 1644513 h 2962327"/>
                <a:gd name="connsiteX453" fmla="*/ 410071 w 3028217"/>
                <a:gd name="connsiteY453" fmla="*/ 1645466 h 2962327"/>
                <a:gd name="connsiteX454" fmla="*/ 439598 w 3028217"/>
                <a:gd name="connsiteY454" fmla="*/ 1687376 h 2962327"/>
                <a:gd name="connsiteX455" fmla="*/ 426263 w 3028217"/>
                <a:gd name="connsiteY455" fmla="*/ 1743573 h 2962327"/>
                <a:gd name="connsiteX456" fmla="*/ 450076 w 3028217"/>
                <a:gd name="connsiteY456" fmla="*/ 1813106 h 2962327"/>
                <a:gd name="connsiteX457" fmla="*/ 499606 w 3028217"/>
                <a:gd name="connsiteY457" fmla="*/ 1812153 h 2962327"/>
                <a:gd name="connsiteX458" fmla="*/ 536753 w 3028217"/>
                <a:gd name="connsiteY458" fmla="*/ 1818821 h 2962327"/>
                <a:gd name="connsiteX459" fmla="*/ 577711 w 3028217"/>
                <a:gd name="connsiteY459" fmla="*/ 1813106 h 2962327"/>
                <a:gd name="connsiteX460" fmla="*/ 661531 w 3028217"/>
                <a:gd name="connsiteY460" fmla="*/ 1754051 h 2962327"/>
                <a:gd name="connsiteX461" fmla="*/ 672008 w 3028217"/>
                <a:gd name="connsiteY461" fmla="*/ 1763576 h 2962327"/>
                <a:gd name="connsiteX462" fmla="*/ 695821 w 3028217"/>
                <a:gd name="connsiteY462" fmla="*/ 1768338 h 2962327"/>
                <a:gd name="connsiteX463" fmla="*/ 741541 w 3028217"/>
                <a:gd name="connsiteY463" fmla="*/ 1772148 h 2962327"/>
                <a:gd name="connsiteX464" fmla="*/ 832028 w 3028217"/>
                <a:gd name="connsiteY464" fmla="*/ 1788341 h 2962327"/>
                <a:gd name="connsiteX465" fmla="*/ 865366 w 3028217"/>
                <a:gd name="connsiteY465" fmla="*/ 1796913 h 2962327"/>
                <a:gd name="connsiteX466" fmla="*/ 910133 w 3028217"/>
                <a:gd name="connsiteY466" fmla="*/ 1838823 h 2962327"/>
                <a:gd name="connsiteX467" fmla="*/ 1047293 w 3028217"/>
                <a:gd name="connsiteY467" fmla="*/ 1918833 h 2962327"/>
                <a:gd name="connsiteX468" fmla="*/ 1116826 w 3028217"/>
                <a:gd name="connsiteY468" fmla="*/ 2036943 h 2962327"/>
                <a:gd name="connsiteX469" fmla="*/ 1106348 w 3028217"/>
                <a:gd name="connsiteY469" fmla="*/ 2056946 h 2962327"/>
                <a:gd name="connsiteX470" fmla="*/ 1104443 w 3028217"/>
                <a:gd name="connsiteY470" fmla="*/ 2099808 h 2962327"/>
                <a:gd name="connsiteX471" fmla="*/ 1124446 w 3028217"/>
                <a:gd name="connsiteY471" fmla="*/ 2102666 h 2962327"/>
                <a:gd name="connsiteX472" fmla="*/ 1193026 w 3028217"/>
                <a:gd name="connsiteY472" fmla="*/ 2077901 h 2962327"/>
                <a:gd name="connsiteX473" fmla="*/ 1280656 w 3028217"/>
                <a:gd name="connsiteY473" fmla="*/ 2123621 h 2962327"/>
                <a:gd name="connsiteX474" fmla="*/ 1387336 w 3028217"/>
                <a:gd name="connsiteY474" fmla="*/ 2172198 h 2962327"/>
                <a:gd name="connsiteX475" fmla="*/ 1434008 w 3028217"/>
                <a:gd name="connsiteY475" fmla="*/ 2199821 h 2962327"/>
                <a:gd name="connsiteX476" fmla="*/ 1430198 w 3028217"/>
                <a:gd name="connsiteY476" fmla="*/ 2282688 h 2962327"/>
                <a:gd name="connsiteX477" fmla="*/ 1370191 w 3028217"/>
                <a:gd name="connsiteY477" fmla="*/ 2373176 h 2962327"/>
                <a:gd name="connsiteX478" fmla="*/ 1358761 w 3028217"/>
                <a:gd name="connsiteY478" fmla="*/ 2423658 h 2962327"/>
                <a:gd name="connsiteX479" fmla="*/ 1327328 w 3028217"/>
                <a:gd name="connsiteY479" fmla="*/ 2600823 h 2962327"/>
                <a:gd name="connsiteX480" fmla="*/ 1293991 w 3028217"/>
                <a:gd name="connsiteY480" fmla="*/ 2626541 h 2962327"/>
                <a:gd name="connsiteX481" fmla="*/ 1218743 w 3028217"/>
                <a:gd name="connsiteY481" fmla="*/ 2661783 h 2962327"/>
                <a:gd name="connsiteX482" fmla="*/ 1193026 w 3028217"/>
                <a:gd name="connsiteY482" fmla="*/ 2710361 h 2962327"/>
                <a:gd name="connsiteX483" fmla="*/ 1164451 w 3028217"/>
                <a:gd name="connsiteY483" fmla="*/ 2832281 h 2962327"/>
                <a:gd name="connsiteX484" fmla="*/ 1122541 w 3028217"/>
                <a:gd name="connsiteY484" fmla="*/ 2910386 h 2962327"/>
                <a:gd name="connsiteX485" fmla="*/ 1095871 w 3028217"/>
                <a:gd name="connsiteY485" fmla="*/ 2929436 h 2962327"/>
                <a:gd name="connsiteX486" fmla="*/ 1061581 w 3028217"/>
                <a:gd name="connsiteY486" fmla="*/ 2922768 h 2962327"/>
                <a:gd name="connsiteX487" fmla="*/ 1047293 w 3028217"/>
                <a:gd name="connsiteY487" fmla="*/ 2929436 h 2962327"/>
                <a:gd name="connsiteX488" fmla="*/ 1061581 w 3028217"/>
                <a:gd name="connsiteY488" fmla="*/ 2956106 h 2962327"/>
                <a:gd name="connsiteX489" fmla="*/ 1040626 w 3028217"/>
                <a:gd name="connsiteY489" fmla="*/ 2959916 h 2962327"/>
                <a:gd name="connsiteX490" fmla="*/ 783451 w 3028217"/>
                <a:gd name="connsiteY490" fmla="*/ 2850378 h 2962327"/>
                <a:gd name="connsiteX491" fmla="*/ 752971 w 3028217"/>
                <a:gd name="connsiteY491" fmla="*/ 2805611 h 2962327"/>
                <a:gd name="connsiteX492" fmla="*/ 737731 w 3028217"/>
                <a:gd name="connsiteY492" fmla="*/ 2765606 h 2962327"/>
                <a:gd name="connsiteX493" fmla="*/ 721538 w 3028217"/>
                <a:gd name="connsiteY493" fmla="*/ 2564628 h 2962327"/>
                <a:gd name="connsiteX494" fmla="*/ 670103 w 3028217"/>
                <a:gd name="connsiteY494" fmla="*/ 2492238 h 2962327"/>
                <a:gd name="connsiteX495" fmla="*/ 539611 w 3028217"/>
                <a:gd name="connsiteY495" fmla="*/ 2337933 h 2962327"/>
                <a:gd name="connsiteX496" fmla="*/ 473888 w 3028217"/>
                <a:gd name="connsiteY496" fmla="*/ 2221728 h 2962327"/>
                <a:gd name="connsiteX497" fmla="*/ 468173 w 3028217"/>
                <a:gd name="connsiteY497" fmla="*/ 2148386 h 2962327"/>
                <a:gd name="connsiteX498" fmla="*/ 471983 w 3028217"/>
                <a:gd name="connsiteY498" fmla="*/ 2122668 h 2962327"/>
                <a:gd name="connsiteX499" fmla="*/ 493891 w 3028217"/>
                <a:gd name="connsiteY499" fmla="*/ 2021703 h 2962327"/>
                <a:gd name="connsiteX500" fmla="*/ 538658 w 3028217"/>
                <a:gd name="connsiteY500" fmla="*/ 1907403 h 2962327"/>
                <a:gd name="connsiteX501" fmla="*/ 524371 w 3028217"/>
                <a:gd name="connsiteY501" fmla="*/ 1854063 h 2962327"/>
                <a:gd name="connsiteX502" fmla="*/ 499606 w 3028217"/>
                <a:gd name="connsiteY502" fmla="*/ 1853111 h 2962327"/>
                <a:gd name="connsiteX503" fmla="*/ 459601 w 3028217"/>
                <a:gd name="connsiteY503" fmla="*/ 1860731 h 2962327"/>
                <a:gd name="connsiteX504" fmla="*/ 408166 w 3028217"/>
                <a:gd name="connsiteY504" fmla="*/ 1827393 h 2962327"/>
                <a:gd name="connsiteX505" fmla="*/ 354826 w 3028217"/>
                <a:gd name="connsiteY505" fmla="*/ 1742621 h 2962327"/>
                <a:gd name="connsiteX506" fmla="*/ 322441 w 3028217"/>
                <a:gd name="connsiteY506" fmla="*/ 1715951 h 2962327"/>
                <a:gd name="connsiteX507" fmla="*/ 234811 w 3028217"/>
                <a:gd name="connsiteY507" fmla="*/ 1658801 h 2962327"/>
                <a:gd name="connsiteX508" fmla="*/ 206236 w 3028217"/>
                <a:gd name="connsiteY508" fmla="*/ 1644513 h 2962327"/>
                <a:gd name="connsiteX509" fmla="*/ 116701 w 3028217"/>
                <a:gd name="connsiteY509" fmla="*/ 1622606 h 2962327"/>
                <a:gd name="connsiteX510" fmla="*/ 28118 w 3028217"/>
                <a:gd name="connsiteY510" fmla="*/ 1557836 h 2962327"/>
                <a:gd name="connsiteX511" fmla="*/ 12878 w 3028217"/>
                <a:gd name="connsiteY511" fmla="*/ 1499733 h 2962327"/>
                <a:gd name="connsiteX512" fmla="*/ 10021 w 3028217"/>
                <a:gd name="connsiteY512" fmla="*/ 1446393 h 2962327"/>
                <a:gd name="connsiteX513" fmla="*/ 5258 w 3028217"/>
                <a:gd name="connsiteY513" fmla="*/ 1410198 h 2962327"/>
                <a:gd name="connsiteX514" fmla="*/ 45263 w 3028217"/>
                <a:gd name="connsiteY514" fmla="*/ 1105398 h 2962327"/>
                <a:gd name="connsiteX515" fmla="*/ 304343 w 3028217"/>
                <a:gd name="connsiteY515" fmla="*/ 581523 h 2962327"/>
                <a:gd name="connsiteX516" fmla="*/ 548183 w 3028217"/>
                <a:gd name="connsiteY516" fmla="*/ 329111 h 2962327"/>
                <a:gd name="connsiteX517" fmla="*/ 617716 w 3028217"/>
                <a:gd name="connsiteY517" fmla="*/ 317681 h 2962327"/>
                <a:gd name="connsiteX518" fmla="*/ 631051 w 3028217"/>
                <a:gd name="connsiteY518" fmla="*/ 309108 h 2962327"/>
                <a:gd name="connsiteX519" fmla="*/ 692011 w 3028217"/>
                <a:gd name="connsiteY519" fmla="*/ 299583 h 2962327"/>
                <a:gd name="connsiteX520" fmla="*/ 756781 w 3028217"/>
                <a:gd name="connsiteY520" fmla="*/ 316728 h 2962327"/>
                <a:gd name="connsiteX521" fmla="*/ 780593 w 3028217"/>
                <a:gd name="connsiteY521" fmla="*/ 315776 h 2962327"/>
                <a:gd name="connsiteX522" fmla="*/ 797738 w 3028217"/>
                <a:gd name="connsiteY522" fmla="*/ 314823 h 2962327"/>
                <a:gd name="connsiteX523" fmla="*/ 831076 w 3028217"/>
                <a:gd name="connsiteY523" fmla="*/ 316728 h 2962327"/>
                <a:gd name="connsiteX524" fmla="*/ 841553 w 3028217"/>
                <a:gd name="connsiteY524" fmla="*/ 277676 h 2962327"/>
                <a:gd name="connsiteX525" fmla="*/ 852031 w 3028217"/>
                <a:gd name="connsiteY525" fmla="*/ 259578 h 2962327"/>
                <a:gd name="connsiteX526" fmla="*/ 867152 w 3028217"/>
                <a:gd name="connsiteY526" fmla="*/ 248624 h 2962327"/>
                <a:gd name="connsiteX527" fmla="*/ 876026 w 3028217"/>
                <a:gd name="connsiteY527" fmla="*/ 238011 h 2962327"/>
                <a:gd name="connsiteX528" fmla="*/ 858921 w 3028217"/>
                <a:gd name="connsiteY528" fmla="*/ 241392 h 2962327"/>
                <a:gd name="connsiteX529" fmla="*/ 821551 w 3028217"/>
                <a:gd name="connsiteY529" fmla="*/ 210048 h 2962327"/>
                <a:gd name="connsiteX530" fmla="*/ 857746 w 3028217"/>
                <a:gd name="connsiteY530" fmla="*/ 190998 h 2962327"/>
                <a:gd name="connsiteX531" fmla="*/ 873343 w 3028217"/>
                <a:gd name="connsiteY531" fmla="*/ 184331 h 2962327"/>
                <a:gd name="connsiteX532" fmla="*/ 798215 w 3028217"/>
                <a:gd name="connsiteY532" fmla="*/ 181949 h 2962327"/>
                <a:gd name="connsiteX533" fmla="*/ 805359 w 3028217"/>
                <a:gd name="connsiteY533" fmla="*/ 187188 h 2962327"/>
                <a:gd name="connsiteX534" fmla="*/ 795834 w 3028217"/>
                <a:gd name="connsiteY534" fmla="*/ 196713 h 2962327"/>
                <a:gd name="connsiteX535" fmla="*/ 788214 w 3028217"/>
                <a:gd name="connsiteY535" fmla="*/ 182426 h 2962327"/>
                <a:gd name="connsiteX536" fmla="*/ 798215 w 3028217"/>
                <a:gd name="connsiteY536" fmla="*/ 181949 h 2962327"/>
                <a:gd name="connsiteX537" fmla="*/ 938708 w 3028217"/>
                <a:gd name="connsiteY537" fmla="*/ 121466 h 2962327"/>
                <a:gd name="connsiteX538" fmla="*/ 952043 w 3028217"/>
                <a:gd name="connsiteY538" fmla="*/ 141468 h 2962327"/>
                <a:gd name="connsiteX539" fmla="*/ 951037 w 3028217"/>
                <a:gd name="connsiteY539" fmla="*/ 142501 h 2962327"/>
                <a:gd name="connsiteX540" fmla="*/ 953949 w 3028217"/>
                <a:gd name="connsiteY540" fmla="*/ 140516 h 2962327"/>
                <a:gd name="connsiteX541" fmla="*/ 952996 w 3028217"/>
                <a:gd name="connsiteY541" fmla="*/ 148136 h 2962327"/>
                <a:gd name="connsiteX542" fmla="*/ 952996 w 3028217"/>
                <a:gd name="connsiteY542" fmla="*/ 169091 h 2962327"/>
                <a:gd name="connsiteX543" fmla="*/ 944424 w 3028217"/>
                <a:gd name="connsiteY543" fmla="*/ 159804 h 2962327"/>
                <a:gd name="connsiteX544" fmla="*/ 933131 w 3028217"/>
                <a:gd name="connsiteY544" fmla="*/ 154863 h 2962327"/>
                <a:gd name="connsiteX545" fmla="*/ 931088 w 3028217"/>
                <a:gd name="connsiteY545" fmla="*/ 155756 h 2962327"/>
                <a:gd name="connsiteX546" fmla="*/ 930136 w 3028217"/>
                <a:gd name="connsiteY546" fmla="*/ 155756 h 2962327"/>
                <a:gd name="connsiteX547" fmla="*/ 918706 w 3028217"/>
                <a:gd name="connsiteY547" fmla="*/ 144326 h 2962327"/>
                <a:gd name="connsiteX548" fmla="*/ 931088 w 3028217"/>
                <a:gd name="connsiteY548" fmla="*/ 122418 h 2962327"/>
                <a:gd name="connsiteX549" fmla="*/ 938708 w 3028217"/>
                <a:gd name="connsiteY549" fmla="*/ 121466 h 2962327"/>
                <a:gd name="connsiteX550" fmla="*/ 925373 w 3028217"/>
                <a:gd name="connsiteY550" fmla="*/ 107178 h 2962327"/>
                <a:gd name="connsiteX551" fmla="*/ 938708 w 3028217"/>
                <a:gd name="connsiteY551" fmla="*/ 121465 h 2962327"/>
                <a:gd name="connsiteX552" fmla="*/ 935851 w 3028217"/>
                <a:gd name="connsiteY552" fmla="*/ 121465 h 2962327"/>
                <a:gd name="connsiteX553" fmla="*/ 932993 w 3028217"/>
                <a:gd name="connsiteY553" fmla="*/ 121465 h 2962327"/>
                <a:gd name="connsiteX554" fmla="*/ 901561 w 3028217"/>
                <a:gd name="connsiteY554" fmla="*/ 123370 h 2962327"/>
                <a:gd name="connsiteX555" fmla="*/ 925373 w 3028217"/>
                <a:gd name="connsiteY555" fmla="*/ 107178 h 2962327"/>
                <a:gd name="connsiteX556" fmla="*/ 1021576 w 3028217"/>
                <a:gd name="connsiteY556" fmla="*/ 71936 h 2962327"/>
                <a:gd name="connsiteX557" fmla="*/ 1031101 w 3028217"/>
                <a:gd name="connsiteY557" fmla="*/ 97653 h 2962327"/>
                <a:gd name="connsiteX558" fmla="*/ 1000621 w 3028217"/>
                <a:gd name="connsiteY558" fmla="*/ 92891 h 2962327"/>
                <a:gd name="connsiteX559" fmla="*/ 1007288 w 3028217"/>
                <a:gd name="connsiteY559" fmla="*/ 79556 h 2962327"/>
                <a:gd name="connsiteX560" fmla="*/ 1021576 w 3028217"/>
                <a:gd name="connsiteY560" fmla="*/ 71936 h 2962327"/>
                <a:gd name="connsiteX561" fmla="*/ 1113849 w 3028217"/>
                <a:gd name="connsiteY561" fmla="*/ 40265 h 2962327"/>
                <a:gd name="connsiteX562" fmla="*/ 1159689 w 3028217"/>
                <a:gd name="connsiteY562" fmla="*/ 51933 h 2962327"/>
                <a:gd name="connsiteX563" fmla="*/ 1151116 w 3028217"/>
                <a:gd name="connsiteY563" fmla="*/ 84318 h 2962327"/>
                <a:gd name="connsiteX564" fmla="*/ 1111111 w 3028217"/>
                <a:gd name="connsiteY564" fmla="*/ 92891 h 2962327"/>
                <a:gd name="connsiteX565" fmla="*/ 1070153 w 3028217"/>
                <a:gd name="connsiteY565" fmla="*/ 58601 h 2962327"/>
                <a:gd name="connsiteX566" fmla="*/ 1113849 w 3028217"/>
                <a:gd name="connsiteY566" fmla="*/ 40265 h 2962327"/>
                <a:gd name="connsiteX567" fmla="*/ 1400760 w 3028217"/>
                <a:gd name="connsiteY567" fmla="*/ 96 h 2962327"/>
                <a:gd name="connsiteX568" fmla="*/ 1476871 w 3028217"/>
                <a:gd name="connsiteY568" fmla="*/ 5260 h 2962327"/>
                <a:gd name="connsiteX569" fmla="*/ 1611174 w 3028217"/>
                <a:gd name="connsiteY569" fmla="*/ 9070 h 2962327"/>
                <a:gd name="connsiteX570" fmla="*/ 1619746 w 3028217"/>
                <a:gd name="connsiteY570" fmla="*/ 17643 h 2962327"/>
                <a:gd name="connsiteX571" fmla="*/ 1646416 w 3028217"/>
                <a:gd name="connsiteY571" fmla="*/ 28120 h 2962327"/>
                <a:gd name="connsiteX572" fmla="*/ 1667371 w 3028217"/>
                <a:gd name="connsiteY572" fmla="*/ 31930 h 2962327"/>
                <a:gd name="connsiteX573" fmla="*/ 1742261 w 3028217"/>
                <a:gd name="connsiteY573" fmla="*/ 11690 h 2962327"/>
                <a:gd name="connsiteX574" fmla="*/ 1820723 w 3028217"/>
                <a:gd name="connsiteY574" fmla="*/ 30025 h 2962327"/>
                <a:gd name="connsiteX575" fmla="*/ 1901686 w 3028217"/>
                <a:gd name="connsiteY575" fmla="*/ 45265 h 2962327"/>
                <a:gd name="connsiteX576" fmla="*/ 1894066 w 3028217"/>
                <a:gd name="connsiteY576" fmla="*/ 69078 h 2962327"/>
                <a:gd name="connsiteX577" fmla="*/ 1955978 w 3028217"/>
                <a:gd name="connsiteY577" fmla="*/ 55743 h 2962327"/>
                <a:gd name="connsiteX578" fmla="*/ 1954073 w 3028217"/>
                <a:gd name="connsiteY578" fmla="*/ 71935 h 2962327"/>
                <a:gd name="connsiteX579" fmla="*/ 1935976 w 3028217"/>
                <a:gd name="connsiteY579" fmla="*/ 103368 h 2962327"/>
                <a:gd name="connsiteX580" fmla="*/ 1949311 w 3028217"/>
                <a:gd name="connsiteY580" fmla="*/ 161470 h 2962327"/>
                <a:gd name="connsiteX581" fmla="*/ 1894066 w 3028217"/>
                <a:gd name="connsiteY581" fmla="*/ 171948 h 2962327"/>
                <a:gd name="connsiteX582" fmla="*/ 1913116 w 3028217"/>
                <a:gd name="connsiteY582" fmla="*/ 183378 h 2962327"/>
                <a:gd name="connsiteX583" fmla="*/ 1907401 w 3028217"/>
                <a:gd name="connsiteY583" fmla="*/ 196713 h 2962327"/>
                <a:gd name="connsiteX584" fmla="*/ 1873111 w 3028217"/>
                <a:gd name="connsiteY584" fmla="*/ 245290 h 2962327"/>
                <a:gd name="connsiteX585" fmla="*/ 1866443 w 3028217"/>
                <a:gd name="connsiteY585" fmla="*/ 267198 h 2962327"/>
                <a:gd name="connsiteX586" fmla="*/ 1851203 w 3028217"/>
                <a:gd name="connsiteY586" fmla="*/ 270055 h 2962327"/>
                <a:gd name="connsiteX587" fmla="*/ 1866443 w 3028217"/>
                <a:gd name="connsiteY587" fmla="*/ 313870 h 2962327"/>
                <a:gd name="connsiteX588" fmla="*/ 1843583 w 3028217"/>
                <a:gd name="connsiteY588" fmla="*/ 319585 h 2962327"/>
                <a:gd name="connsiteX589" fmla="*/ 1819771 w 3028217"/>
                <a:gd name="connsiteY589" fmla="*/ 300535 h 2962327"/>
                <a:gd name="connsiteX590" fmla="*/ 1788338 w 3028217"/>
                <a:gd name="connsiteY590" fmla="*/ 313870 h 2962327"/>
                <a:gd name="connsiteX591" fmla="*/ 1800721 w 3028217"/>
                <a:gd name="connsiteY591" fmla="*/ 315775 h 2962327"/>
                <a:gd name="connsiteX592" fmla="*/ 1823581 w 3028217"/>
                <a:gd name="connsiteY592" fmla="*/ 314823 h 2962327"/>
                <a:gd name="connsiteX593" fmla="*/ 1833106 w 3028217"/>
                <a:gd name="connsiteY593" fmla="*/ 317680 h 2962327"/>
                <a:gd name="connsiteX594" fmla="*/ 1838821 w 3028217"/>
                <a:gd name="connsiteY594" fmla="*/ 334825 h 2962327"/>
                <a:gd name="connsiteX595" fmla="*/ 1715948 w 3028217"/>
                <a:gd name="connsiteY595" fmla="*/ 370068 h 2962327"/>
                <a:gd name="connsiteX596" fmla="*/ 1691183 w 3028217"/>
                <a:gd name="connsiteY596" fmla="*/ 379593 h 2962327"/>
                <a:gd name="connsiteX597" fmla="*/ 1586408 w 3028217"/>
                <a:gd name="connsiteY597" fmla="*/ 430075 h 2962327"/>
                <a:gd name="connsiteX598" fmla="*/ 1542593 w 3028217"/>
                <a:gd name="connsiteY598" fmla="*/ 468175 h 2962327"/>
                <a:gd name="connsiteX599" fmla="*/ 1480681 w 3028217"/>
                <a:gd name="connsiteY599" fmla="*/ 555805 h 2962327"/>
                <a:gd name="connsiteX600" fmla="*/ 1462583 w 3028217"/>
                <a:gd name="connsiteY600" fmla="*/ 562473 h 2962327"/>
                <a:gd name="connsiteX601" fmla="*/ 1385431 w 3028217"/>
                <a:gd name="connsiteY601" fmla="*/ 462460 h 2962327"/>
                <a:gd name="connsiteX602" fmla="*/ 1379716 w 3028217"/>
                <a:gd name="connsiteY602" fmla="*/ 398643 h 2962327"/>
                <a:gd name="connsiteX603" fmla="*/ 1441628 w 3028217"/>
                <a:gd name="connsiteY603" fmla="*/ 335778 h 2962327"/>
                <a:gd name="connsiteX604" fmla="*/ 1449248 w 3028217"/>
                <a:gd name="connsiteY604" fmla="*/ 321490 h 2962327"/>
                <a:gd name="connsiteX605" fmla="*/ 1461631 w 3028217"/>
                <a:gd name="connsiteY605" fmla="*/ 300535 h 2962327"/>
                <a:gd name="connsiteX606" fmla="*/ 1412101 w 3028217"/>
                <a:gd name="connsiteY606" fmla="*/ 280533 h 2962327"/>
                <a:gd name="connsiteX607" fmla="*/ 1434961 w 3028217"/>
                <a:gd name="connsiteY607" fmla="*/ 215763 h 2962327"/>
                <a:gd name="connsiteX608" fmla="*/ 1371143 w 3028217"/>
                <a:gd name="connsiteY608" fmla="*/ 160518 h 2962327"/>
                <a:gd name="connsiteX609" fmla="*/ 1331138 w 3028217"/>
                <a:gd name="connsiteY609" fmla="*/ 162423 h 2962327"/>
                <a:gd name="connsiteX610" fmla="*/ 1303516 w 3028217"/>
                <a:gd name="connsiteY610" fmla="*/ 150040 h 2962327"/>
                <a:gd name="connsiteX611" fmla="*/ 1313993 w 3028217"/>
                <a:gd name="connsiteY611" fmla="*/ 130038 h 2962327"/>
                <a:gd name="connsiteX612" fmla="*/ 1313041 w 3028217"/>
                <a:gd name="connsiteY612" fmla="*/ 121465 h 2962327"/>
                <a:gd name="connsiteX613" fmla="*/ 1323518 w 3028217"/>
                <a:gd name="connsiteY613" fmla="*/ 96700 h 2962327"/>
                <a:gd name="connsiteX614" fmla="*/ 1387336 w 3028217"/>
                <a:gd name="connsiteY614" fmla="*/ 88128 h 2962327"/>
                <a:gd name="connsiteX615" fmla="*/ 1394003 w 3028217"/>
                <a:gd name="connsiteY615" fmla="*/ 68125 h 2962327"/>
                <a:gd name="connsiteX616" fmla="*/ 1445438 w 3028217"/>
                <a:gd name="connsiteY616" fmla="*/ 41455 h 2962327"/>
                <a:gd name="connsiteX617" fmla="*/ 1471104 w 3028217"/>
                <a:gd name="connsiteY617" fmla="*/ 35589 h 2962327"/>
                <a:gd name="connsiteX618" fmla="*/ 1469608 w 3028217"/>
                <a:gd name="connsiteY618" fmla="*/ 35026 h 2962327"/>
                <a:gd name="connsiteX619" fmla="*/ 1456869 w 3028217"/>
                <a:gd name="connsiteY619" fmla="*/ 34788 h 2962327"/>
                <a:gd name="connsiteX620" fmla="*/ 1365429 w 3028217"/>
                <a:gd name="connsiteY620" fmla="*/ 60505 h 2962327"/>
                <a:gd name="connsiteX621" fmla="*/ 1208266 w 3028217"/>
                <a:gd name="connsiteY621" fmla="*/ 122418 h 2962327"/>
                <a:gd name="connsiteX622" fmla="*/ 1175881 w 3028217"/>
                <a:gd name="connsiteY622" fmla="*/ 122418 h 2962327"/>
                <a:gd name="connsiteX623" fmla="*/ 1187311 w 3028217"/>
                <a:gd name="connsiteY623" fmla="*/ 142420 h 2962327"/>
                <a:gd name="connsiteX624" fmla="*/ 1180644 w 3028217"/>
                <a:gd name="connsiteY624" fmla="*/ 149088 h 2962327"/>
                <a:gd name="connsiteX625" fmla="*/ 1158647 w 3028217"/>
                <a:gd name="connsiteY625" fmla="*/ 153642 h 2962327"/>
                <a:gd name="connsiteX626" fmla="*/ 1143520 w 3028217"/>
                <a:gd name="connsiteY626" fmla="*/ 152466 h 2962327"/>
                <a:gd name="connsiteX627" fmla="*/ 1148259 w 3028217"/>
                <a:gd name="connsiteY627" fmla="*/ 153731 h 2962327"/>
                <a:gd name="connsiteX628" fmla="*/ 1152069 w 3028217"/>
                <a:gd name="connsiteY628" fmla="*/ 175758 h 2962327"/>
                <a:gd name="connsiteX629" fmla="*/ 1029196 w 3028217"/>
                <a:gd name="connsiteY629" fmla="*/ 182425 h 2962327"/>
                <a:gd name="connsiteX630" fmla="*/ 1006336 w 3028217"/>
                <a:gd name="connsiteY630" fmla="*/ 148135 h 2962327"/>
                <a:gd name="connsiteX631" fmla="*/ 995859 w 3028217"/>
                <a:gd name="connsiteY631" fmla="*/ 134800 h 2962327"/>
                <a:gd name="connsiteX632" fmla="*/ 987286 w 3028217"/>
                <a:gd name="connsiteY632" fmla="*/ 114798 h 2962327"/>
                <a:gd name="connsiteX633" fmla="*/ 1049199 w 3028217"/>
                <a:gd name="connsiteY633" fmla="*/ 134800 h 2962327"/>
                <a:gd name="connsiteX634" fmla="*/ 1064439 w 3028217"/>
                <a:gd name="connsiteY634" fmla="*/ 149088 h 2962327"/>
                <a:gd name="connsiteX635" fmla="*/ 1095871 w 3028217"/>
                <a:gd name="connsiteY635" fmla="*/ 149326 h 2962327"/>
                <a:gd name="connsiteX636" fmla="*/ 1106484 w 3028217"/>
                <a:gd name="connsiteY636" fmla="*/ 148924 h 2962327"/>
                <a:gd name="connsiteX637" fmla="*/ 1093014 w 3028217"/>
                <a:gd name="connsiteY637" fmla="*/ 149088 h 2962327"/>
                <a:gd name="connsiteX638" fmla="*/ 1062534 w 3028217"/>
                <a:gd name="connsiteY638" fmla="*/ 131943 h 2962327"/>
                <a:gd name="connsiteX639" fmla="*/ 1133971 w 3028217"/>
                <a:gd name="connsiteY639" fmla="*/ 110988 h 2962327"/>
                <a:gd name="connsiteX640" fmla="*/ 1158736 w 3028217"/>
                <a:gd name="connsiteY640" fmla="*/ 88128 h 2962327"/>
                <a:gd name="connsiteX641" fmla="*/ 1173024 w 3028217"/>
                <a:gd name="connsiteY641" fmla="*/ 73840 h 2962327"/>
                <a:gd name="connsiteX642" fmla="*/ 1214934 w 3028217"/>
                <a:gd name="connsiteY642" fmla="*/ 54790 h 2962327"/>
                <a:gd name="connsiteX643" fmla="*/ 1275894 w 3028217"/>
                <a:gd name="connsiteY643" fmla="*/ 44313 h 2962327"/>
                <a:gd name="connsiteX644" fmla="*/ 1211124 w 3028217"/>
                <a:gd name="connsiteY644" fmla="*/ 51933 h 2962327"/>
                <a:gd name="connsiteX645" fmla="*/ 1174929 w 3028217"/>
                <a:gd name="connsiteY645" fmla="*/ 39550 h 2962327"/>
                <a:gd name="connsiteX646" fmla="*/ 1174929 w 3028217"/>
                <a:gd name="connsiteY646" fmla="*/ 26215 h 2962327"/>
                <a:gd name="connsiteX647" fmla="*/ 1400760 w 3028217"/>
                <a:gd name="connsiteY647" fmla="*/ 96 h 296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Lst>
              <a:rect l="l" t="t" r="r" b="b"/>
              <a:pathLst>
                <a:path w="3028217" h="296232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chemeClr val="accent2">
                <a:lumMod val="40000"/>
                <a:lumOff val="60000"/>
              </a:schemeClr>
            </a:solidFill>
            <a:ln w="9525" cap="flat">
              <a:noFill/>
              <a:prstDash val="solid"/>
              <a:miter/>
            </a:ln>
          </p:spPr>
          <p:txBody>
            <a:bodyPr rtlCol="0" anchor="ctr"/>
            <a:lstStyle/>
            <a:p>
              <a:endParaRPr lang="en-US" dirty="0"/>
            </a:p>
          </p:txBody>
        </p:sp>
      </p:grpSp>
      <p:sp>
        <p:nvSpPr>
          <p:cNvPr id="45" name="TextBox 44">
            <a:extLst>
              <a:ext uri="{FF2B5EF4-FFF2-40B4-BE49-F238E27FC236}">
                <a16:creationId xmlns:a16="http://schemas.microsoft.com/office/drawing/2014/main" id="{5FB38433-4017-477B-ADA2-91CB6F4AD732}"/>
              </a:ext>
            </a:extLst>
          </p:cNvPr>
          <p:cNvSpPr txBox="1"/>
          <p:nvPr/>
        </p:nvSpPr>
        <p:spPr>
          <a:xfrm>
            <a:off x="7735333" y="4794034"/>
            <a:ext cx="1730956" cy="338554"/>
          </a:xfrm>
          <a:prstGeom prst="rect">
            <a:avLst/>
          </a:prstGeom>
          <a:noFill/>
        </p:spPr>
        <p:txBody>
          <a:bodyPr wrap="square" rtlCol="0">
            <a:spAutoFit/>
          </a:bodyPr>
          <a:lstStyle/>
          <a:p>
            <a:r>
              <a:rPr lang="fa-IR" altLang="ko-KR" sz="1600" b="1" dirty="0">
                <a:solidFill>
                  <a:schemeClr val="tx2"/>
                </a:solidFill>
                <a:cs typeface="2  Titr" panose="00000700000000000000" pitchFamily="2" charset="-78"/>
              </a:rPr>
              <a:t>افزایش بهره وری</a:t>
            </a:r>
            <a:endParaRPr lang="ko-KR" altLang="en-US" sz="1600" b="1" dirty="0">
              <a:solidFill>
                <a:schemeClr val="tx2"/>
              </a:solidFill>
              <a:cs typeface="2  Titr" panose="00000700000000000000" pitchFamily="2" charset="-78"/>
            </a:endParaRPr>
          </a:p>
        </p:txBody>
      </p:sp>
      <p:sp>
        <p:nvSpPr>
          <p:cNvPr id="50" name="TextBox 49">
            <a:extLst>
              <a:ext uri="{FF2B5EF4-FFF2-40B4-BE49-F238E27FC236}">
                <a16:creationId xmlns:a16="http://schemas.microsoft.com/office/drawing/2014/main" id="{5FB38433-4017-477B-ADA2-91CB6F4AD732}"/>
              </a:ext>
            </a:extLst>
          </p:cNvPr>
          <p:cNvSpPr txBox="1"/>
          <p:nvPr/>
        </p:nvSpPr>
        <p:spPr>
          <a:xfrm>
            <a:off x="4538749" y="5586273"/>
            <a:ext cx="2628384" cy="338554"/>
          </a:xfrm>
          <a:prstGeom prst="rect">
            <a:avLst/>
          </a:prstGeom>
          <a:noFill/>
        </p:spPr>
        <p:txBody>
          <a:bodyPr wrap="square" rtlCol="0">
            <a:spAutoFit/>
          </a:bodyPr>
          <a:lstStyle/>
          <a:p>
            <a:r>
              <a:rPr lang="fa-IR" altLang="ko-KR" sz="1600" b="1" dirty="0">
                <a:solidFill>
                  <a:schemeClr val="tx2"/>
                </a:solidFill>
                <a:cs typeface="2  Titr" panose="00000700000000000000" pitchFamily="2" charset="-78"/>
              </a:rPr>
              <a:t>افزایش شفافیت و پاسخگویی سریع</a:t>
            </a:r>
            <a:endParaRPr lang="ko-KR" altLang="en-US" sz="1600" b="1" dirty="0">
              <a:solidFill>
                <a:schemeClr val="tx2"/>
              </a:solidFill>
              <a:cs typeface="2  Titr" panose="00000700000000000000" pitchFamily="2" charset="-78"/>
            </a:endParaRPr>
          </a:p>
        </p:txBody>
      </p:sp>
      <p:sp>
        <p:nvSpPr>
          <p:cNvPr id="51" name="TextBox 50">
            <a:extLst>
              <a:ext uri="{FF2B5EF4-FFF2-40B4-BE49-F238E27FC236}">
                <a16:creationId xmlns:a16="http://schemas.microsoft.com/office/drawing/2014/main" id="{5FB38433-4017-477B-ADA2-91CB6F4AD732}"/>
              </a:ext>
            </a:extLst>
          </p:cNvPr>
          <p:cNvSpPr txBox="1"/>
          <p:nvPr/>
        </p:nvSpPr>
        <p:spPr>
          <a:xfrm>
            <a:off x="2435839" y="4622428"/>
            <a:ext cx="2062337" cy="338554"/>
          </a:xfrm>
          <a:prstGeom prst="rect">
            <a:avLst/>
          </a:prstGeom>
          <a:noFill/>
        </p:spPr>
        <p:txBody>
          <a:bodyPr wrap="square" rtlCol="0">
            <a:spAutoFit/>
          </a:bodyPr>
          <a:lstStyle/>
          <a:p>
            <a:r>
              <a:rPr lang="fa-IR" altLang="ko-KR" sz="1600" b="1" dirty="0">
                <a:solidFill>
                  <a:schemeClr val="tx2"/>
                </a:solidFill>
                <a:cs typeface="2  Titr" panose="00000700000000000000" pitchFamily="2" charset="-78"/>
              </a:rPr>
              <a:t>افزایش رضایت عمومی</a:t>
            </a:r>
            <a:endParaRPr lang="ko-KR" altLang="en-US" sz="1600" b="1" dirty="0">
              <a:solidFill>
                <a:schemeClr val="tx2"/>
              </a:solidFill>
              <a:cs typeface="2  Titr" panose="00000700000000000000" pitchFamily="2" charset="-78"/>
            </a:endParaRPr>
          </a:p>
        </p:txBody>
      </p:sp>
      <p:sp>
        <p:nvSpPr>
          <p:cNvPr id="52" name="TextBox 51">
            <a:extLst>
              <a:ext uri="{FF2B5EF4-FFF2-40B4-BE49-F238E27FC236}">
                <a16:creationId xmlns:a16="http://schemas.microsoft.com/office/drawing/2014/main" id="{5FB38433-4017-477B-ADA2-91CB6F4AD732}"/>
              </a:ext>
            </a:extLst>
          </p:cNvPr>
          <p:cNvSpPr txBox="1"/>
          <p:nvPr/>
        </p:nvSpPr>
        <p:spPr>
          <a:xfrm>
            <a:off x="323529" y="2897489"/>
            <a:ext cx="3122243" cy="338554"/>
          </a:xfrm>
          <a:prstGeom prst="rect">
            <a:avLst/>
          </a:prstGeom>
          <a:noFill/>
        </p:spPr>
        <p:txBody>
          <a:bodyPr wrap="square" rtlCol="0">
            <a:spAutoFit/>
          </a:bodyPr>
          <a:lstStyle/>
          <a:p>
            <a:r>
              <a:rPr lang="fa-IR" altLang="ko-KR" sz="1600" b="1" dirty="0">
                <a:solidFill>
                  <a:schemeClr val="tx2"/>
                </a:solidFill>
                <a:cs typeface="2  Titr" panose="00000700000000000000" pitchFamily="2" charset="-78"/>
              </a:rPr>
              <a:t>افزایش کمیت و کیفیت خدمات عمومی</a:t>
            </a:r>
            <a:endParaRPr lang="ko-KR" altLang="en-US" sz="1600" b="1" dirty="0">
              <a:solidFill>
                <a:schemeClr val="tx2"/>
              </a:solidFill>
              <a:cs typeface="2  Titr" panose="00000700000000000000" pitchFamily="2" charset="-78"/>
            </a:endParaRPr>
          </a:p>
        </p:txBody>
      </p:sp>
    </p:spTree>
    <p:extLst>
      <p:ext uri="{BB962C8B-B14F-4D97-AF65-F5344CB8AC3E}">
        <p14:creationId xmlns:p14="http://schemas.microsoft.com/office/powerpoint/2010/main" val="8129924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864"/>
          <a:stretch/>
        </p:blipFill>
        <p:spPr>
          <a:xfrm>
            <a:off x="1270000" y="608665"/>
            <a:ext cx="9931400" cy="5538135"/>
          </a:xfrm>
          <a:prstGeom prst="rect">
            <a:avLst/>
          </a:prstGeom>
        </p:spPr>
      </p:pic>
    </p:spTree>
    <p:extLst>
      <p:ext uri="{BB962C8B-B14F-4D97-AF65-F5344CB8AC3E}">
        <p14:creationId xmlns:p14="http://schemas.microsoft.com/office/powerpoint/2010/main" val="381190466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1482"/>
          <a:stretch/>
        </p:blipFill>
        <p:spPr>
          <a:xfrm>
            <a:off x="1623483" y="101600"/>
            <a:ext cx="8572500" cy="6756400"/>
          </a:xfrm>
          <a:prstGeom prst="rect">
            <a:avLst/>
          </a:prstGeom>
        </p:spPr>
      </p:pic>
    </p:spTree>
    <p:extLst>
      <p:ext uri="{BB962C8B-B14F-4D97-AF65-F5344CB8AC3E}">
        <p14:creationId xmlns:p14="http://schemas.microsoft.com/office/powerpoint/2010/main" val="910839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2523072" y="331196"/>
            <a:ext cx="6617598" cy="724247"/>
          </a:xfrm>
        </p:spPr>
        <p:txBody>
          <a:bodyPr/>
          <a:lstStyle/>
          <a:p>
            <a:r>
              <a:rPr lang="fa-IR" sz="2400" dirty="0">
                <a:solidFill>
                  <a:schemeClr val="tx2"/>
                </a:solidFill>
                <a:cs typeface="2  Titr" panose="00000700000000000000" pitchFamily="2" charset="-78"/>
              </a:rPr>
              <a:t>خلاصه تفاوت ها در الگوی هرم دانش در یک نگاه</a:t>
            </a:r>
            <a:endParaRPr lang="en-US" sz="2400" dirty="0">
              <a:solidFill>
                <a:schemeClr val="tx2"/>
              </a:solidFill>
              <a:cs typeface="2  Titr" panose="00000700000000000000" pitchFamily="2" charset="-78"/>
            </a:endParaRPr>
          </a:p>
        </p:txBody>
      </p:sp>
      <p:graphicFrame>
        <p:nvGraphicFramePr>
          <p:cNvPr id="3" name="Table 2">
            <a:extLst>
              <a:ext uri="{FF2B5EF4-FFF2-40B4-BE49-F238E27FC236}">
                <a16:creationId xmlns:a16="http://schemas.microsoft.com/office/drawing/2014/main" id="{3B8D986C-1B13-4EE9-B3C9-528D84AA6F93}"/>
              </a:ext>
            </a:extLst>
          </p:cNvPr>
          <p:cNvGraphicFramePr>
            <a:graphicFrameLocks noGrp="1"/>
          </p:cNvGraphicFramePr>
          <p:nvPr>
            <p:extLst>
              <p:ext uri="{D42A27DB-BD31-4B8C-83A1-F6EECF244321}">
                <p14:modId xmlns:p14="http://schemas.microsoft.com/office/powerpoint/2010/main" val="2039628365"/>
              </p:ext>
            </p:extLst>
          </p:nvPr>
        </p:nvGraphicFramePr>
        <p:xfrm>
          <a:off x="1057559" y="1292121"/>
          <a:ext cx="10306535" cy="3217201"/>
        </p:xfrm>
        <a:graphic>
          <a:graphicData uri="http://schemas.openxmlformats.org/drawingml/2006/table">
            <a:tbl>
              <a:tblPr firstRow="1" bandRow="1">
                <a:tableStyleId>{5C22544A-7EE6-4342-B048-85BDC9FD1C3A}</a:tableStyleId>
              </a:tblPr>
              <a:tblGrid>
                <a:gridCol w="2576336">
                  <a:extLst>
                    <a:ext uri="{9D8B030D-6E8A-4147-A177-3AD203B41FA5}">
                      <a16:colId xmlns:a16="http://schemas.microsoft.com/office/drawing/2014/main" val="20000"/>
                    </a:ext>
                  </a:extLst>
                </a:gridCol>
                <a:gridCol w="2576733">
                  <a:extLst>
                    <a:ext uri="{9D8B030D-6E8A-4147-A177-3AD203B41FA5}">
                      <a16:colId xmlns:a16="http://schemas.microsoft.com/office/drawing/2014/main" val="20002"/>
                    </a:ext>
                  </a:extLst>
                </a:gridCol>
                <a:gridCol w="3083001">
                  <a:extLst>
                    <a:ext uri="{9D8B030D-6E8A-4147-A177-3AD203B41FA5}">
                      <a16:colId xmlns:a16="http://schemas.microsoft.com/office/drawing/2014/main" val="20004"/>
                    </a:ext>
                  </a:extLst>
                </a:gridCol>
                <a:gridCol w="2070465">
                  <a:extLst>
                    <a:ext uri="{9D8B030D-6E8A-4147-A177-3AD203B41FA5}">
                      <a16:colId xmlns:a16="http://schemas.microsoft.com/office/drawing/2014/main" val="20006"/>
                    </a:ext>
                  </a:extLst>
                </a:gridCol>
              </a:tblGrid>
              <a:tr h="77192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2000" b="1" kern="1200" dirty="0">
                          <a:solidFill>
                            <a:schemeClr val="bg1"/>
                          </a:solidFill>
                          <a:latin typeface="+mn-lt"/>
                          <a:ea typeface="+mn-ea"/>
                          <a:cs typeface="2  Titr" panose="00000700000000000000" pitchFamily="2" charset="-78"/>
                        </a:rPr>
                        <a:t>هدف</a:t>
                      </a:r>
                      <a:endParaRPr lang="ko-KR" altLang="en-US" sz="2000" b="1" kern="1200" dirty="0">
                        <a:solidFill>
                          <a:schemeClr val="bg1"/>
                        </a:solidFill>
                        <a:latin typeface="+mn-lt"/>
                        <a:ea typeface="+mn-ea"/>
                        <a:cs typeface="2  Titr" panose="00000700000000000000" pitchFamily="2" charset="-78"/>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2000" b="1" kern="1200" dirty="0">
                          <a:solidFill>
                            <a:schemeClr val="bg1"/>
                          </a:solidFill>
                          <a:latin typeface="+mn-lt"/>
                          <a:ea typeface="+mn-ea"/>
                          <a:cs typeface="2  Titr" panose="00000700000000000000" pitchFamily="2" charset="-78"/>
                        </a:rPr>
                        <a:t>سوال</a:t>
                      </a:r>
                      <a:endParaRPr lang="ko-KR" altLang="en-US" sz="2000" b="1" kern="1200" dirty="0">
                        <a:solidFill>
                          <a:schemeClr val="bg1"/>
                        </a:solidFill>
                        <a:latin typeface="+mn-lt"/>
                        <a:ea typeface="+mn-ea"/>
                        <a:cs typeface="2  Titr" panose="00000700000000000000" pitchFamily="2" charset="-78"/>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2000" b="1" kern="1200" dirty="0">
                          <a:solidFill>
                            <a:schemeClr val="bg1"/>
                          </a:solidFill>
                          <a:latin typeface="+mn-lt"/>
                          <a:ea typeface="+mn-ea"/>
                          <a:cs typeface="2  Titr" panose="00000700000000000000" pitchFamily="2" charset="-78"/>
                        </a:rPr>
                        <a:t>ویژگی</a:t>
                      </a:r>
                      <a:endParaRPr lang="ko-KR" altLang="en-US" sz="2000" b="1" kern="1200" dirty="0">
                        <a:solidFill>
                          <a:schemeClr val="bg1"/>
                        </a:solidFill>
                        <a:latin typeface="+mn-lt"/>
                        <a:ea typeface="+mn-ea"/>
                        <a:cs typeface="2  Titr" panose="00000700000000000000" pitchFamily="2" charset="-78"/>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2000" b="1" kern="1200" dirty="0">
                          <a:solidFill>
                            <a:schemeClr val="bg1"/>
                          </a:solidFill>
                          <a:latin typeface="+mn-lt"/>
                          <a:ea typeface="+mn-ea"/>
                          <a:cs typeface="2  Titr" panose="00000700000000000000" pitchFamily="2" charset="-78"/>
                        </a:rPr>
                        <a:t>سطح</a:t>
                      </a:r>
                      <a:endParaRPr lang="ko-KR" altLang="en-US" sz="2000" b="1" kern="1200" dirty="0">
                        <a:solidFill>
                          <a:schemeClr val="bg1"/>
                        </a:solidFill>
                        <a:latin typeface="+mn-lt"/>
                        <a:ea typeface="+mn-ea"/>
                        <a:cs typeface="2  Titr" panose="00000700000000000000" pitchFamily="2" charset="-78"/>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388371">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ثبت</a:t>
                      </a:r>
                      <a:r>
                        <a:rPr lang="fa-IR" altLang="ko-KR" sz="1600" b="1" baseline="0" dirty="0">
                          <a:solidFill>
                            <a:schemeClr val="tx1">
                              <a:lumMod val="65000"/>
                              <a:lumOff val="35000"/>
                            </a:schemeClr>
                          </a:solidFill>
                          <a:latin typeface="+mn-lt"/>
                          <a:cs typeface="B Nazanin" panose="00000400000000000000" pitchFamily="2" charset="-78"/>
                        </a:rPr>
                        <a:t> واقعیت ها</a:t>
                      </a:r>
                      <a:endParaRPr lang="ko-KR" altLang="en-US" sz="1600" b="1" dirty="0">
                        <a:solidFill>
                          <a:schemeClr val="tx1">
                            <a:lumMod val="65000"/>
                            <a:lumOff val="35000"/>
                          </a:schemeClr>
                        </a:solidFill>
                        <a:latin typeface="+mn-lt"/>
                        <a:cs typeface="B Nazanin" panose="00000400000000000000" pitchFamily="2" charset="-78"/>
                      </a:endParaRPr>
                    </a:p>
                  </a:txBody>
                  <a:tcPr anchor="ctr">
                    <a:lnT w="38100" cmpd="sng">
                      <a:noFill/>
                    </a:lnT>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dirty="0">
                          <a:solidFill>
                            <a:schemeClr val="tx1">
                              <a:lumMod val="65000"/>
                              <a:lumOff val="35000"/>
                            </a:schemeClr>
                          </a:solidFill>
                          <a:latin typeface="+mn-lt"/>
                          <a:cs typeface="B Nazanin" panose="00000400000000000000" pitchFamily="2" charset="-78"/>
                        </a:rPr>
                        <a:t>-</a:t>
                      </a:r>
                      <a:endParaRPr lang="ko-KR" altLang="en-US" sz="1600" b="1" dirty="0">
                        <a:solidFill>
                          <a:schemeClr val="tx1">
                            <a:lumMod val="65000"/>
                            <a:lumOff val="35000"/>
                          </a:schemeClr>
                        </a:solidFill>
                        <a:latin typeface="+mn-lt"/>
                        <a:cs typeface="B Nazanin" panose="00000400000000000000" pitchFamily="2" charset="-78"/>
                      </a:endParaRPr>
                    </a:p>
                  </a:txBody>
                  <a:tcPr anchor="ctr">
                    <a:lnT w="38100" cmpd="sng">
                      <a:noFill/>
                    </a:lnT>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خام و بدون معنا</a:t>
                      </a:r>
                      <a:endParaRPr lang="ko-KR" altLang="en-US" sz="1600" b="1" dirty="0">
                        <a:solidFill>
                          <a:schemeClr val="tx1">
                            <a:lumMod val="65000"/>
                            <a:lumOff val="35000"/>
                          </a:schemeClr>
                        </a:solidFill>
                        <a:latin typeface="+mn-lt"/>
                        <a:cs typeface="B Nazanin" panose="00000400000000000000" pitchFamily="2" charset="-78"/>
                      </a:endParaRPr>
                    </a:p>
                  </a:txBody>
                  <a:tcPr anchor="ctr">
                    <a:lnT w="38100" cmpd="sng">
                      <a:noFill/>
                    </a:lnT>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tx1">
                              <a:lumMod val="65000"/>
                              <a:lumOff val="35000"/>
                            </a:schemeClr>
                          </a:solidFill>
                          <a:latin typeface="+mn-lt"/>
                          <a:cs typeface="2  Titr" panose="00000700000000000000" pitchFamily="2" charset="-78"/>
                        </a:rPr>
                        <a:t>داده</a:t>
                      </a:r>
                      <a:endParaRPr lang="ko-KR" altLang="en-US" sz="1200" b="1" dirty="0">
                        <a:solidFill>
                          <a:schemeClr val="tx1">
                            <a:lumMod val="65000"/>
                            <a:lumOff val="35000"/>
                          </a:schemeClr>
                        </a:solidFill>
                        <a:latin typeface="+mn-lt"/>
                        <a:cs typeface="2  Titr" panose="00000700000000000000" pitchFamily="2" charset="-78"/>
                      </a:endParaRPr>
                    </a:p>
                  </a:txBody>
                  <a:tcPr anchor="ctr">
                    <a:lnT w="38100" cmpd="sng">
                      <a:noFill/>
                    </a:lnT>
                    <a:solidFill>
                      <a:schemeClr val="bg1"/>
                    </a:solidFill>
                  </a:tcPr>
                </a:tc>
                <a:extLst>
                  <a:ext uri="{0D108BD9-81ED-4DB2-BD59-A6C34878D82A}">
                    <a16:rowId xmlns:a16="http://schemas.microsoft.com/office/drawing/2014/main" val="10001"/>
                  </a:ext>
                </a:extLst>
              </a:tr>
              <a:tr h="388371">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توصیف وضعیت</a:t>
                      </a:r>
                      <a:endParaRPr lang="ko-KR" altLang="en-US" sz="16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600" b="1" dirty="0">
                        <a:solidFill>
                          <a:schemeClr val="tx1">
                            <a:lumMod val="65000"/>
                            <a:lumOff val="35000"/>
                          </a:schemeClr>
                        </a:solidFill>
                        <a:latin typeface="+mn-lt"/>
                        <a:cs typeface="B Nazanin" panose="00000400000000000000" pitchFamily="2" charset="-78"/>
                      </a:endParaRPr>
                    </a:p>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چه چیزی؟ کجا؟ کی؟</a:t>
                      </a:r>
                      <a:endParaRPr lang="ko-KR" altLang="en-US" sz="16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سازمان یافته و معنا دار</a:t>
                      </a:r>
                      <a:endParaRPr lang="ko-KR" altLang="en-US" sz="16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tx1">
                              <a:lumMod val="65000"/>
                              <a:lumOff val="35000"/>
                            </a:schemeClr>
                          </a:solidFill>
                          <a:latin typeface="+mn-lt"/>
                          <a:cs typeface="2  Titr" panose="00000700000000000000" pitchFamily="2" charset="-78"/>
                        </a:rPr>
                        <a:t>اطلاعات</a:t>
                      </a:r>
                      <a:endParaRPr lang="ko-KR" altLang="en-US" sz="1200" b="1" dirty="0">
                        <a:solidFill>
                          <a:schemeClr val="tx1">
                            <a:lumMod val="65000"/>
                            <a:lumOff val="35000"/>
                          </a:schemeClr>
                        </a:solidFill>
                        <a:latin typeface="+mn-lt"/>
                        <a:cs typeface="2  Titr" panose="00000700000000000000" pitchFamily="2" charset="-78"/>
                      </a:endParaRPr>
                    </a:p>
                  </a:txBody>
                  <a:tcPr anchor="ctr">
                    <a:solidFill>
                      <a:schemeClr val="bg1">
                        <a:lumMod val="95000"/>
                      </a:schemeClr>
                    </a:solidFill>
                  </a:tcPr>
                </a:tc>
                <a:extLst>
                  <a:ext uri="{0D108BD9-81ED-4DB2-BD59-A6C34878D82A}">
                    <a16:rowId xmlns:a16="http://schemas.microsoft.com/office/drawing/2014/main" val="10002"/>
                  </a:ext>
                </a:extLst>
              </a:tr>
              <a:tr h="388371">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درک</a:t>
                      </a:r>
                      <a:r>
                        <a:rPr lang="fa-IR" altLang="ko-KR" sz="1600" b="1" baseline="0" dirty="0">
                          <a:solidFill>
                            <a:schemeClr val="tx1">
                              <a:lumMod val="65000"/>
                              <a:lumOff val="35000"/>
                            </a:schemeClr>
                          </a:solidFill>
                          <a:latin typeface="+mn-lt"/>
                          <a:cs typeface="B Nazanin" panose="00000400000000000000" pitchFamily="2" charset="-78"/>
                        </a:rPr>
                        <a:t> الگوها و کاربرد</a:t>
                      </a:r>
                      <a:endParaRPr lang="ko-KR" altLang="en-US" sz="1600" b="1" dirty="0">
                        <a:solidFill>
                          <a:schemeClr val="tx1">
                            <a:lumMod val="65000"/>
                            <a:lumOff val="35000"/>
                          </a:schemeClr>
                        </a:solidFill>
                        <a:latin typeface="+mn-lt"/>
                        <a:cs typeface="B Nazanin" panose="00000400000000000000" pitchFamily="2" charset="-78"/>
                      </a:endParaRPr>
                    </a:p>
                  </a:txBody>
                  <a:tcPr anchor="c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چگونه؟</a:t>
                      </a:r>
                      <a:endParaRPr lang="ko-KR" altLang="en-US" sz="1600" b="1" dirty="0">
                        <a:solidFill>
                          <a:schemeClr val="tx1">
                            <a:lumMod val="65000"/>
                            <a:lumOff val="35000"/>
                          </a:schemeClr>
                        </a:solidFill>
                        <a:latin typeface="+mn-lt"/>
                        <a:cs typeface="B Nazanin" panose="00000400000000000000" pitchFamily="2" charset="-78"/>
                      </a:endParaRPr>
                    </a:p>
                  </a:txBody>
                  <a:tcPr anchor="c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کاربردی</a:t>
                      </a:r>
                      <a:r>
                        <a:rPr lang="fa-IR" altLang="ko-KR" sz="1600" b="1" baseline="0" dirty="0">
                          <a:solidFill>
                            <a:schemeClr val="tx1">
                              <a:lumMod val="65000"/>
                              <a:lumOff val="35000"/>
                            </a:schemeClr>
                          </a:solidFill>
                          <a:latin typeface="+mn-lt"/>
                          <a:cs typeface="B Nazanin" panose="00000400000000000000" pitchFamily="2" charset="-78"/>
                        </a:rPr>
                        <a:t> و تجربی</a:t>
                      </a:r>
                      <a:endParaRPr lang="ko-KR" altLang="en-US" sz="1600" b="1" dirty="0">
                        <a:solidFill>
                          <a:schemeClr val="tx1">
                            <a:lumMod val="65000"/>
                            <a:lumOff val="35000"/>
                          </a:schemeClr>
                        </a:solidFill>
                        <a:latin typeface="+mn-lt"/>
                        <a:cs typeface="B Nazanin" panose="00000400000000000000" pitchFamily="2" charset="-78"/>
                      </a:endParaRPr>
                    </a:p>
                  </a:txBody>
                  <a:tcPr anchor="c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tx1">
                              <a:lumMod val="65000"/>
                              <a:lumOff val="35000"/>
                            </a:schemeClr>
                          </a:solidFill>
                          <a:latin typeface="+mn-lt"/>
                          <a:cs typeface="2  Titr" panose="00000700000000000000" pitchFamily="2" charset="-78"/>
                        </a:rPr>
                        <a:t>دانش</a:t>
                      </a:r>
                      <a:endParaRPr lang="ko-KR" altLang="en-US" sz="1200" b="1" dirty="0">
                        <a:solidFill>
                          <a:schemeClr val="tx1">
                            <a:lumMod val="65000"/>
                            <a:lumOff val="35000"/>
                          </a:schemeClr>
                        </a:solidFill>
                        <a:latin typeface="+mn-lt"/>
                        <a:cs typeface="2  Titr" panose="00000700000000000000" pitchFamily="2" charset="-78"/>
                      </a:endParaRPr>
                    </a:p>
                  </a:txBody>
                  <a:tcPr anchor="ctr">
                    <a:solidFill>
                      <a:schemeClr val="bg1"/>
                    </a:solidFill>
                  </a:tcPr>
                </a:tc>
                <a:extLst>
                  <a:ext uri="{0D108BD9-81ED-4DB2-BD59-A6C34878D82A}">
                    <a16:rowId xmlns:a16="http://schemas.microsoft.com/office/drawing/2014/main" val="10003"/>
                  </a:ext>
                </a:extLst>
              </a:tr>
              <a:tr h="388371">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تصمیم گیری صحیح</a:t>
                      </a:r>
                      <a:endParaRPr lang="ko-KR" altLang="en-US" sz="16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چرا؟</a:t>
                      </a:r>
                      <a:endParaRPr lang="ko-KR" altLang="en-US" sz="16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600" b="1" dirty="0">
                          <a:solidFill>
                            <a:schemeClr val="tx1">
                              <a:lumMod val="65000"/>
                              <a:lumOff val="35000"/>
                            </a:schemeClr>
                          </a:solidFill>
                          <a:latin typeface="+mn-lt"/>
                          <a:cs typeface="B Nazanin" panose="00000400000000000000" pitchFamily="2" charset="-78"/>
                        </a:rPr>
                        <a:t>استراتژیک</a:t>
                      </a:r>
                      <a:r>
                        <a:rPr lang="fa-IR" altLang="ko-KR" sz="1600" b="1" baseline="0" dirty="0">
                          <a:solidFill>
                            <a:schemeClr val="tx1">
                              <a:lumMod val="65000"/>
                              <a:lumOff val="35000"/>
                            </a:schemeClr>
                          </a:solidFill>
                          <a:latin typeface="+mn-lt"/>
                          <a:cs typeface="B Nazanin" panose="00000400000000000000" pitchFamily="2" charset="-78"/>
                        </a:rPr>
                        <a:t> و عمیق</a:t>
                      </a:r>
                      <a:endParaRPr lang="ko-KR" altLang="en-US" sz="1600" b="1"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tx1">
                              <a:lumMod val="65000"/>
                              <a:lumOff val="35000"/>
                            </a:schemeClr>
                          </a:solidFill>
                          <a:latin typeface="+mn-lt"/>
                          <a:cs typeface="2  Titr" panose="00000700000000000000" pitchFamily="2" charset="-78"/>
                        </a:rPr>
                        <a:t>خرد</a:t>
                      </a:r>
                      <a:endParaRPr lang="ko-KR" altLang="en-US" sz="1200" b="1" dirty="0">
                        <a:solidFill>
                          <a:schemeClr val="tx1">
                            <a:lumMod val="65000"/>
                            <a:lumOff val="35000"/>
                          </a:schemeClr>
                        </a:solidFill>
                        <a:latin typeface="+mn-lt"/>
                        <a:cs typeface="2  Titr" panose="00000700000000000000" pitchFamily="2" charset="-78"/>
                      </a:endParaRPr>
                    </a:p>
                  </a:txBody>
                  <a:tcPr anchor="ctr">
                    <a:solidFill>
                      <a:schemeClr val="bg1">
                        <a:lumMod val="95000"/>
                      </a:schemeClr>
                    </a:solidFill>
                  </a:tcPr>
                </a:tc>
                <a:extLst>
                  <a:ext uri="{0D108BD9-81ED-4DB2-BD59-A6C34878D82A}">
                    <a16:rowId xmlns:a16="http://schemas.microsoft.com/office/drawing/2014/main" val="10004"/>
                  </a:ext>
                </a:extLst>
              </a:tr>
              <a:tr h="7010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Arial" pitchFamily="34" charset="0"/>
                      </a:endParaRPr>
                    </a:p>
                  </a:txBody>
                  <a:tcPr anchor="c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Arial" pitchFamily="34" charset="0"/>
                      </a:endParaRPr>
                    </a:p>
                  </a:txBody>
                  <a:tcPr anchor="c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Arial" pitchFamily="34" charset="0"/>
                      </a:endParaRPr>
                    </a:p>
                  </a:txBody>
                  <a:tcPr anchor="c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Arial" pitchFamily="34" charset="0"/>
                      </a:endParaRPr>
                    </a:p>
                  </a:txBody>
                  <a:tcPr anchor="ctr">
                    <a:solidFill>
                      <a:schemeClr val="accent1"/>
                    </a:solidFill>
                  </a:tcPr>
                </a:tc>
                <a:extLst>
                  <a:ext uri="{0D108BD9-81ED-4DB2-BD59-A6C34878D82A}">
                    <a16:rowId xmlns:a16="http://schemas.microsoft.com/office/drawing/2014/main" val="10006"/>
                  </a:ext>
                </a:extLst>
              </a:tr>
            </a:tbl>
          </a:graphicData>
        </a:graphic>
      </p:graphicFrame>
      <p:graphicFrame>
        <p:nvGraphicFramePr>
          <p:cNvPr id="4" name="Table 3">
            <a:extLst>
              <a:ext uri="{FF2B5EF4-FFF2-40B4-BE49-F238E27FC236}">
                <a16:creationId xmlns:a16="http://schemas.microsoft.com/office/drawing/2014/main" id="{BE144E30-8603-4347-9206-4009A745EAEB}"/>
              </a:ext>
            </a:extLst>
          </p:cNvPr>
          <p:cNvGraphicFramePr>
            <a:graphicFrameLocks noGrp="1"/>
          </p:cNvGraphicFramePr>
          <p:nvPr>
            <p:extLst>
              <p:ext uri="{D42A27DB-BD31-4B8C-83A1-F6EECF244321}">
                <p14:modId xmlns:p14="http://schemas.microsoft.com/office/powerpoint/2010/main" val="615587742"/>
              </p:ext>
            </p:extLst>
          </p:nvPr>
        </p:nvGraphicFramePr>
        <p:xfrm>
          <a:off x="991850" y="4854634"/>
          <a:ext cx="10289117" cy="897774"/>
        </p:xfrm>
        <a:graphic>
          <a:graphicData uri="http://schemas.openxmlformats.org/drawingml/2006/table">
            <a:tbl>
              <a:tblPr firstRow="1" bandRow="1">
                <a:tableStyleId>{5C22544A-7EE6-4342-B048-85BDC9FD1C3A}</a:tableStyleId>
              </a:tblPr>
              <a:tblGrid>
                <a:gridCol w="1127115">
                  <a:extLst>
                    <a:ext uri="{9D8B030D-6E8A-4147-A177-3AD203B41FA5}">
                      <a16:colId xmlns:a16="http://schemas.microsoft.com/office/drawing/2014/main" val="20000"/>
                    </a:ext>
                  </a:extLst>
                </a:gridCol>
                <a:gridCol w="9162002">
                  <a:extLst>
                    <a:ext uri="{9D8B030D-6E8A-4147-A177-3AD203B41FA5}">
                      <a16:colId xmlns:a16="http://schemas.microsoft.com/office/drawing/2014/main" val="20001"/>
                    </a:ext>
                  </a:extLst>
                </a:gridCol>
              </a:tblGrid>
              <a:tr h="897774">
                <a:tc>
                  <a:txBody>
                    <a:bodyPr/>
                    <a:lstStyle/>
                    <a:p>
                      <a:pPr latinLnBrk="1"/>
                      <a:endParaRPr lang="ko-KR" altLang="en-US" sz="2700" dirty="0"/>
                    </a:p>
                  </a:txBody>
                  <a:tcPr>
                    <a:lnL w="28575" cap="flat" cmpd="sng" algn="ctr">
                      <a:solidFill>
                        <a:schemeClr val="accent5"/>
                      </a:solidFill>
                      <a:prstDash val="solid"/>
                      <a:round/>
                      <a:headEnd type="none" w="med" len="med"/>
                      <a:tailEnd type="none" w="med" len="med"/>
                    </a:lnL>
                    <a:lnR w="28575" cap="flat" cmpd="sng" algn="ctr">
                      <a:solidFill>
                        <a:schemeClr val="accent5"/>
                      </a:solidFill>
                      <a:prstDash val="solid"/>
                      <a:round/>
                      <a:headEnd type="none" w="med" len="med"/>
                      <a:tailEnd type="none" w="med" len="med"/>
                    </a:lnR>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solidFill>
                      <a:schemeClr val="accent5"/>
                    </a:solidFill>
                  </a:tcPr>
                </a:tc>
                <a:tc>
                  <a:txBody>
                    <a:bodyPr/>
                    <a:lstStyle/>
                    <a:p>
                      <a:pPr latinLnBrk="1"/>
                      <a:endParaRPr lang="ko-KR" altLang="en-US" sz="2700" dirty="0"/>
                    </a:p>
                  </a:txBody>
                  <a:tcPr>
                    <a:lnL w="28575" cap="flat" cmpd="sng" algn="ctr">
                      <a:solidFill>
                        <a:schemeClr val="accent5"/>
                      </a:solidFill>
                      <a:prstDash val="solid"/>
                      <a:round/>
                      <a:headEnd type="none" w="med" len="med"/>
                      <a:tailEnd type="none" w="med" len="med"/>
                    </a:lnL>
                    <a:lnR w="28575" cap="flat" cmpd="sng" algn="ctr">
                      <a:solidFill>
                        <a:schemeClr val="accent5"/>
                      </a:solidFill>
                      <a:prstDash val="solid"/>
                      <a:round/>
                      <a:headEnd type="none" w="med" len="med"/>
                      <a:tailEnd type="none" w="med" len="med"/>
                    </a:lnR>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5" name="TextBox 4">
            <a:extLst>
              <a:ext uri="{FF2B5EF4-FFF2-40B4-BE49-F238E27FC236}">
                <a16:creationId xmlns:a16="http://schemas.microsoft.com/office/drawing/2014/main" id="{2DAB3339-1788-44C3-AA89-B546ABA7E556}"/>
              </a:ext>
            </a:extLst>
          </p:cNvPr>
          <p:cNvSpPr txBox="1"/>
          <p:nvPr/>
        </p:nvSpPr>
        <p:spPr>
          <a:xfrm>
            <a:off x="2523072" y="5031917"/>
            <a:ext cx="8493271" cy="584775"/>
          </a:xfrm>
          <a:prstGeom prst="rect">
            <a:avLst/>
          </a:prstGeom>
          <a:noFill/>
        </p:spPr>
        <p:txBody>
          <a:bodyPr wrap="square" rtlCol="0">
            <a:spAutoFit/>
          </a:bodyPr>
          <a:lstStyle/>
          <a:p>
            <a:pPr algn="just" rtl="1"/>
            <a:r>
              <a:rPr lang="fa-IR" sz="1600" b="1" dirty="0">
                <a:cs typeface="B Nazanin" panose="00000400000000000000" pitchFamily="2" charset="-78"/>
              </a:rPr>
              <a:t>د</a:t>
            </a:r>
            <a:r>
              <a:rPr lang="fa-IR" sz="1200" dirty="0"/>
              <a:t>ر </a:t>
            </a:r>
            <a:r>
              <a:rPr lang="fa-IR" sz="1600" b="1" dirty="0">
                <a:cs typeface="B Nazanin" panose="00000400000000000000" pitchFamily="2" charset="-78"/>
              </a:rPr>
              <a:t>دنیای امروز و عصر “داده‌محوری”</a:t>
            </a:r>
            <a:r>
              <a:rPr lang="en-US" sz="1600" b="1" dirty="0">
                <a:cs typeface="B Nazanin" panose="00000400000000000000" pitchFamily="2" charset="-78"/>
              </a:rPr>
              <a:t> </a:t>
            </a:r>
            <a:r>
              <a:rPr lang="fa-IR" sz="1600" b="1" dirty="0">
                <a:cs typeface="B Nazanin" panose="00000400000000000000" pitchFamily="2" charset="-78"/>
              </a:rPr>
              <a:t>بزرگترین چالش سازمان‌ها این است که آن‌ها در سطح داده و اطلاعات غرق شده‌اند، اما در تبدیل آن‌ها به دانش و رسیدن به خرد برای تصمیم‌گیری‌های درست، دچار مشکل هستند.</a:t>
            </a:r>
            <a:endParaRPr lang="ko-KR" altLang="en-US" sz="1600" b="1"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4095638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50" y="0"/>
            <a:ext cx="8572500" cy="6858000"/>
          </a:xfrm>
          <a:prstGeom prst="rect">
            <a:avLst/>
          </a:prstGeom>
        </p:spPr>
      </p:pic>
    </p:spTree>
    <p:extLst>
      <p:ext uri="{BB962C8B-B14F-4D97-AF65-F5344CB8AC3E}">
        <p14:creationId xmlns:p14="http://schemas.microsoft.com/office/powerpoint/2010/main" val="34082963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2"/>
          <a:srcRect l="4341" t="20649" r="5017" b="16073"/>
          <a:stretch/>
        </p:blipFill>
        <p:spPr bwMode="auto">
          <a:xfrm>
            <a:off x="267855" y="803565"/>
            <a:ext cx="11702472" cy="5865090"/>
          </a:xfrm>
          <a:prstGeom prst="rect">
            <a:avLst/>
          </a:prstGeom>
          <a:ln>
            <a:solidFill>
              <a:schemeClr val="bg1"/>
            </a:solidFill>
          </a:ln>
          <a:extLst>
            <a:ext uri="{53640926-AAD7-44D8-BBD7-CCE9431645EC}">
              <a14:shadowObscured xmlns:a14="http://schemas.microsoft.com/office/drawing/2010/main"/>
            </a:ext>
          </a:extLst>
        </p:spPr>
      </p:pic>
      <p:sp>
        <p:nvSpPr>
          <p:cNvPr id="5" name="Text Placeholder 1">
            <a:extLst>
              <a:ext uri="{FF2B5EF4-FFF2-40B4-BE49-F238E27FC236}">
                <a16:creationId xmlns:a16="http://schemas.microsoft.com/office/drawing/2014/main" id="{3BBD42CC-BAAF-43EB-AB26-B32360B2EC3A}"/>
              </a:ext>
            </a:extLst>
          </p:cNvPr>
          <p:cNvSpPr txBox="1">
            <a:spLocks/>
          </p:cNvSpPr>
          <p:nvPr/>
        </p:nvSpPr>
        <p:spPr>
          <a:xfrm>
            <a:off x="3962885" y="79318"/>
            <a:ext cx="5490455" cy="7242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dirty="0">
                <a:solidFill>
                  <a:schemeClr val="bg1"/>
                </a:solidFill>
                <a:cs typeface="2  Titr" panose="00000700000000000000" pitchFamily="2" charset="-78"/>
              </a:rPr>
              <a:t>توسعه راهبردها و برنامه ها</a:t>
            </a:r>
            <a:endParaRPr lang="en-US" dirty="0">
              <a:solidFill>
                <a:schemeClr val="bg1"/>
              </a:solidFill>
              <a:cs typeface="2  Titr" panose="00000700000000000000" pitchFamily="2" charset="-78"/>
            </a:endParaRPr>
          </a:p>
        </p:txBody>
      </p:sp>
    </p:spTree>
    <p:extLst>
      <p:ext uri="{BB962C8B-B14F-4D97-AF65-F5344CB8AC3E}">
        <p14:creationId xmlns:p14="http://schemas.microsoft.com/office/powerpoint/2010/main" val="118018704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50" y="0"/>
            <a:ext cx="8572500" cy="6858000"/>
          </a:xfrm>
          <a:prstGeom prst="rect">
            <a:avLst/>
          </a:prstGeom>
        </p:spPr>
      </p:pic>
    </p:spTree>
    <p:extLst>
      <p:ext uri="{BB962C8B-B14F-4D97-AF65-F5344CB8AC3E}">
        <p14:creationId xmlns:p14="http://schemas.microsoft.com/office/powerpoint/2010/main" val="10596032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srcRect l="1788" t="21556" r="5327" b="32757"/>
          <a:stretch/>
        </p:blipFill>
        <p:spPr bwMode="auto">
          <a:xfrm>
            <a:off x="550333" y="1244601"/>
            <a:ext cx="10634134" cy="3403600"/>
          </a:xfrm>
          <a:prstGeom prst="rect">
            <a:avLst/>
          </a:prstGeom>
          <a:ln>
            <a:noFill/>
          </a:ln>
          <a:extLst>
            <a:ext uri="{53640926-AAD7-44D8-BBD7-CCE9431645EC}">
              <a14:shadowObscured xmlns:a14="http://schemas.microsoft.com/office/drawing/2010/main"/>
            </a:ext>
          </a:extLst>
        </p:spPr>
      </p:pic>
      <p:sp>
        <p:nvSpPr>
          <p:cNvPr id="3" name="Text Placeholder 1">
            <a:extLst>
              <a:ext uri="{FF2B5EF4-FFF2-40B4-BE49-F238E27FC236}">
                <a16:creationId xmlns:a16="http://schemas.microsoft.com/office/drawing/2014/main" id="{3BBD42CC-BAAF-43EB-AB26-B32360B2EC3A}"/>
              </a:ext>
            </a:extLst>
          </p:cNvPr>
          <p:cNvSpPr txBox="1">
            <a:spLocks/>
          </p:cNvSpPr>
          <p:nvPr/>
        </p:nvSpPr>
        <p:spPr>
          <a:xfrm>
            <a:off x="4928086" y="384886"/>
            <a:ext cx="5490455" cy="7242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dirty="0">
                <a:solidFill>
                  <a:schemeClr val="bg1"/>
                </a:solidFill>
                <a:cs typeface="2  Titr" panose="00000700000000000000" pitchFamily="2" charset="-78"/>
              </a:rPr>
              <a:t>سازمان و مدیریت</a:t>
            </a:r>
            <a:endParaRPr lang="en-US" dirty="0">
              <a:solidFill>
                <a:schemeClr val="bg1"/>
              </a:solidFill>
              <a:cs typeface="2  Titr" panose="00000700000000000000" pitchFamily="2" charset="-78"/>
            </a:endParaRPr>
          </a:p>
        </p:txBody>
      </p:sp>
    </p:spTree>
    <p:extLst>
      <p:ext uri="{BB962C8B-B14F-4D97-AF65-F5344CB8AC3E}">
        <p14:creationId xmlns:p14="http://schemas.microsoft.com/office/powerpoint/2010/main" val="158310451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50" y="0"/>
            <a:ext cx="8572500" cy="6858000"/>
          </a:xfrm>
          <a:prstGeom prst="rect">
            <a:avLst/>
          </a:prstGeom>
        </p:spPr>
      </p:pic>
    </p:spTree>
    <p:extLst>
      <p:ext uri="{BB962C8B-B14F-4D97-AF65-F5344CB8AC3E}">
        <p14:creationId xmlns:p14="http://schemas.microsoft.com/office/powerpoint/2010/main" val="14436271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2"/>
          <a:srcRect l="10469" t="17698" r="4904" b="16430"/>
          <a:stretch/>
        </p:blipFill>
        <p:spPr bwMode="auto">
          <a:xfrm>
            <a:off x="1269999" y="1219200"/>
            <a:ext cx="9254068" cy="5037666"/>
          </a:xfrm>
          <a:prstGeom prst="rect">
            <a:avLst/>
          </a:prstGeom>
          <a:ln>
            <a:noFill/>
          </a:ln>
          <a:extLst>
            <a:ext uri="{53640926-AAD7-44D8-BBD7-CCE9431645EC}">
              <a14:shadowObscured xmlns:a14="http://schemas.microsoft.com/office/drawing/2010/main"/>
            </a:ext>
          </a:extLst>
        </p:spPr>
      </p:pic>
      <p:sp>
        <p:nvSpPr>
          <p:cNvPr id="4" name="Text Placeholder 1">
            <a:extLst>
              <a:ext uri="{FF2B5EF4-FFF2-40B4-BE49-F238E27FC236}">
                <a16:creationId xmlns:a16="http://schemas.microsoft.com/office/drawing/2014/main" id="{3BBD42CC-BAAF-43EB-AB26-B32360B2EC3A}"/>
              </a:ext>
            </a:extLst>
          </p:cNvPr>
          <p:cNvSpPr txBox="1">
            <a:spLocks/>
          </p:cNvSpPr>
          <p:nvPr/>
        </p:nvSpPr>
        <p:spPr>
          <a:xfrm>
            <a:off x="4623285" y="367953"/>
            <a:ext cx="5490455" cy="7242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dirty="0">
                <a:solidFill>
                  <a:schemeClr val="bg1"/>
                </a:solidFill>
                <a:cs typeface="2  Titr" panose="00000700000000000000" pitchFamily="2" charset="-78"/>
              </a:rPr>
              <a:t>داده و اطلاعات</a:t>
            </a:r>
            <a:endParaRPr lang="en-US" dirty="0">
              <a:solidFill>
                <a:schemeClr val="bg1"/>
              </a:solidFill>
              <a:cs typeface="2  Titr" panose="00000700000000000000" pitchFamily="2" charset="-78"/>
            </a:endParaRPr>
          </a:p>
        </p:txBody>
      </p:sp>
    </p:spTree>
    <p:extLst>
      <p:ext uri="{BB962C8B-B14F-4D97-AF65-F5344CB8AC3E}">
        <p14:creationId xmlns:p14="http://schemas.microsoft.com/office/powerpoint/2010/main" val="107610231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50" y="0"/>
            <a:ext cx="8572500" cy="6858000"/>
          </a:xfrm>
          <a:prstGeom prst="rect">
            <a:avLst/>
          </a:prstGeom>
        </p:spPr>
      </p:pic>
    </p:spTree>
    <p:extLst>
      <p:ext uri="{BB962C8B-B14F-4D97-AF65-F5344CB8AC3E}">
        <p14:creationId xmlns:p14="http://schemas.microsoft.com/office/powerpoint/2010/main" val="36033340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31380" t="19746" r="4799" b="49967"/>
          <a:stretch/>
        </p:blipFill>
        <p:spPr bwMode="auto">
          <a:xfrm>
            <a:off x="821268" y="1710267"/>
            <a:ext cx="9906000" cy="3090334"/>
          </a:xfrm>
          <a:prstGeom prst="rect">
            <a:avLst/>
          </a:prstGeom>
          <a:ln>
            <a:noFill/>
          </a:ln>
          <a:extLst>
            <a:ext uri="{53640926-AAD7-44D8-BBD7-CCE9431645EC}">
              <a14:shadowObscured xmlns:a14="http://schemas.microsoft.com/office/drawing/2010/main"/>
            </a:ext>
          </a:extLst>
        </p:spPr>
      </p:pic>
      <p:sp>
        <p:nvSpPr>
          <p:cNvPr id="5" name="Text Placeholder 1">
            <a:extLst>
              <a:ext uri="{FF2B5EF4-FFF2-40B4-BE49-F238E27FC236}">
                <a16:creationId xmlns:a16="http://schemas.microsoft.com/office/drawing/2014/main" id="{3BBD42CC-BAAF-43EB-AB26-B32360B2EC3A}"/>
              </a:ext>
            </a:extLst>
          </p:cNvPr>
          <p:cNvSpPr txBox="1">
            <a:spLocks/>
          </p:cNvSpPr>
          <p:nvPr/>
        </p:nvSpPr>
        <p:spPr>
          <a:xfrm>
            <a:off x="3962885" y="444153"/>
            <a:ext cx="5490455" cy="7242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dirty="0">
                <a:solidFill>
                  <a:schemeClr val="bg1"/>
                </a:solidFill>
                <a:cs typeface="2  Titr" panose="00000700000000000000" pitchFamily="2" charset="-78"/>
              </a:rPr>
              <a:t>فناوری و زیر ساخت</a:t>
            </a:r>
            <a:endParaRPr lang="en-US" dirty="0">
              <a:solidFill>
                <a:schemeClr val="bg1"/>
              </a:solidFill>
              <a:cs typeface="2  Titr" panose="00000700000000000000" pitchFamily="2" charset="-78"/>
            </a:endParaRPr>
          </a:p>
        </p:txBody>
      </p:sp>
    </p:spTree>
    <p:extLst>
      <p:ext uri="{BB962C8B-B14F-4D97-AF65-F5344CB8AC3E}">
        <p14:creationId xmlns:p14="http://schemas.microsoft.com/office/powerpoint/2010/main" val="24956902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50" y="0"/>
            <a:ext cx="8572500" cy="6858000"/>
          </a:xfrm>
          <a:prstGeom prst="rect">
            <a:avLst/>
          </a:prstGeom>
        </p:spPr>
      </p:pic>
    </p:spTree>
    <p:extLst>
      <p:ext uri="{BB962C8B-B14F-4D97-AF65-F5344CB8AC3E}">
        <p14:creationId xmlns:p14="http://schemas.microsoft.com/office/powerpoint/2010/main" val="18538001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2"/>
          <a:srcRect l="3809" t="21266" r="1062" b="35187"/>
          <a:stretch/>
        </p:blipFill>
        <p:spPr>
          <a:xfrm>
            <a:off x="1543243" y="1198034"/>
            <a:ext cx="8940800" cy="4461932"/>
          </a:xfrm>
          <a:prstGeom prst="rect">
            <a:avLst/>
          </a:prstGeom>
          <a:ln>
            <a:solidFill>
              <a:schemeClr val="tx1"/>
            </a:solidFill>
          </a:ln>
        </p:spPr>
      </p:pic>
      <p:sp>
        <p:nvSpPr>
          <p:cNvPr id="6" name="Text Placeholder 1">
            <a:extLst>
              <a:ext uri="{FF2B5EF4-FFF2-40B4-BE49-F238E27FC236}">
                <a16:creationId xmlns:a16="http://schemas.microsoft.com/office/drawing/2014/main" id="{3BBD42CC-BAAF-43EB-AB26-B32360B2EC3A}"/>
              </a:ext>
            </a:extLst>
          </p:cNvPr>
          <p:cNvSpPr txBox="1">
            <a:spLocks/>
          </p:cNvSpPr>
          <p:nvPr/>
        </p:nvSpPr>
        <p:spPr>
          <a:xfrm>
            <a:off x="4018304" y="473787"/>
            <a:ext cx="5490455" cy="7242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dirty="0">
                <a:solidFill>
                  <a:schemeClr val="bg1"/>
                </a:solidFill>
                <a:cs typeface="2  Titr" panose="00000700000000000000" pitchFamily="2" charset="-78"/>
              </a:rPr>
              <a:t>نیروی انسانی و فرهنگ</a:t>
            </a:r>
            <a:endParaRPr lang="en-US" dirty="0">
              <a:solidFill>
                <a:schemeClr val="bg1"/>
              </a:solidFill>
              <a:cs typeface="2  Titr" panose="00000700000000000000" pitchFamily="2" charset="-78"/>
            </a:endParaRPr>
          </a:p>
        </p:txBody>
      </p:sp>
    </p:spTree>
    <p:extLst>
      <p:ext uri="{BB962C8B-B14F-4D97-AF65-F5344CB8AC3E}">
        <p14:creationId xmlns:p14="http://schemas.microsoft.com/office/powerpoint/2010/main" val="3925900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3">
            <a:extLst>
              <a:ext uri="{FF2B5EF4-FFF2-40B4-BE49-F238E27FC236}">
                <a16:creationId xmlns:a16="http://schemas.microsoft.com/office/drawing/2014/main" id="{D487942B-2660-46EE-9FD8-E5DB06EF13F2}"/>
              </a:ext>
            </a:extLst>
          </p:cNvPr>
          <p:cNvSpPr txBox="1">
            <a:spLocks/>
          </p:cNvSpPr>
          <p:nvPr/>
        </p:nvSpPr>
        <p:spPr>
          <a:xfrm>
            <a:off x="675258" y="327525"/>
            <a:ext cx="4177626" cy="2410118"/>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fa-IR" altLang="ko-KR" sz="3600" b="1" dirty="0">
                <a:solidFill>
                  <a:schemeClr val="tx1">
                    <a:lumMod val="75000"/>
                    <a:lumOff val="25000"/>
                  </a:schemeClr>
                </a:solidFill>
                <a:cs typeface="2  Titr" panose="00000700000000000000" pitchFamily="2" charset="-78"/>
              </a:rPr>
              <a:t>زنجیره ارزش داده</a:t>
            </a:r>
            <a:endParaRPr lang="en-US" altLang="ko-KR" sz="3600" b="1" dirty="0">
              <a:solidFill>
                <a:schemeClr val="tx1">
                  <a:lumMod val="75000"/>
                  <a:lumOff val="25000"/>
                </a:schemeClr>
              </a:solidFill>
              <a:cs typeface="2  Titr" panose="00000700000000000000" pitchFamily="2" charset="-78"/>
            </a:endParaRPr>
          </a:p>
        </p:txBody>
      </p:sp>
      <p:sp>
        <p:nvSpPr>
          <p:cNvPr id="6" name="직사각형 16">
            <a:extLst>
              <a:ext uri="{FF2B5EF4-FFF2-40B4-BE49-F238E27FC236}">
                <a16:creationId xmlns:a16="http://schemas.microsoft.com/office/drawing/2014/main" id="{61C0D272-EFE1-46CC-AFA5-7644AAF25D03}"/>
              </a:ext>
            </a:extLst>
          </p:cNvPr>
          <p:cNvSpPr/>
          <p:nvPr/>
        </p:nvSpPr>
        <p:spPr>
          <a:xfrm>
            <a:off x="675258" y="4217643"/>
            <a:ext cx="5420742" cy="276999"/>
          </a:xfrm>
          <a:prstGeom prst="rect">
            <a:avLst/>
          </a:prstGeom>
        </p:spPr>
        <p:txBody>
          <a:bodyPr wrap="square">
            <a:spAutoFit/>
          </a:bodyPr>
          <a:lstStyle/>
          <a:p>
            <a:endParaRPr lang="ko-KR" altLang="en-US" sz="1200" dirty="0">
              <a:solidFill>
                <a:schemeClr val="tx1">
                  <a:lumMod val="75000"/>
                  <a:lumOff val="25000"/>
                </a:schemeClr>
              </a:solidFill>
            </a:endParaRPr>
          </a:p>
        </p:txBody>
      </p:sp>
      <p:sp>
        <p:nvSpPr>
          <p:cNvPr id="2" name="Rectangle 1"/>
          <p:cNvSpPr/>
          <p:nvPr/>
        </p:nvSpPr>
        <p:spPr>
          <a:xfrm>
            <a:off x="337629" y="3840448"/>
            <a:ext cx="6096000" cy="1977464"/>
          </a:xfrm>
          <a:prstGeom prst="rect">
            <a:avLst/>
          </a:prstGeom>
        </p:spPr>
        <p:txBody>
          <a:bodyPr>
            <a:spAutoFit/>
          </a:bodyPr>
          <a:lstStyle/>
          <a:p>
            <a:pPr algn="ctr" rtl="1">
              <a:lnSpc>
                <a:spcPct val="150000"/>
              </a:lnSpc>
            </a:pPr>
            <a:r>
              <a:rPr lang="fa-IR" sz="2800" b="1" dirty="0">
                <a:cs typeface="B Nazanin" panose="00000400000000000000" pitchFamily="2" charset="-78"/>
              </a:rPr>
              <a:t>زنجیره ارزش داده، مسیرتحول داده از حالت خام تا تبدیل شدن به بینش ها و ارزش های قابل استفاده است</a:t>
            </a:r>
          </a:p>
        </p:txBody>
      </p:sp>
    </p:spTree>
    <p:extLst>
      <p:ext uri="{BB962C8B-B14F-4D97-AF65-F5344CB8AC3E}">
        <p14:creationId xmlns:p14="http://schemas.microsoft.com/office/powerpoint/2010/main" val="37954668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68613" t="20324" r="1034" b="59717"/>
          <a:stretch/>
        </p:blipFill>
        <p:spPr>
          <a:xfrm>
            <a:off x="1913466" y="1938866"/>
            <a:ext cx="7674822" cy="3699933"/>
          </a:xfrm>
          <a:prstGeom prst="rect">
            <a:avLst/>
          </a:prstGeom>
        </p:spPr>
      </p:pic>
    </p:spTree>
    <p:extLst>
      <p:ext uri="{BB962C8B-B14F-4D97-AF65-F5344CB8AC3E}">
        <p14:creationId xmlns:p14="http://schemas.microsoft.com/office/powerpoint/2010/main" val="7504829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2E7C2C0-79DA-4DCB-B54D-D2192CC70EC8}"/>
              </a:ext>
            </a:extLst>
          </p:cNvPr>
          <p:cNvSpPr/>
          <p:nvPr/>
        </p:nvSpPr>
        <p:spPr>
          <a:xfrm>
            <a:off x="2990850" y="2671354"/>
            <a:ext cx="9201150" cy="1561012"/>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CF5BDA4-10C7-46A6-AC30-523A3FC438AC}"/>
              </a:ext>
            </a:extLst>
          </p:cNvPr>
          <p:cNvSpPr txBox="1"/>
          <p:nvPr/>
        </p:nvSpPr>
        <p:spPr>
          <a:xfrm>
            <a:off x="3810000" y="2949963"/>
            <a:ext cx="7181134" cy="646331"/>
          </a:xfrm>
          <a:prstGeom prst="rect">
            <a:avLst/>
          </a:prstGeom>
          <a:noFill/>
        </p:spPr>
        <p:txBody>
          <a:bodyPr wrap="square" rtlCol="0" anchor="ctr">
            <a:spAutoFit/>
          </a:bodyPr>
          <a:lstStyle/>
          <a:p>
            <a:pPr algn="r" rtl="1"/>
            <a:r>
              <a:rPr lang="fa-IR" altLang="ko-KR" sz="3600" b="1" dirty="0">
                <a:solidFill>
                  <a:schemeClr val="bg1"/>
                </a:solidFill>
                <a:cs typeface="2  Titr" panose="00000700000000000000" pitchFamily="2" charset="-78"/>
              </a:rPr>
              <a:t>ناظر داده</a:t>
            </a:r>
            <a:endParaRPr lang="en-US" altLang="ko-KR" sz="3600" b="1" dirty="0">
              <a:solidFill>
                <a:schemeClr val="bg1"/>
              </a:solidFill>
              <a:cs typeface="2  Titr" panose="00000700000000000000" pitchFamily="2" charset="-78"/>
            </a:endParaRPr>
          </a:p>
        </p:txBody>
      </p:sp>
    </p:spTree>
    <p:extLst>
      <p:ext uri="{BB962C8B-B14F-4D97-AF65-F5344CB8AC3E}">
        <p14:creationId xmlns:p14="http://schemas.microsoft.com/office/powerpoint/2010/main" val="96904470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241152" y="514413"/>
            <a:ext cx="11213771" cy="724247"/>
          </a:xfrm>
        </p:spPr>
        <p:txBody>
          <a:bodyPr/>
          <a:lstStyle/>
          <a:p>
            <a:r>
              <a:rPr lang="fa-IR" sz="2800" dirty="0">
                <a:solidFill>
                  <a:schemeClr val="tx2"/>
                </a:solidFill>
                <a:cs typeface="2  Titr" panose="00000700000000000000" pitchFamily="2" charset="-78"/>
              </a:rPr>
              <a:t>ناظر داده</a:t>
            </a:r>
            <a:endParaRPr lang="en-US" sz="2800" dirty="0">
              <a:solidFill>
                <a:schemeClr val="tx2"/>
              </a:solidFill>
              <a:cs typeface="2  Titr" panose="00000700000000000000" pitchFamily="2" charset="-78"/>
            </a:endParaRPr>
          </a:p>
          <a:p>
            <a:pPr algn="just" rtl="1">
              <a:lnSpc>
                <a:spcPct val="150000"/>
              </a:lnSpc>
            </a:pPr>
            <a:r>
              <a:rPr lang="fa-IR" sz="2000" b="1" dirty="0">
                <a:solidFill>
                  <a:schemeClr val="tx2"/>
                </a:solidFill>
                <a:cs typeface="B Nazanin" panose="00000400000000000000" pitchFamily="2" charset="-78"/>
              </a:rPr>
              <a:t>ناظر داده فرد یا تیمی است که مسئولیت کیفیت، یکپارچگی، امنیت و در دسترس بودن داده ها و پیگیری سیاست ها و دستورالعمل های واحد حکمرانی داده مبنا را در یک سازمان بر عهده دارد. وظایف ناظر داده به شرح ذیل است:</a:t>
            </a:r>
            <a:endParaRPr lang="en-US" sz="2000" b="1" dirty="0">
              <a:solidFill>
                <a:schemeClr val="tx2"/>
              </a:solidFill>
              <a:cs typeface="B Nazanin" panose="00000400000000000000" pitchFamily="2" charset="-78"/>
            </a:endParaRPr>
          </a:p>
        </p:txBody>
      </p:sp>
      <p:grpSp>
        <p:nvGrpSpPr>
          <p:cNvPr id="6" name="그룹 41">
            <a:extLst>
              <a:ext uri="{FF2B5EF4-FFF2-40B4-BE49-F238E27FC236}">
                <a16:creationId xmlns:a16="http://schemas.microsoft.com/office/drawing/2014/main" id="{3A6ADD58-FFB8-443F-B3DF-2BC3FF540194}"/>
              </a:ext>
            </a:extLst>
          </p:cNvPr>
          <p:cNvGrpSpPr/>
          <p:nvPr/>
        </p:nvGrpSpPr>
        <p:grpSpPr>
          <a:xfrm>
            <a:off x="7422714" y="3376591"/>
            <a:ext cx="4230407" cy="1010312"/>
            <a:chOff x="7032103" y="5083387"/>
            <a:chExt cx="4230407" cy="1010311"/>
          </a:xfrm>
        </p:grpSpPr>
        <p:sp>
          <p:nvSpPr>
            <p:cNvPr id="7" name="TextBox 6">
              <a:extLst>
                <a:ext uri="{FF2B5EF4-FFF2-40B4-BE49-F238E27FC236}">
                  <a16:creationId xmlns:a16="http://schemas.microsoft.com/office/drawing/2014/main" id="{5A35255F-452F-4B6E-B8F5-45F4544AD113}"/>
                </a:ext>
              </a:extLst>
            </p:cNvPr>
            <p:cNvSpPr txBox="1"/>
            <p:nvPr/>
          </p:nvSpPr>
          <p:spPr>
            <a:xfrm>
              <a:off x="7032103" y="5083387"/>
              <a:ext cx="4230407" cy="307776"/>
            </a:xfrm>
            <a:prstGeom prst="rect">
              <a:avLst/>
            </a:prstGeom>
            <a:solidFill>
              <a:schemeClr val="accent4"/>
            </a:solidFill>
          </p:spPr>
          <p:txBody>
            <a:bodyPr wrap="square" rtlCol="0">
              <a:spAutoFit/>
            </a:bodyPr>
            <a:lstStyle/>
            <a:p>
              <a:pPr algn="r" rtl="1"/>
              <a:r>
                <a:rPr lang="fa-IR" altLang="ko-KR" sz="1400" b="1" dirty="0">
                  <a:solidFill>
                    <a:schemeClr val="bg1"/>
                  </a:solidFill>
                  <a:cs typeface="Calibri" pitchFamily="34" charset="0"/>
                </a:rPr>
                <a:t>پیگیری تکمیل کاربرگ های دستورالعمل حکمرانی داده مبنا</a:t>
              </a:r>
              <a:endParaRPr lang="ko-KR" altLang="en-US" sz="1400" b="1" dirty="0">
                <a:solidFill>
                  <a:schemeClr val="bg1"/>
                </a:solidFill>
                <a:cs typeface="Calibri" pitchFamily="34" charset="0"/>
              </a:endParaRPr>
            </a:p>
          </p:txBody>
        </p:sp>
        <p:sp>
          <p:nvSpPr>
            <p:cNvPr id="8" name="TextBox 7">
              <a:extLst>
                <a:ext uri="{FF2B5EF4-FFF2-40B4-BE49-F238E27FC236}">
                  <a16:creationId xmlns:a16="http://schemas.microsoft.com/office/drawing/2014/main" id="{BDB7425A-65DE-44A9-AC3D-22114AD21158}"/>
                </a:ext>
              </a:extLst>
            </p:cNvPr>
            <p:cNvSpPr txBox="1"/>
            <p:nvPr/>
          </p:nvSpPr>
          <p:spPr>
            <a:xfrm>
              <a:off x="7032103" y="5381966"/>
              <a:ext cx="4230407" cy="711732"/>
            </a:xfrm>
            <a:prstGeom prst="rect">
              <a:avLst/>
            </a:prstGeom>
            <a:noFill/>
          </p:spPr>
          <p:txBody>
            <a:bodyPr wrap="square" rtlCol="0">
              <a:spAutoFit/>
            </a:bodyPr>
            <a:lstStyle/>
            <a:p>
              <a:pPr marL="171450" indent="-171450" algn="just" rtl="1">
                <a:lnSpc>
                  <a:spcPct val="150000"/>
                </a:lnSpc>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تهیه و به روزرسانی شناسنامه داده، شناسنامه سامانه، شناسنامه نیازهای داده های یاز</a:t>
              </a:r>
              <a:endParaRPr lang="ko-KR" altLang="en-US" sz="1400" dirty="0">
                <a:solidFill>
                  <a:schemeClr val="tx1">
                    <a:lumMod val="75000"/>
                    <a:lumOff val="25000"/>
                  </a:schemeClr>
                </a:solidFill>
              </a:endParaRPr>
            </a:p>
          </p:txBody>
        </p:sp>
      </p:grpSp>
      <p:sp>
        <p:nvSpPr>
          <p:cNvPr id="88" name="Freeform: Shape 87">
            <a:extLst>
              <a:ext uri="{FF2B5EF4-FFF2-40B4-BE49-F238E27FC236}">
                <a16:creationId xmlns:a16="http://schemas.microsoft.com/office/drawing/2014/main" id="{E0ED91A6-6233-4241-AFBA-CF8852AA3426}"/>
              </a:ext>
            </a:extLst>
          </p:cNvPr>
          <p:cNvSpPr/>
          <p:nvPr/>
        </p:nvSpPr>
        <p:spPr>
          <a:xfrm>
            <a:off x="3598135" y="6019971"/>
            <a:ext cx="4988560" cy="502961"/>
          </a:xfrm>
          <a:custGeom>
            <a:avLst/>
            <a:gdLst>
              <a:gd name="connsiteX0" fmla="*/ 6133158 w 6829332"/>
              <a:gd name="connsiteY0" fmla="*/ 0 h 502961"/>
              <a:gd name="connsiteX1" fmla="*/ 6248681 w 6829332"/>
              <a:gd name="connsiteY1" fmla="*/ 39859 h 502961"/>
              <a:gd name="connsiteX2" fmla="*/ 6829333 w 6829332"/>
              <a:gd name="connsiteY2" fmla="*/ 502962 h 502961"/>
              <a:gd name="connsiteX3" fmla="*/ 0 w 6829332"/>
              <a:gd name="connsiteY3" fmla="*/ 502962 h 502961"/>
              <a:gd name="connsiteX4" fmla="*/ 641116 w 6829332"/>
              <a:gd name="connsiteY4" fmla="*/ 27023 h 502961"/>
              <a:gd name="connsiteX5" fmla="*/ 725562 w 6829332"/>
              <a:gd name="connsiteY5" fmla="*/ 338 h 502961"/>
              <a:gd name="connsiteX6" fmla="*/ 6133158 w 6829332"/>
              <a:gd name="connsiteY6" fmla="*/ 0 h 50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29332" h="502961">
                <a:moveTo>
                  <a:pt x="6133158" y="0"/>
                </a:moveTo>
                <a:cubicBezTo>
                  <a:pt x="6178084" y="0"/>
                  <a:pt x="6213213" y="11485"/>
                  <a:pt x="6248681" y="39859"/>
                </a:cubicBezTo>
                <a:cubicBezTo>
                  <a:pt x="6431085" y="185782"/>
                  <a:pt x="6821564" y="490464"/>
                  <a:pt x="6829333" y="502962"/>
                </a:cubicBezTo>
                <a:cubicBezTo>
                  <a:pt x="4553001" y="502962"/>
                  <a:pt x="2276332" y="502962"/>
                  <a:pt x="0" y="502962"/>
                </a:cubicBezTo>
                <a:cubicBezTo>
                  <a:pt x="175310" y="372914"/>
                  <a:pt x="603621" y="56748"/>
                  <a:pt x="641116" y="27023"/>
                </a:cubicBezTo>
                <a:cubicBezTo>
                  <a:pt x="666449" y="7094"/>
                  <a:pt x="693472" y="338"/>
                  <a:pt x="725562" y="338"/>
                </a:cubicBezTo>
                <a:cubicBezTo>
                  <a:pt x="1236292" y="1014"/>
                  <a:pt x="5461642" y="1014"/>
                  <a:pt x="6133158" y="0"/>
                </a:cubicBezTo>
                <a:close/>
              </a:path>
            </a:pathLst>
          </a:custGeom>
          <a:solidFill>
            <a:schemeClr val="accent6"/>
          </a:solidFill>
          <a:ln w="3378" cap="flat">
            <a:noFill/>
            <a:prstDash val="solid"/>
            <a:miter/>
          </a:ln>
        </p:spPr>
        <p:txBody>
          <a:bodyPr rtlCol="0" anchor="ctr"/>
          <a:lstStyle/>
          <a:p>
            <a:endParaRPr lang="en-US" dirty="0"/>
          </a:p>
        </p:txBody>
      </p:sp>
      <p:grpSp>
        <p:nvGrpSpPr>
          <p:cNvPr id="89" name="Group 88">
            <a:extLst>
              <a:ext uri="{FF2B5EF4-FFF2-40B4-BE49-F238E27FC236}">
                <a16:creationId xmlns:a16="http://schemas.microsoft.com/office/drawing/2014/main" id="{5823BCAF-B610-453C-B30D-6886F4E9FBA9}"/>
              </a:ext>
            </a:extLst>
          </p:cNvPr>
          <p:cNvGrpSpPr/>
          <p:nvPr/>
        </p:nvGrpSpPr>
        <p:grpSpPr>
          <a:xfrm>
            <a:off x="4777631" y="2558336"/>
            <a:ext cx="2692070" cy="3684268"/>
            <a:chOff x="1439248" y="54372"/>
            <a:chExt cx="2692070" cy="3684268"/>
          </a:xfrm>
        </p:grpSpPr>
        <p:sp>
          <p:nvSpPr>
            <p:cNvPr id="90" name="Freeform: Shape 89">
              <a:extLst>
                <a:ext uri="{FF2B5EF4-FFF2-40B4-BE49-F238E27FC236}">
                  <a16:creationId xmlns:a16="http://schemas.microsoft.com/office/drawing/2014/main" id="{40C53DF2-8985-497F-B205-5C1423BE5807}"/>
                </a:ext>
              </a:extLst>
            </p:cNvPr>
            <p:cNvSpPr/>
            <p:nvPr/>
          </p:nvSpPr>
          <p:spPr>
            <a:xfrm>
              <a:off x="2294997" y="431160"/>
              <a:ext cx="881971" cy="1485282"/>
            </a:xfrm>
            <a:custGeom>
              <a:avLst/>
              <a:gdLst>
                <a:gd name="connsiteX0" fmla="*/ 604713 w 632113"/>
                <a:gd name="connsiteY0" fmla="*/ 174215 h 1064510"/>
                <a:gd name="connsiteX1" fmla="*/ 588499 w 632113"/>
                <a:gd name="connsiteY1" fmla="*/ 201913 h 1064510"/>
                <a:gd name="connsiteX2" fmla="*/ 578028 w 632113"/>
                <a:gd name="connsiteY2" fmla="*/ 240420 h 1064510"/>
                <a:gd name="connsiteX3" fmla="*/ 551680 w 632113"/>
                <a:gd name="connsiteY3" fmla="*/ 85039 h 1064510"/>
                <a:gd name="connsiteX4" fmla="*/ 426362 w 632113"/>
                <a:gd name="connsiteY4" fmla="*/ 15118 h 1064510"/>
                <a:gd name="connsiteX5" fmla="*/ 423322 w 632113"/>
                <a:gd name="connsiteY5" fmla="*/ 16469 h 1064510"/>
                <a:gd name="connsiteX6" fmla="*/ 117965 w 632113"/>
                <a:gd name="connsiteY6" fmla="*/ 51599 h 1064510"/>
                <a:gd name="connsiteX7" fmla="*/ 44328 w 632113"/>
                <a:gd name="connsiteY7" fmla="*/ 112738 h 1064510"/>
                <a:gd name="connsiteX8" fmla="*/ 59866 w 632113"/>
                <a:gd name="connsiteY8" fmla="*/ 288048 h 1064510"/>
                <a:gd name="connsiteX9" fmla="*/ 47368 w 632113"/>
                <a:gd name="connsiteY9" fmla="*/ 249203 h 1064510"/>
                <a:gd name="connsiteX10" fmla="*/ 24736 w 632113"/>
                <a:gd name="connsiteY10" fmla="*/ 199549 h 1064510"/>
                <a:gd name="connsiteX11" fmla="*/ 7171 w 632113"/>
                <a:gd name="connsiteY11" fmla="*/ 217451 h 1064510"/>
                <a:gd name="connsiteX12" fmla="*/ 60204 w 632113"/>
                <a:gd name="connsiteY12" fmla="*/ 401882 h 1064510"/>
                <a:gd name="connsiteX13" fmla="*/ 80471 w 632113"/>
                <a:gd name="connsiteY13" fmla="*/ 425864 h 1064510"/>
                <a:gd name="connsiteX14" fmla="*/ 136543 w 632113"/>
                <a:gd name="connsiteY14" fmla="*/ 577192 h 1064510"/>
                <a:gd name="connsiteX15" fmla="*/ 129787 w 632113"/>
                <a:gd name="connsiteY15" fmla="*/ 618064 h 1064510"/>
                <a:gd name="connsiteX16" fmla="*/ 128436 w 632113"/>
                <a:gd name="connsiteY16" fmla="*/ 617388 h 1064510"/>
                <a:gd name="connsiteX17" fmla="*/ 92293 w 632113"/>
                <a:gd name="connsiteY17" fmla="*/ 795401 h 1064510"/>
                <a:gd name="connsiteX18" fmla="*/ 344281 w 632113"/>
                <a:gd name="connsiteY18" fmla="*/ 1063602 h 1064510"/>
                <a:gd name="connsiteX19" fmla="*/ 353401 w 632113"/>
                <a:gd name="connsiteY19" fmla="*/ 1060900 h 1064510"/>
                <a:gd name="connsiteX20" fmla="*/ 551005 w 632113"/>
                <a:gd name="connsiteY20" fmla="*/ 745746 h 1064510"/>
                <a:gd name="connsiteX21" fmla="*/ 534454 w 632113"/>
                <a:gd name="connsiteY21" fmla="*/ 617051 h 1064510"/>
                <a:gd name="connsiteX22" fmla="*/ 535805 w 632113"/>
                <a:gd name="connsiteY22" fmla="*/ 558614 h 1064510"/>
                <a:gd name="connsiteX23" fmla="*/ 605388 w 632113"/>
                <a:gd name="connsiteY23" fmla="*/ 352903 h 1064510"/>
                <a:gd name="connsiteX24" fmla="*/ 620927 w 632113"/>
                <a:gd name="connsiteY24" fmla="*/ 314395 h 1064510"/>
                <a:gd name="connsiteX25" fmla="*/ 632073 w 632113"/>
                <a:gd name="connsiteY25" fmla="*/ 210695 h 1064510"/>
                <a:gd name="connsiteX26" fmla="*/ 604713 w 632113"/>
                <a:gd name="connsiteY26" fmla="*/ 174215 h 1064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32113" h="1064510">
                  <a:moveTo>
                    <a:pt x="604713" y="174215"/>
                  </a:moveTo>
                  <a:cubicBezTo>
                    <a:pt x="595593" y="181308"/>
                    <a:pt x="591539" y="191442"/>
                    <a:pt x="588499" y="201913"/>
                  </a:cubicBezTo>
                  <a:cubicBezTo>
                    <a:pt x="584783" y="214749"/>
                    <a:pt x="581406" y="227585"/>
                    <a:pt x="578028" y="240420"/>
                  </a:cubicBezTo>
                  <a:cubicBezTo>
                    <a:pt x="576339" y="232651"/>
                    <a:pt x="556410" y="115102"/>
                    <a:pt x="551680" y="85039"/>
                  </a:cubicBezTo>
                  <a:cubicBezTo>
                    <a:pt x="538169" y="1607"/>
                    <a:pt x="503040" y="-17647"/>
                    <a:pt x="426362" y="15118"/>
                  </a:cubicBezTo>
                  <a:cubicBezTo>
                    <a:pt x="425349" y="15456"/>
                    <a:pt x="424336" y="16131"/>
                    <a:pt x="423322" y="16469"/>
                  </a:cubicBezTo>
                  <a:cubicBezTo>
                    <a:pt x="325703" y="63421"/>
                    <a:pt x="223016" y="68488"/>
                    <a:pt x="117965" y="51599"/>
                  </a:cubicBezTo>
                  <a:cubicBezTo>
                    <a:pt x="73039" y="44168"/>
                    <a:pt x="39261" y="67812"/>
                    <a:pt x="44328" y="112738"/>
                  </a:cubicBezTo>
                  <a:cubicBezTo>
                    <a:pt x="50070" y="161717"/>
                    <a:pt x="59866" y="288048"/>
                    <a:pt x="59866" y="288048"/>
                  </a:cubicBezTo>
                  <a:cubicBezTo>
                    <a:pt x="55812" y="275212"/>
                    <a:pt x="51759" y="262039"/>
                    <a:pt x="47368" y="249203"/>
                  </a:cubicBezTo>
                  <a:cubicBezTo>
                    <a:pt x="41288" y="231976"/>
                    <a:pt x="38586" y="213060"/>
                    <a:pt x="24736" y="199549"/>
                  </a:cubicBezTo>
                  <a:cubicBezTo>
                    <a:pt x="16292" y="203264"/>
                    <a:pt x="10212" y="209006"/>
                    <a:pt x="7171" y="217451"/>
                  </a:cubicBezTo>
                  <a:cubicBezTo>
                    <a:pt x="-13433" y="273861"/>
                    <a:pt x="12238" y="364050"/>
                    <a:pt x="60204" y="401882"/>
                  </a:cubicBezTo>
                  <a:cubicBezTo>
                    <a:pt x="68648" y="408637"/>
                    <a:pt x="77768" y="414042"/>
                    <a:pt x="80471" y="425864"/>
                  </a:cubicBezTo>
                  <a:cubicBezTo>
                    <a:pt x="87902" y="460318"/>
                    <a:pt x="98373" y="508284"/>
                    <a:pt x="136543" y="577192"/>
                  </a:cubicBezTo>
                  <a:cubicBezTo>
                    <a:pt x="134854" y="592730"/>
                    <a:pt x="133165" y="611308"/>
                    <a:pt x="129787" y="618064"/>
                  </a:cubicBezTo>
                  <a:lnTo>
                    <a:pt x="128436" y="617388"/>
                  </a:lnTo>
                  <a:cubicBezTo>
                    <a:pt x="102089" y="659274"/>
                    <a:pt x="75066" y="753516"/>
                    <a:pt x="92293" y="795401"/>
                  </a:cubicBezTo>
                  <a:cubicBezTo>
                    <a:pt x="116614" y="854851"/>
                    <a:pt x="339889" y="1059549"/>
                    <a:pt x="344281" y="1063602"/>
                  </a:cubicBezTo>
                  <a:cubicBezTo>
                    <a:pt x="345632" y="1066304"/>
                    <a:pt x="350699" y="1062251"/>
                    <a:pt x="353401" y="1060900"/>
                  </a:cubicBezTo>
                  <a:cubicBezTo>
                    <a:pt x="368601" y="1047388"/>
                    <a:pt x="524658" y="949093"/>
                    <a:pt x="551005" y="745746"/>
                  </a:cubicBezTo>
                  <a:cubicBezTo>
                    <a:pt x="556747" y="702510"/>
                    <a:pt x="569583" y="655896"/>
                    <a:pt x="534454" y="617051"/>
                  </a:cubicBezTo>
                  <a:cubicBezTo>
                    <a:pt x="533778" y="614010"/>
                    <a:pt x="533440" y="597459"/>
                    <a:pt x="535805" y="558614"/>
                  </a:cubicBezTo>
                  <a:cubicBezTo>
                    <a:pt x="566205" y="469439"/>
                    <a:pt x="569921" y="380601"/>
                    <a:pt x="605388" y="352903"/>
                  </a:cubicBezTo>
                  <a:cubicBezTo>
                    <a:pt x="614846" y="345472"/>
                    <a:pt x="618224" y="327907"/>
                    <a:pt x="620927" y="314395"/>
                  </a:cubicBezTo>
                  <a:cubicBezTo>
                    <a:pt x="627682" y="280279"/>
                    <a:pt x="630384" y="245487"/>
                    <a:pt x="632073" y="210695"/>
                  </a:cubicBezTo>
                  <a:cubicBezTo>
                    <a:pt x="632749" y="190428"/>
                    <a:pt x="624980" y="178268"/>
                    <a:pt x="604713" y="174215"/>
                  </a:cubicBezTo>
                  <a:close/>
                </a:path>
              </a:pathLst>
            </a:custGeom>
            <a:solidFill>
              <a:srgbClr val="F9C9A2"/>
            </a:solidFill>
            <a:ln w="6768" cap="flat">
              <a:noFill/>
              <a:prstDash val="solid"/>
              <a:miter/>
            </a:ln>
          </p:spPr>
          <p:txBody>
            <a:bodyPr rtlCol="0" anchor="ctr"/>
            <a:lstStyle/>
            <a:p>
              <a:endParaRPr lang="en-US" dirty="0"/>
            </a:p>
          </p:txBody>
        </p:sp>
        <p:sp>
          <p:nvSpPr>
            <p:cNvPr id="91" name="Freeform: Shape 90">
              <a:extLst>
                <a:ext uri="{FF2B5EF4-FFF2-40B4-BE49-F238E27FC236}">
                  <a16:creationId xmlns:a16="http://schemas.microsoft.com/office/drawing/2014/main" id="{5EDFB8AA-7312-42EB-92F3-F35EDEE86B11}"/>
                </a:ext>
              </a:extLst>
            </p:cNvPr>
            <p:cNvSpPr/>
            <p:nvPr/>
          </p:nvSpPr>
          <p:spPr>
            <a:xfrm>
              <a:off x="2241786" y="54372"/>
              <a:ext cx="923343" cy="785762"/>
            </a:xfrm>
            <a:custGeom>
              <a:avLst/>
              <a:gdLst>
                <a:gd name="connsiteX0" fmla="*/ 85505 w 661765"/>
                <a:gd name="connsiteY0" fmla="*/ 524315 h 563160"/>
                <a:gd name="connsiteX1" fmla="*/ 98003 w 661765"/>
                <a:gd name="connsiteY1" fmla="*/ 563160 h 563160"/>
                <a:gd name="connsiteX2" fmla="*/ 82464 w 661765"/>
                <a:gd name="connsiteY2" fmla="*/ 387850 h 563160"/>
                <a:gd name="connsiteX3" fmla="*/ 156102 w 661765"/>
                <a:gd name="connsiteY3" fmla="*/ 326711 h 563160"/>
                <a:gd name="connsiteX4" fmla="*/ 461459 w 661765"/>
                <a:gd name="connsiteY4" fmla="*/ 291582 h 563160"/>
                <a:gd name="connsiteX5" fmla="*/ 464499 w 661765"/>
                <a:gd name="connsiteY5" fmla="*/ 290230 h 563160"/>
                <a:gd name="connsiteX6" fmla="*/ 589817 w 661765"/>
                <a:gd name="connsiteY6" fmla="*/ 360152 h 563160"/>
                <a:gd name="connsiteX7" fmla="*/ 616164 w 661765"/>
                <a:gd name="connsiteY7" fmla="*/ 515533 h 563160"/>
                <a:gd name="connsiteX8" fmla="*/ 626636 w 661765"/>
                <a:gd name="connsiteY8" fmla="*/ 477025 h 563160"/>
                <a:gd name="connsiteX9" fmla="*/ 642849 w 661765"/>
                <a:gd name="connsiteY9" fmla="*/ 449327 h 563160"/>
                <a:gd name="connsiteX10" fmla="*/ 658387 w 661765"/>
                <a:gd name="connsiteY10" fmla="*/ 333467 h 563160"/>
                <a:gd name="connsiteX11" fmla="*/ 624609 w 661765"/>
                <a:gd name="connsiteY11" fmla="*/ 138903 h 563160"/>
                <a:gd name="connsiteX12" fmla="*/ 472606 w 661765"/>
                <a:gd name="connsiteY12" fmla="*/ 25069 h 563160"/>
                <a:gd name="connsiteX13" fmla="*/ 288851 w 661765"/>
                <a:gd name="connsiteY13" fmla="*/ 8180 h 563160"/>
                <a:gd name="connsiteX14" fmla="*/ 69629 w 661765"/>
                <a:gd name="connsiteY14" fmla="*/ 118636 h 563160"/>
                <a:gd name="connsiteX15" fmla="*/ 2072 w 661765"/>
                <a:gd name="connsiteY15" fmla="*/ 228078 h 563160"/>
                <a:gd name="connsiteX16" fmla="*/ 22677 w 661765"/>
                <a:gd name="connsiteY16" fmla="*/ 351707 h 563160"/>
                <a:gd name="connsiteX17" fmla="*/ 62535 w 661765"/>
                <a:gd name="connsiteY17" fmla="*/ 474999 h 563160"/>
                <a:gd name="connsiteX18" fmla="*/ 62535 w 661765"/>
                <a:gd name="connsiteY18" fmla="*/ 474999 h 563160"/>
                <a:gd name="connsiteX19" fmla="*/ 85505 w 661765"/>
                <a:gd name="connsiteY19" fmla="*/ 524315 h 56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1765" h="563160">
                  <a:moveTo>
                    <a:pt x="85505" y="524315"/>
                  </a:moveTo>
                  <a:cubicBezTo>
                    <a:pt x="89896" y="537151"/>
                    <a:pt x="93949" y="550325"/>
                    <a:pt x="98003" y="563160"/>
                  </a:cubicBezTo>
                  <a:cubicBezTo>
                    <a:pt x="98003" y="563160"/>
                    <a:pt x="88207" y="436829"/>
                    <a:pt x="82464" y="387850"/>
                  </a:cubicBezTo>
                  <a:cubicBezTo>
                    <a:pt x="77398" y="342925"/>
                    <a:pt x="111176" y="319618"/>
                    <a:pt x="156102" y="326711"/>
                  </a:cubicBezTo>
                  <a:cubicBezTo>
                    <a:pt x="261153" y="343600"/>
                    <a:pt x="363501" y="338534"/>
                    <a:pt x="461459" y="291582"/>
                  </a:cubicBezTo>
                  <a:cubicBezTo>
                    <a:pt x="462472" y="291244"/>
                    <a:pt x="463486" y="290568"/>
                    <a:pt x="464499" y="290230"/>
                  </a:cubicBezTo>
                  <a:cubicBezTo>
                    <a:pt x="541176" y="257465"/>
                    <a:pt x="576306" y="276381"/>
                    <a:pt x="589817" y="360152"/>
                  </a:cubicBezTo>
                  <a:cubicBezTo>
                    <a:pt x="594546" y="390215"/>
                    <a:pt x="614475" y="507764"/>
                    <a:pt x="616164" y="515533"/>
                  </a:cubicBezTo>
                  <a:cubicBezTo>
                    <a:pt x="619542" y="502697"/>
                    <a:pt x="622920" y="489861"/>
                    <a:pt x="626636" y="477025"/>
                  </a:cubicBezTo>
                  <a:cubicBezTo>
                    <a:pt x="629676" y="466554"/>
                    <a:pt x="633729" y="456420"/>
                    <a:pt x="642849" y="449327"/>
                  </a:cubicBezTo>
                  <a:cubicBezTo>
                    <a:pt x="641498" y="409806"/>
                    <a:pt x="654334" y="371974"/>
                    <a:pt x="658387" y="333467"/>
                  </a:cubicBezTo>
                  <a:cubicBezTo>
                    <a:pt x="665481" y="265572"/>
                    <a:pt x="664468" y="194637"/>
                    <a:pt x="624609" y="138903"/>
                  </a:cubicBezTo>
                  <a:cubicBezTo>
                    <a:pt x="587791" y="87560"/>
                    <a:pt x="535096" y="46012"/>
                    <a:pt x="472606" y="25069"/>
                  </a:cubicBezTo>
                  <a:cubicBezTo>
                    <a:pt x="413493" y="5140"/>
                    <a:pt x="357421" y="-10060"/>
                    <a:pt x="288851" y="8180"/>
                  </a:cubicBezTo>
                  <a:cubicBezTo>
                    <a:pt x="205418" y="30474"/>
                    <a:pt x="127052" y="49052"/>
                    <a:pt x="69629" y="118636"/>
                  </a:cubicBezTo>
                  <a:cubicBezTo>
                    <a:pt x="41930" y="152414"/>
                    <a:pt x="8152" y="186868"/>
                    <a:pt x="2072" y="228078"/>
                  </a:cubicBezTo>
                  <a:cubicBezTo>
                    <a:pt x="-4008" y="267599"/>
                    <a:pt x="3423" y="312186"/>
                    <a:pt x="22677" y="351707"/>
                  </a:cubicBezTo>
                  <a:cubicBezTo>
                    <a:pt x="41930" y="390552"/>
                    <a:pt x="58144" y="431087"/>
                    <a:pt x="62535" y="474999"/>
                  </a:cubicBezTo>
                  <a:lnTo>
                    <a:pt x="62535" y="474999"/>
                  </a:lnTo>
                  <a:cubicBezTo>
                    <a:pt x="77060" y="488172"/>
                    <a:pt x="79424" y="507088"/>
                    <a:pt x="85505" y="524315"/>
                  </a:cubicBezTo>
                  <a:close/>
                </a:path>
              </a:pathLst>
            </a:custGeom>
            <a:solidFill>
              <a:srgbClr val="363636"/>
            </a:solidFill>
            <a:ln w="3378" cap="flat">
              <a:noFill/>
              <a:prstDash val="solid"/>
              <a:miter/>
            </a:ln>
          </p:spPr>
          <p:txBody>
            <a:bodyPr rtlCol="0" anchor="ctr"/>
            <a:lstStyle/>
            <a:p>
              <a:endParaRPr lang="en-US" dirty="0"/>
            </a:p>
          </p:txBody>
        </p:sp>
        <p:sp>
          <p:nvSpPr>
            <p:cNvPr id="92" name="Freeform: Shape 91">
              <a:extLst>
                <a:ext uri="{FF2B5EF4-FFF2-40B4-BE49-F238E27FC236}">
                  <a16:creationId xmlns:a16="http://schemas.microsoft.com/office/drawing/2014/main" id="{E0329B87-9C0B-47BC-B5C4-CBDF6DA8D4C0}"/>
                </a:ext>
              </a:extLst>
            </p:cNvPr>
            <p:cNvSpPr/>
            <p:nvPr/>
          </p:nvSpPr>
          <p:spPr>
            <a:xfrm>
              <a:off x="2325597" y="670286"/>
              <a:ext cx="826995" cy="353247"/>
            </a:xfrm>
            <a:custGeom>
              <a:avLst/>
              <a:gdLst>
                <a:gd name="connsiteX0" fmla="*/ 590212 w 592712"/>
                <a:gd name="connsiteY0" fmla="*/ 3507 h 253174"/>
                <a:gd name="connsiteX1" fmla="*/ 579066 w 592712"/>
                <a:gd name="connsiteY1" fmla="*/ 2156 h 253174"/>
                <a:gd name="connsiteX2" fmla="*/ 562176 w 592712"/>
                <a:gd name="connsiteY2" fmla="*/ 48432 h 253174"/>
                <a:gd name="connsiteX3" fmla="*/ 519615 w 592712"/>
                <a:gd name="connsiteY3" fmla="*/ 85926 h 253174"/>
                <a:gd name="connsiteX4" fmla="*/ 446316 w 592712"/>
                <a:gd name="connsiteY4" fmla="*/ 90318 h 253174"/>
                <a:gd name="connsiteX5" fmla="*/ 323025 w 592712"/>
                <a:gd name="connsiteY5" fmla="*/ 118691 h 253174"/>
                <a:gd name="connsiteX6" fmla="*/ 303433 w 592712"/>
                <a:gd name="connsiteY6" fmla="*/ 131527 h 253174"/>
                <a:gd name="connsiteX7" fmla="*/ 263575 w 592712"/>
                <a:gd name="connsiteY7" fmla="*/ 132541 h 253174"/>
                <a:gd name="connsiteX8" fmla="*/ 244321 w 592712"/>
                <a:gd name="connsiteY8" fmla="*/ 121056 h 253174"/>
                <a:gd name="connsiteX9" fmla="*/ 160213 w 592712"/>
                <a:gd name="connsiteY9" fmla="*/ 108220 h 253174"/>
                <a:gd name="connsiteX10" fmla="*/ 62593 w 592712"/>
                <a:gd name="connsiteY10" fmla="*/ 106531 h 253174"/>
                <a:gd name="connsiteX11" fmla="*/ 27801 w 592712"/>
                <a:gd name="connsiteY11" fmla="*/ 83562 h 253174"/>
                <a:gd name="connsiteX12" fmla="*/ 1116 w 592712"/>
                <a:gd name="connsiteY12" fmla="*/ 15667 h 253174"/>
                <a:gd name="connsiteX13" fmla="*/ 2805 w 592712"/>
                <a:gd name="connsiteY13" fmla="*/ 27490 h 253174"/>
                <a:gd name="connsiteX14" fmla="*/ 778 w 592712"/>
                <a:gd name="connsiteY14" fmla="*/ 51810 h 253174"/>
                <a:gd name="connsiteX15" fmla="*/ 39285 w 592712"/>
                <a:gd name="connsiteY15" fmla="*/ 175777 h 253174"/>
                <a:gd name="connsiteX16" fmla="*/ 131501 w 592712"/>
                <a:gd name="connsiteY16" fmla="*/ 252116 h 253174"/>
                <a:gd name="connsiteX17" fmla="*/ 198720 w 592712"/>
                <a:gd name="connsiteY17" fmla="*/ 253130 h 253174"/>
                <a:gd name="connsiteX18" fmla="*/ 268641 w 592712"/>
                <a:gd name="connsiteY18" fmla="*/ 206853 h 253174"/>
                <a:gd name="connsiteX19" fmla="*/ 310189 w 592712"/>
                <a:gd name="connsiteY19" fmla="*/ 206178 h 253174"/>
                <a:gd name="connsiteX20" fmla="*/ 360181 w 592712"/>
                <a:gd name="connsiteY20" fmla="*/ 245699 h 253174"/>
                <a:gd name="connsiteX21" fmla="*/ 454423 w 592712"/>
                <a:gd name="connsiteY21" fmla="*/ 245699 h 253174"/>
                <a:gd name="connsiteX22" fmla="*/ 538531 w 592712"/>
                <a:gd name="connsiteY22" fmla="*/ 185573 h 253174"/>
                <a:gd name="connsiteX23" fmla="*/ 585146 w 592712"/>
                <a:gd name="connsiteY23" fmla="*/ 30192 h 253174"/>
                <a:gd name="connsiteX24" fmla="*/ 591564 w 592712"/>
                <a:gd name="connsiteY24" fmla="*/ 4182 h 253174"/>
                <a:gd name="connsiteX25" fmla="*/ 590212 w 592712"/>
                <a:gd name="connsiteY25" fmla="*/ 3507 h 25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2712" h="253174">
                  <a:moveTo>
                    <a:pt x="590212" y="3507"/>
                  </a:moveTo>
                  <a:cubicBezTo>
                    <a:pt x="587510" y="467"/>
                    <a:pt x="580755" y="-1898"/>
                    <a:pt x="579066" y="2156"/>
                  </a:cubicBezTo>
                  <a:lnTo>
                    <a:pt x="562176" y="48432"/>
                  </a:lnTo>
                  <a:cubicBezTo>
                    <a:pt x="554745" y="68024"/>
                    <a:pt x="540220" y="85251"/>
                    <a:pt x="519615" y="85926"/>
                  </a:cubicBezTo>
                  <a:lnTo>
                    <a:pt x="446316" y="90318"/>
                  </a:lnTo>
                  <a:cubicBezTo>
                    <a:pt x="405444" y="96735"/>
                    <a:pt x="358154" y="101127"/>
                    <a:pt x="323025" y="118691"/>
                  </a:cubicBezTo>
                  <a:lnTo>
                    <a:pt x="303433" y="131527"/>
                  </a:lnTo>
                  <a:cubicBezTo>
                    <a:pt x="291273" y="139296"/>
                    <a:pt x="276073" y="139972"/>
                    <a:pt x="263575" y="132541"/>
                  </a:cubicBezTo>
                  <a:lnTo>
                    <a:pt x="244321" y="121056"/>
                  </a:lnTo>
                  <a:cubicBezTo>
                    <a:pt x="219325" y="110247"/>
                    <a:pt x="187235" y="108220"/>
                    <a:pt x="160213" y="108220"/>
                  </a:cubicBezTo>
                  <a:lnTo>
                    <a:pt x="62593" y="106531"/>
                  </a:lnTo>
                  <a:cubicBezTo>
                    <a:pt x="45703" y="106531"/>
                    <a:pt x="35908" y="98424"/>
                    <a:pt x="27801" y="83562"/>
                  </a:cubicBezTo>
                  <a:lnTo>
                    <a:pt x="1116" y="15667"/>
                  </a:lnTo>
                  <a:cubicBezTo>
                    <a:pt x="1791" y="19721"/>
                    <a:pt x="2129" y="23436"/>
                    <a:pt x="2805" y="27490"/>
                  </a:cubicBezTo>
                  <a:cubicBezTo>
                    <a:pt x="2129" y="35596"/>
                    <a:pt x="-1586" y="44041"/>
                    <a:pt x="778" y="51810"/>
                  </a:cubicBezTo>
                  <a:cubicBezTo>
                    <a:pt x="12938" y="93358"/>
                    <a:pt x="23747" y="135243"/>
                    <a:pt x="39285" y="175777"/>
                  </a:cubicBezTo>
                  <a:cubicBezTo>
                    <a:pt x="61241" y="232525"/>
                    <a:pt x="71713" y="252792"/>
                    <a:pt x="131501" y="252116"/>
                  </a:cubicBezTo>
                  <a:cubicBezTo>
                    <a:pt x="143323" y="251779"/>
                    <a:pt x="186897" y="253468"/>
                    <a:pt x="198720" y="253130"/>
                  </a:cubicBezTo>
                  <a:cubicBezTo>
                    <a:pt x="227094" y="252792"/>
                    <a:pt x="252090" y="233201"/>
                    <a:pt x="268641" y="206853"/>
                  </a:cubicBezTo>
                  <a:cubicBezTo>
                    <a:pt x="280802" y="187600"/>
                    <a:pt x="297015" y="186924"/>
                    <a:pt x="310189" y="206178"/>
                  </a:cubicBezTo>
                  <a:cubicBezTo>
                    <a:pt x="322687" y="224418"/>
                    <a:pt x="340252" y="244347"/>
                    <a:pt x="360181" y="245699"/>
                  </a:cubicBezTo>
                  <a:cubicBezTo>
                    <a:pt x="391595" y="247725"/>
                    <a:pt x="423347" y="249076"/>
                    <a:pt x="454423" y="245699"/>
                  </a:cubicBezTo>
                  <a:cubicBezTo>
                    <a:pt x="492593" y="241645"/>
                    <a:pt x="520967" y="226445"/>
                    <a:pt x="538531" y="185573"/>
                  </a:cubicBezTo>
                  <a:cubicBezTo>
                    <a:pt x="559812" y="134905"/>
                    <a:pt x="570959" y="82549"/>
                    <a:pt x="585146" y="30192"/>
                  </a:cubicBezTo>
                  <a:cubicBezTo>
                    <a:pt x="587848" y="20058"/>
                    <a:pt x="595617" y="13640"/>
                    <a:pt x="591564" y="4182"/>
                  </a:cubicBezTo>
                  <a:cubicBezTo>
                    <a:pt x="590888" y="4858"/>
                    <a:pt x="590550" y="4182"/>
                    <a:pt x="590212" y="3507"/>
                  </a:cubicBezTo>
                  <a:close/>
                </a:path>
              </a:pathLst>
            </a:custGeom>
            <a:solidFill>
              <a:srgbClr val="363636"/>
            </a:solidFill>
            <a:ln w="3378" cap="flat">
              <a:noFill/>
              <a:prstDash val="solid"/>
              <a:miter/>
            </a:ln>
          </p:spPr>
          <p:txBody>
            <a:bodyPr rtlCol="0" anchor="ctr"/>
            <a:lstStyle/>
            <a:p>
              <a:endParaRPr lang="en-US" dirty="0"/>
            </a:p>
          </p:txBody>
        </p:sp>
        <p:sp>
          <p:nvSpPr>
            <p:cNvPr id="93" name="Freeform: Shape 92">
              <a:extLst>
                <a:ext uri="{FF2B5EF4-FFF2-40B4-BE49-F238E27FC236}">
                  <a16:creationId xmlns:a16="http://schemas.microsoft.com/office/drawing/2014/main" id="{13C08EA7-11F6-40E0-9BEB-3A654798ED44}"/>
                </a:ext>
              </a:extLst>
            </p:cNvPr>
            <p:cNvSpPr/>
            <p:nvPr/>
          </p:nvSpPr>
          <p:spPr>
            <a:xfrm>
              <a:off x="1439248" y="1385430"/>
              <a:ext cx="2692070" cy="1927653"/>
            </a:xfrm>
            <a:custGeom>
              <a:avLst/>
              <a:gdLst>
                <a:gd name="connsiteX0" fmla="*/ 1904073 w 1929421"/>
                <a:gd name="connsiteY0" fmla="*/ 996127 h 1381560"/>
                <a:gd name="connsiteX1" fmla="*/ 1857121 w 1929421"/>
                <a:gd name="connsiteY1" fmla="*/ 805954 h 1381560"/>
                <a:gd name="connsiteX2" fmla="*/ 1707145 w 1929421"/>
                <a:gd name="connsiteY2" fmla="*/ 233747 h 1381560"/>
                <a:gd name="connsiteX3" fmla="*/ 1687553 w 1929421"/>
                <a:gd name="connsiteY3" fmla="*/ 214493 h 1381560"/>
                <a:gd name="connsiteX4" fmla="*/ 1417663 w 1929421"/>
                <a:gd name="connsiteY4" fmla="*/ 91877 h 1381560"/>
                <a:gd name="connsiteX5" fmla="*/ 1211614 w 1929421"/>
                <a:gd name="connsiteY5" fmla="*/ 0 h 1381560"/>
                <a:gd name="connsiteX6" fmla="*/ 1072109 w 1929421"/>
                <a:gd name="connsiteY6" fmla="*/ 257054 h 1381560"/>
                <a:gd name="connsiteX7" fmla="*/ 960640 w 1929421"/>
                <a:gd name="connsiteY7" fmla="*/ 380008 h 1381560"/>
                <a:gd name="connsiteX8" fmla="*/ 895448 w 1929421"/>
                <a:gd name="connsiteY8" fmla="*/ 316167 h 1381560"/>
                <a:gd name="connsiteX9" fmla="*/ 669808 w 1929421"/>
                <a:gd name="connsiteY9" fmla="*/ 12160 h 1381560"/>
                <a:gd name="connsiteX10" fmla="*/ 563405 w 1929421"/>
                <a:gd name="connsiteY10" fmla="*/ 69584 h 1381560"/>
                <a:gd name="connsiteX11" fmla="*/ 461394 w 1929421"/>
                <a:gd name="connsiteY11" fmla="*/ 110793 h 1381560"/>
                <a:gd name="connsiteX12" fmla="*/ 354654 w 1929421"/>
                <a:gd name="connsiteY12" fmla="*/ 150314 h 1381560"/>
                <a:gd name="connsiteX13" fmla="*/ 239132 w 1929421"/>
                <a:gd name="connsiteY13" fmla="*/ 214156 h 1381560"/>
                <a:gd name="connsiteX14" fmla="*/ 220216 w 1929421"/>
                <a:gd name="connsiteY14" fmla="*/ 234423 h 1381560"/>
                <a:gd name="connsiteX15" fmla="*/ 18896 w 1929421"/>
                <a:gd name="connsiteY15" fmla="*/ 997816 h 1381560"/>
                <a:gd name="connsiteX16" fmla="*/ 9776 w 1929421"/>
                <a:gd name="connsiteY16" fmla="*/ 1175491 h 1381560"/>
                <a:gd name="connsiteX17" fmla="*/ 19910 w 1929421"/>
                <a:gd name="connsiteY17" fmla="*/ 1226496 h 1381560"/>
                <a:gd name="connsiteX18" fmla="*/ 60444 w 1929421"/>
                <a:gd name="connsiteY18" fmla="*/ 1309929 h 1381560"/>
                <a:gd name="connsiteX19" fmla="*/ 83413 w 1929421"/>
                <a:gd name="connsiteY19" fmla="*/ 1374784 h 1381560"/>
                <a:gd name="connsiteX20" fmla="*/ 83413 w 1929421"/>
                <a:gd name="connsiteY20" fmla="*/ 1374784 h 1381560"/>
                <a:gd name="connsiteX21" fmla="*/ 88480 w 1929421"/>
                <a:gd name="connsiteY21" fmla="*/ 1375797 h 1381560"/>
                <a:gd name="connsiteX22" fmla="*/ 1752408 w 1929421"/>
                <a:gd name="connsiteY22" fmla="*/ 1381540 h 1381560"/>
                <a:gd name="connsiteX23" fmla="*/ 1843609 w 1929421"/>
                <a:gd name="connsiteY23" fmla="*/ 1334250 h 1381560"/>
                <a:gd name="connsiteX24" fmla="*/ 1929407 w 1929421"/>
                <a:gd name="connsiteY24" fmla="*/ 1091045 h 1381560"/>
                <a:gd name="connsiteX25" fmla="*/ 1904073 w 1929421"/>
                <a:gd name="connsiteY25" fmla="*/ 996127 h 1381560"/>
                <a:gd name="connsiteX26" fmla="*/ 1607836 w 1929421"/>
                <a:gd name="connsiteY26" fmla="*/ 333056 h 1381560"/>
                <a:gd name="connsiteX27" fmla="*/ 1609187 w 1929421"/>
                <a:gd name="connsiteY27" fmla="*/ 331029 h 1381560"/>
                <a:gd name="connsiteX28" fmla="*/ 1607836 w 1929421"/>
                <a:gd name="connsiteY28" fmla="*/ 333056 h 138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9421" h="1381560">
                  <a:moveTo>
                    <a:pt x="1904073" y="996127"/>
                  </a:moveTo>
                  <a:cubicBezTo>
                    <a:pt x="1871984" y="917423"/>
                    <a:pt x="1874348" y="889050"/>
                    <a:pt x="1857121" y="805954"/>
                  </a:cubicBezTo>
                  <a:cubicBezTo>
                    <a:pt x="1828071" y="665774"/>
                    <a:pt x="1743288" y="277997"/>
                    <a:pt x="1707145" y="233747"/>
                  </a:cubicBezTo>
                  <a:cubicBezTo>
                    <a:pt x="1696673" y="231045"/>
                    <a:pt x="1689242" y="223276"/>
                    <a:pt x="1687553" y="214493"/>
                  </a:cubicBezTo>
                  <a:cubicBezTo>
                    <a:pt x="1603782" y="160110"/>
                    <a:pt x="1506838" y="134776"/>
                    <a:pt x="1417663" y="91877"/>
                  </a:cubicBezTo>
                  <a:cubicBezTo>
                    <a:pt x="1350444" y="59450"/>
                    <a:pt x="1275118" y="42899"/>
                    <a:pt x="1211614" y="0"/>
                  </a:cubicBezTo>
                  <a:cubicBezTo>
                    <a:pt x="1202494" y="3378"/>
                    <a:pt x="1073798" y="248610"/>
                    <a:pt x="1072109" y="257054"/>
                  </a:cubicBezTo>
                  <a:cubicBezTo>
                    <a:pt x="1066367" y="285090"/>
                    <a:pt x="966045" y="383724"/>
                    <a:pt x="960640" y="380008"/>
                  </a:cubicBezTo>
                  <a:cubicBezTo>
                    <a:pt x="946791" y="370212"/>
                    <a:pt x="914026" y="340487"/>
                    <a:pt x="895448" y="316167"/>
                  </a:cubicBezTo>
                  <a:cubicBezTo>
                    <a:pt x="884639" y="301980"/>
                    <a:pt x="695141" y="5067"/>
                    <a:pt x="669808" y="12160"/>
                  </a:cubicBezTo>
                  <a:cubicBezTo>
                    <a:pt x="640420" y="42899"/>
                    <a:pt x="604953" y="60126"/>
                    <a:pt x="563405" y="69584"/>
                  </a:cubicBezTo>
                  <a:cubicBezTo>
                    <a:pt x="527600" y="77353"/>
                    <a:pt x="492133" y="89175"/>
                    <a:pt x="461394" y="110793"/>
                  </a:cubicBezTo>
                  <a:cubicBezTo>
                    <a:pt x="429305" y="133425"/>
                    <a:pt x="397215" y="155043"/>
                    <a:pt x="354654" y="150314"/>
                  </a:cubicBezTo>
                  <a:cubicBezTo>
                    <a:pt x="346210" y="149301"/>
                    <a:pt x="268519" y="195915"/>
                    <a:pt x="239132" y="214156"/>
                  </a:cubicBezTo>
                  <a:cubicBezTo>
                    <a:pt x="232714" y="229018"/>
                    <a:pt x="233052" y="226991"/>
                    <a:pt x="220216" y="234423"/>
                  </a:cubicBezTo>
                  <a:cubicBezTo>
                    <a:pt x="143201" y="353661"/>
                    <a:pt x="54026" y="903237"/>
                    <a:pt x="18896" y="997816"/>
                  </a:cubicBezTo>
                  <a:cubicBezTo>
                    <a:pt x="-3735" y="1058280"/>
                    <a:pt x="-5086" y="1115365"/>
                    <a:pt x="9776" y="1175491"/>
                  </a:cubicBezTo>
                  <a:cubicBezTo>
                    <a:pt x="13830" y="1192380"/>
                    <a:pt x="17207" y="1209269"/>
                    <a:pt x="19910" y="1226496"/>
                  </a:cubicBezTo>
                  <a:cubicBezTo>
                    <a:pt x="24976" y="1258586"/>
                    <a:pt x="37474" y="1286960"/>
                    <a:pt x="60444" y="1309929"/>
                  </a:cubicBezTo>
                  <a:cubicBezTo>
                    <a:pt x="78684" y="1328170"/>
                    <a:pt x="86116" y="1349450"/>
                    <a:pt x="83413" y="1374784"/>
                  </a:cubicBezTo>
                  <a:cubicBezTo>
                    <a:pt x="83413" y="1374784"/>
                    <a:pt x="83413" y="1374784"/>
                    <a:pt x="83413" y="1374784"/>
                  </a:cubicBezTo>
                  <a:cubicBezTo>
                    <a:pt x="83751" y="1376811"/>
                    <a:pt x="87129" y="1377486"/>
                    <a:pt x="88480" y="1375797"/>
                  </a:cubicBezTo>
                  <a:cubicBezTo>
                    <a:pt x="88480" y="1354517"/>
                    <a:pt x="1710523" y="1380864"/>
                    <a:pt x="1752408" y="1381540"/>
                  </a:cubicBezTo>
                  <a:cubicBezTo>
                    <a:pt x="1814222" y="1382553"/>
                    <a:pt x="1831112" y="1346072"/>
                    <a:pt x="1843609" y="1334250"/>
                  </a:cubicBezTo>
                  <a:cubicBezTo>
                    <a:pt x="1921300" y="1261626"/>
                    <a:pt x="1917247" y="1184611"/>
                    <a:pt x="1929407" y="1091045"/>
                  </a:cubicBezTo>
                  <a:cubicBezTo>
                    <a:pt x="1930083" y="1085640"/>
                    <a:pt x="1906438" y="1002207"/>
                    <a:pt x="1904073" y="996127"/>
                  </a:cubicBezTo>
                  <a:close/>
                  <a:moveTo>
                    <a:pt x="1607836" y="333056"/>
                  </a:moveTo>
                  <a:cubicBezTo>
                    <a:pt x="1608174" y="332380"/>
                    <a:pt x="1608849" y="331705"/>
                    <a:pt x="1609187" y="331029"/>
                  </a:cubicBezTo>
                  <a:cubicBezTo>
                    <a:pt x="1608849" y="331705"/>
                    <a:pt x="1608511" y="332380"/>
                    <a:pt x="1607836" y="333056"/>
                  </a:cubicBezTo>
                  <a:close/>
                </a:path>
              </a:pathLst>
            </a:custGeom>
            <a:solidFill>
              <a:srgbClr val="E3E9F4"/>
            </a:solidFill>
            <a:ln w="6768" cap="flat">
              <a:noFill/>
              <a:prstDash val="solid"/>
              <a:miter/>
            </a:ln>
          </p:spPr>
          <p:txBody>
            <a:bodyPr rtlCol="0" anchor="ctr"/>
            <a:lstStyle/>
            <a:p>
              <a:endParaRPr lang="en-US" dirty="0"/>
            </a:p>
          </p:txBody>
        </p:sp>
        <p:sp>
          <p:nvSpPr>
            <p:cNvPr id="94" name="Freeform: Shape 93">
              <a:extLst>
                <a:ext uri="{FF2B5EF4-FFF2-40B4-BE49-F238E27FC236}">
                  <a16:creationId xmlns:a16="http://schemas.microsoft.com/office/drawing/2014/main" id="{6057682A-CF00-43B8-8643-286F5209E094}"/>
                </a:ext>
              </a:extLst>
            </p:cNvPr>
            <p:cNvSpPr/>
            <p:nvPr/>
          </p:nvSpPr>
          <p:spPr>
            <a:xfrm>
              <a:off x="1554219" y="2258282"/>
              <a:ext cx="2345199" cy="1328600"/>
            </a:xfrm>
            <a:custGeom>
              <a:avLst/>
              <a:gdLst>
                <a:gd name="connsiteX0" fmla="*/ 1637918 w 1680817"/>
                <a:gd name="connsiteY0" fmla="*/ 952215 h 952215"/>
                <a:gd name="connsiteX1" fmla="*/ 42899 w 1680817"/>
                <a:gd name="connsiteY1" fmla="*/ 952215 h 952215"/>
                <a:gd name="connsiteX2" fmla="*/ 0 w 1680817"/>
                <a:gd name="connsiteY2" fmla="*/ 909317 h 952215"/>
                <a:gd name="connsiteX3" fmla="*/ 0 w 1680817"/>
                <a:gd name="connsiteY3" fmla="*/ 42899 h 952215"/>
                <a:gd name="connsiteX4" fmla="*/ 42899 w 1680817"/>
                <a:gd name="connsiteY4" fmla="*/ 0 h 952215"/>
                <a:gd name="connsiteX5" fmla="*/ 1637918 w 1680817"/>
                <a:gd name="connsiteY5" fmla="*/ 0 h 952215"/>
                <a:gd name="connsiteX6" fmla="*/ 1680817 w 1680817"/>
                <a:gd name="connsiteY6" fmla="*/ 42899 h 952215"/>
                <a:gd name="connsiteX7" fmla="*/ 1680817 w 1680817"/>
                <a:gd name="connsiteY7" fmla="*/ 909654 h 952215"/>
                <a:gd name="connsiteX8" fmla="*/ 1637918 w 1680817"/>
                <a:gd name="connsiteY8" fmla="*/ 952215 h 95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817" h="952215">
                  <a:moveTo>
                    <a:pt x="1637918" y="952215"/>
                  </a:moveTo>
                  <a:lnTo>
                    <a:pt x="42899" y="952215"/>
                  </a:lnTo>
                  <a:cubicBezTo>
                    <a:pt x="19254" y="952215"/>
                    <a:pt x="0" y="932962"/>
                    <a:pt x="0" y="909317"/>
                  </a:cubicBezTo>
                  <a:lnTo>
                    <a:pt x="0" y="42899"/>
                  </a:lnTo>
                  <a:cubicBezTo>
                    <a:pt x="0" y="19254"/>
                    <a:pt x="19254" y="0"/>
                    <a:pt x="42899" y="0"/>
                  </a:cubicBezTo>
                  <a:lnTo>
                    <a:pt x="1637918" y="0"/>
                  </a:lnTo>
                  <a:cubicBezTo>
                    <a:pt x="1661563" y="0"/>
                    <a:pt x="1680817" y="19254"/>
                    <a:pt x="1680817" y="42899"/>
                  </a:cubicBezTo>
                  <a:lnTo>
                    <a:pt x="1680817" y="909654"/>
                  </a:lnTo>
                  <a:cubicBezTo>
                    <a:pt x="1680817" y="933299"/>
                    <a:pt x="1661563" y="952215"/>
                    <a:pt x="1637918" y="952215"/>
                  </a:cubicBezTo>
                  <a:close/>
                </a:path>
              </a:pathLst>
            </a:custGeom>
            <a:solidFill>
              <a:srgbClr val="DCDCDC"/>
            </a:solidFill>
            <a:ln w="3378"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23D99176-0C69-4589-AD6F-7439BCB9225D}"/>
                </a:ext>
              </a:extLst>
            </p:cNvPr>
            <p:cNvSpPr/>
            <p:nvPr/>
          </p:nvSpPr>
          <p:spPr>
            <a:xfrm>
              <a:off x="1746981" y="1293055"/>
              <a:ext cx="2074673" cy="972768"/>
            </a:xfrm>
            <a:custGeom>
              <a:avLst/>
              <a:gdLst>
                <a:gd name="connsiteX0" fmla="*/ 1027911 w 2074673"/>
                <a:gd name="connsiteY0" fmla="*/ 618819 h 972768"/>
                <a:gd name="connsiteX1" fmla="*/ 1036866 w 2074673"/>
                <a:gd name="connsiteY1" fmla="*/ 621647 h 972768"/>
                <a:gd name="connsiteX2" fmla="*/ 1053360 w 2074673"/>
                <a:gd name="connsiteY2" fmla="*/ 761152 h 972768"/>
                <a:gd name="connsiteX3" fmla="*/ 1064200 w 2074673"/>
                <a:gd name="connsiteY3" fmla="*/ 965227 h 972768"/>
                <a:gd name="connsiteX4" fmla="*/ 1029324 w 2074673"/>
                <a:gd name="connsiteY4" fmla="*/ 907727 h 972768"/>
                <a:gd name="connsiteX5" fmla="*/ 1027911 w 2074673"/>
                <a:gd name="connsiteY5" fmla="*/ 618819 h 972768"/>
                <a:gd name="connsiteX6" fmla="*/ 2047337 w 2074673"/>
                <a:gd name="connsiteY6" fmla="*/ 391652 h 972768"/>
                <a:gd name="connsiteX7" fmla="*/ 2074673 w 2074673"/>
                <a:gd name="connsiteY7" fmla="*/ 418517 h 972768"/>
                <a:gd name="connsiteX8" fmla="*/ 1868714 w 2074673"/>
                <a:gd name="connsiteY8" fmla="*/ 717793 h 972768"/>
                <a:gd name="connsiteX9" fmla="*/ 1847506 w 2074673"/>
                <a:gd name="connsiteY9" fmla="*/ 896887 h 972768"/>
                <a:gd name="connsiteX10" fmla="*/ 1838080 w 2074673"/>
                <a:gd name="connsiteY10" fmla="*/ 972768 h 972768"/>
                <a:gd name="connsiteX11" fmla="*/ 1810745 w 2074673"/>
                <a:gd name="connsiteY11" fmla="*/ 972768 h 972768"/>
                <a:gd name="connsiteX12" fmla="*/ 1810273 w 2074673"/>
                <a:gd name="connsiteY12" fmla="*/ 965226 h 972768"/>
                <a:gd name="connsiteX13" fmla="*/ 1829596 w 2074673"/>
                <a:gd name="connsiteY13" fmla="*/ 817708 h 972768"/>
                <a:gd name="connsiteX14" fmla="*/ 1981356 w 2074673"/>
                <a:gd name="connsiteY14" fmla="*/ 472244 h 972768"/>
                <a:gd name="connsiteX15" fmla="*/ 2047337 w 2074673"/>
                <a:gd name="connsiteY15" fmla="*/ 391652 h 972768"/>
                <a:gd name="connsiteX16" fmla="*/ 26393 w 2074673"/>
                <a:gd name="connsiteY16" fmla="*/ 391652 h 972768"/>
                <a:gd name="connsiteX17" fmla="*/ 85305 w 2074673"/>
                <a:gd name="connsiteY17" fmla="*/ 471773 h 972768"/>
                <a:gd name="connsiteX18" fmla="*/ 236593 w 2074673"/>
                <a:gd name="connsiteY18" fmla="*/ 972768 h 972768"/>
                <a:gd name="connsiteX19" fmla="*/ 226695 w 2074673"/>
                <a:gd name="connsiteY19" fmla="*/ 972768 h 972768"/>
                <a:gd name="connsiteX20" fmla="*/ 205959 w 2074673"/>
                <a:gd name="connsiteY20" fmla="*/ 829020 h 972768"/>
                <a:gd name="connsiteX21" fmla="*/ 26864 w 2074673"/>
                <a:gd name="connsiteY21" fmla="*/ 450565 h 972768"/>
                <a:gd name="connsiteX22" fmla="*/ 0 w 2074673"/>
                <a:gd name="connsiteY22" fmla="*/ 419930 h 972768"/>
                <a:gd name="connsiteX23" fmla="*/ 26393 w 2074673"/>
                <a:gd name="connsiteY23" fmla="*/ 391652 h 972768"/>
                <a:gd name="connsiteX24" fmla="*/ 1293254 w 2074673"/>
                <a:gd name="connsiteY24" fmla="*/ 0 h 972768"/>
                <a:gd name="connsiteX25" fmla="*/ 1382802 w 2074673"/>
                <a:gd name="connsiteY25" fmla="*/ 92847 h 972768"/>
                <a:gd name="connsiteX26" fmla="*/ 1404953 w 2074673"/>
                <a:gd name="connsiteY26" fmla="*/ 543411 h 972768"/>
                <a:gd name="connsiteX27" fmla="*/ 1335671 w 2074673"/>
                <a:gd name="connsiteY27" fmla="*/ 425586 h 972768"/>
                <a:gd name="connsiteX28" fmla="*/ 1268275 w 2074673"/>
                <a:gd name="connsiteY28" fmla="*/ 384582 h 972768"/>
                <a:gd name="connsiteX29" fmla="*/ 1215019 w 2074673"/>
                <a:gd name="connsiteY29" fmla="*/ 442081 h 972768"/>
                <a:gd name="connsiteX30" fmla="*/ 1100020 w 2074673"/>
                <a:gd name="connsiteY30" fmla="*/ 564619 h 972768"/>
                <a:gd name="connsiteX31" fmla="*/ 1167416 w 2074673"/>
                <a:gd name="connsiteY31" fmla="*/ 420873 h 972768"/>
                <a:gd name="connsiteX32" fmla="*/ 1184384 w 2074673"/>
                <a:gd name="connsiteY32" fmla="*/ 380340 h 972768"/>
                <a:gd name="connsiteX33" fmla="*/ 1293254 w 2074673"/>
                <a:gd name="connsiteY33" fmla="*/ 0 h 972768"/>
                <a:gd name="connsiteX34" fmla="*/ 726276 w 2074673"/>
                <a:gd name="connsiteY34" fmla="*/ 0 h 972768"/>
                <a:gd name="connsiteX35" fmla="*/ 895003 w 2074673"/>
                <a:gd name="connsiteY35" fmla="*/ 400135 h 972768"/>
                <a:gd name="connsiteX36" fmla="*/ 925166 w 2074673"/>
                <a:gd name="connsiteY36" fmla="*/ 448680 h 972768"/>
                <a:gd name="connsiteX37" fmla="*/ 1008115 w 2074673"/>
                <a:gd name="connsiteY37" fmla="*/ 602324 h 972768"/>
                <a:gd name="connsiteX38" fmla="*/ 869081 w 2074673"/>
                <a:gd name="connsiteY38" fmla="*/ 475544 h 972768"/>
                <a:gd name="connsiteX39" fmla="*/ 809225 w 2074673"/>
                <a:gd name="connsiteY39" fmla="*/ 422287 h 972768"/>
                <a:gd name="connsiteX40" fmla="*/ 741358 w 2074673"/>
                <a:gd name="connsiteY40" fmla="*/ 455278 h 972768"/>
                <a:gd name="connsiteX41" fmla="*/ 648512 w 2074673"/>
                <a:gd name="connsiteY41" fmla="*/ 593841 h 972768"/>
                <a:gd name="connsiteX42" fmla="*/ 627774 w 2074673"/>
                <a:gd name="connsiteY42" fmla="*/ 372329 h 972768"/>
                <a:gd name="connsiteX43" fmla="*/ 631074 w 2074673"/>
                <a:gd name="connsiteY43" fmla="*/ 141390 h 972768"/>
                <a:gd name="connsiteX44" fmla="*/ 626361 w 2074673"/>
                <a:gd name="connsiteY44" fmla="*/ 110285 h 972768"/>
                <a:gd name="connsiteX45" fmla="*/ 726276 w 2074673"/>
                <a:gd name="connsiteY45" fmla="*/ 0 h 9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74673" h="972768">
                  <a:moveTo>
                    <a:pt x="1027911" y="618819"/>
                  </a:moveTo>
                  <a:cubicBezTo>
                    <a:pt x="1030738" y="619762"/>
                    <a:pt x="1034037" y="620704"/>
                    <a:pt x="1036866" y="621647"/>
                  </a:cubicBezTo>
                  <a:cubicBezTo>
                    <a:pt x="1051004" y="666892"/>
                    <a:pt x="1048647" y="714493"/>
                    <a:pt x="1053360" y="761152"/>
                  </a:cubicBezTo>
                  <a:cubicBezTo>
                    <a:pt x="1059959" y="829020"/>
                    <a:pt x="1060900" y="896887"/>
                    <a:pt x="1064200" y="965227"/>
                  </a:cubicBezTo>
                  <a:cubicBezTo>
                    <a:pt x="1026025" y="962398"/>
                    <a:pt x="1029796" y="931764"/>
                    <a:pt x="1029324" y="907727"/>
                  </a:cubicBezTo>
                  <a:cubicBezTo>
                    <a:pt x="1027439" y="811582"/>
                    <a:pt x="1027911" y="715436"/>
                    <a:pt x="1027911" y="618819"/>
                  </a:cubicBezTo>
                  <a:close/>
                  <a:moveTo>
                    <a:pt x="2047337" y="391652"/>
                  </a:moveTo>
                  <a:cubicBezTo>
                    <a:pt x="2056292" y="400607"/>
                    <a:pt x="2065247" y="409562"/>
                    <a:pt x="2074673" y="418517"/>
                  </a:cubicBezTo>
                  <a:cubicBezTo>
                    <a:pt x="1986539" y="504764"/>
                    <a:pt x="1911603" y="600909"/>
                    <a:pt x="1868714" y="717793"/>
                  </a:cubicBezTo>
                  <a:cubicBezTo>
                    <a:pt x="1847978" y="774820"/>
                    <a:pt x="1852691" y="837033"/>
                    <a:pt x="1847506" y="896887"/>
                  </a:cubicBezTo>
                  <a:cubicBezTo>
                    <a:pt x="1845149" y="922338"/>
                    <a:pt x="1847978" y="948260"/>
                    <a:pt x="1838080" y="972768"/>
                  </a:cubicBezTo>
                  <a:cubicBezTo>
                    <a:pt x="1829125" y="972768"/>
                    <a:pt x="1820170" y="972768"/>
                    <a:pt x="1810745" y="972768"/>
                  </a:cubicBezTo>
                  <a:cubicBezTo>
                    <a:pt x="1810745" y="970411"/>
                    <a:pt x="1810273" y="968054"/>
                    <a:pt x="1810273" y="965226"/>
                  </a:cubicBezTo>
                  <a:cubicBezTo>
                    <a:pt x="1822998" y="916682"/>
                    <a:pt x="1828183" y="867196"/>
                    <a:pt x="1829596" y="817708"/>
                  </a:cubicBezTo>
                  <a:cubicBezTo>
                    <a:pt x="1833366" y="681973"/>
                    <a:pt x="1898877" y="573575"/>
                    <a:pt x="1981356" y="472244"/>
                  </a:cubicBezTo>
                  <a:cubicBezTo>
                    <a:pt x="2003036" y="445380"/>
                    <a:pt x="2025187" y="418517"/>
                    <a:pt x="2047337" y="391652"/>
                  </a:cubicBezTo>
                  <a:close/>
                  <a:moveTo>
                    <a:pt x="26393" y="391652"/>
                  </a:moveTo>
                  <a:cubicBezTo>
                    <a:pt x="45716" y="418517"/>
                    <a:pt x="63626" y="446795"/>
                    <a:pt x="85305" y="471773"/>
                  </a:cubicBezTo>
                  <a:cubicBezTo>
                    <a:pt x="209257" y="616934"/>
                    <a:pt x="227638" y="793202"/>
                    <a:pt x="236593" y="972768"/>
                  </a:cubicBezTo>
                  <a:cubicBezTo>
                    <a:pt x="232823" y="972768"/>
                    <a:pt x="229523" y="972768"/>
                    <a:pt x="226695" y="972768"/>
                  </a:cubicBezTo>
                  <a:cubicBezTo>
                    <a:pt x="219627" y="924695"/>
                    <a:pt x="210672" y="877092"/>
                    <a:pt x="205959" y="829020"/>
                  </a:cubicBezTo>
                  <a:cubicBezTo>
                    <a:pt x="190877" y="681503"/>
                    <a:pt x="128665" y="556608"/>
                    <a:pt x="26864" y="450565"/>
                  </a:cubicBezTo>
                  <a:cubicBezTo>
                    <a:pt x="17438" y="440668"/>
                    <a:pt x="8955" y="430298"/>
                    <a:pt x="0" y="419930"/>
                  </a:cubicBezTo>
                  <a:cubicBezTo>
                    <a:pt x="8955" y="410504"/>
                    <a:pt x="17910" y="401079"/>
                    <a:pt x="26393" y="391652"/>
                  </a:cubicBezTo>
                  <a:close/>
                  <a:moveTo>
                    <a:pt x="1293254" y="0"/>
                  </a:moveTo>
                  <a:cubicBezTo>
                    <a:pt x="1343684" y="10840"/>
                    <a:pt x="1351695" y="63154"/>
                    <a:pt x="1382802" y="92847"/>
                  </a:cubicBezTo>
                  <a:cubicBezTo>
                    <a:pt x="1416264" y="238950"/>
                    <a:pt x="1431346" y="385996"/>
                    <a:pt x="1404953" y="543411"/>
                  </a:cubicBezTo>
                  <a:cubicBezTo>
                    <a:pt x="1373375" y="502878"/>
                    <a:pt x="1354052" y="464232"/>
                    <a:pt x="1335671" y="425586"/>
                  </a:cubicBezTo>
                  <a:cubicBezTo>
                    <a:pt x="1322004" y="396365"/>
                    <a:pt x="1302209" y="380812"/>
                    <a:pt x="1268275" y="384582"/>
                  </a:cubicBezTo>
                  <a:cubicBezTo>
                    <a:pt x="1233398" y="388823"/>
                    <a:pt x="1220674" y="410975"/>
                    <a:pt x="1215019" y="442081"/>
                  </a:cubicBezTo>
                  <a:cubicBezTo>
                    <a:pt x="1203235" y="507592"/>
                    <a:pt x="1165531" y="549066"/>
                    <a:pt x="1100020" y="564619"/>
                  </a:cubicBezTo>
                  <a:cubicBezTo>
                    <a:pt x="1139610" y="524558"/>
                    <a:pt x="1178727" y="484969"/>
                    <a:pt x="1167416" y="420873"/>
                  </a:cubicBezTo>
                  <a:cubicBezTo>
                    <a:pt x="1164589" y="405791"/>
                    <a:pt x="1174486" y="392123"/>
                    <a:pt x="1184384" y="380340"/>
                  </a:cubicBezTo>
                  <a:cubicBezTo>
                    <a:pt x="1278644" y="270056"/>
                    <a:pt x="1323417" y="145632"/>
                    <a:pt x="1293254" y="0"/>
                  </a:cubicBezTo>
                  <a:close/>
                  <a:moveTo>
                    <a:pt x="726276" y="0"/>
                  </a:moveTo>
                  <a:cubicBezTo>
                    <a:pt x="704597" y="166370"/>
                    <a:pt x="799800" y="283253"/>
                    <a:pt x="895003" y="400135"/>
                  </a:cubicBezTo>
                  <a:cubicBezTo>
                    <a:pt x="907257" y="415217"/>
                    <a:pt x="928937" y="428413"/>
                    <a:pt x="925166" y="448680"/>
                  </a:cubicBezTo>
                  <a:cubicBezTo>
                    <a:pt x="911969" y="523145"/>
                    <a:pt x="961928" y="561322"/>
                    <a:pt x="1008115" y="602324"/>
                  </a:cubicBezTo>
                  <a:cubicBezTo>
                    <a:pt x="947789" y="575931"/>
                    <a:pt x="876623" y="562263"/>
                    <a:pt x="869081" y="475544"/>
                  </a:cubicBezTo>
                  <a:cubicBezTo>
                    <a:pt x="866253" y="443025"/>
                    <a:pt x="839860" y="427472"/>
                    <a:pt x="809225" y="422287"/>
                  </a:cubicBezTo>
                  <a:cubicBezTo>
                    <a:pt x="779062" y="417103"/>
                    <a:pt x="756439" y="427943"/>
                    <a:pt x="741358" y="455278"/>
                  </a:cubicBezTo>
                  <a:cubicBezTo>
                    <a:pt x="714495" y="502409"/>
                    <a:pt x="686687" y="548595"/>
                    <a:pt x="648512" y="593841"/>
                  </a:cubicBezTo>
                  <a:cubicBezTo>
                    <a:pt x="641442" y="519847"/>
                    <a:pt x="630131" y="446323"/>
                    <a:pt x="627774" y="372329"/>
                  </a:cubicBezTo>
                  <a:cubicBezTo>
                    <a:pt x="624946" y="295507"/>
                    <a:pt x="622591" y="218213"/>
                    <a:pt x="631074" y="141390"/>
                  </a:cubicBezTo>
                  <a:cubicBezTo>
                    <a:pt x="632016" y="131493"/>
                    <a:pt x="628246" y="120654"/>
                    <a:pt x="626361" y="110285"/>
                  </a:cubicBezTo>
                  <a:cubicBezTo>
                    <a:pt x="663594" y="75879"/>
                    <a:pt x="676319" y="21208"/>
                    <a:pt x="726276" y="0"/>
                  </a:cubicBezTo>
                  <a:close/>
                </a:path>
              </a:pathLst>
            </a:custGeom>
            <a:solidFill>
              <a:srgbClr val="CBD7EC"/>
            </a:solidFill>
            <a:ln w="6768" cap="flat">
              <a:noFill/>
              <a:prstDash val="solid"/>
              <a:miter/>
            </a:ln>
          </p:spPr>
          <p:txBody>
            <a:bodyPr rtlCol="0" anchor="ctr"/>
            <a:lstStyle/>
            <a:p>
              <a:endParaRPr lang="en-US" dirty="0"/>
            </a:p>
          </p:txBody>
        </p:sp>
        <p:sp>
          <p:nvSpPr>
            <p:cNvPr id="96" name="Freeform: Shape 95">
              <a:extLst>
                <a:ext uri="{FF2B5EF4-FFF2-40B4-BE49-F238E27FC236}">
                  <a16:creationId xmlns:a16="http://schemas.microsoft.com/office/drawing/2014/main" id="{1B34FB7E-2CD5-4AC0-BAB0-F22337CE39D1}"/>
                </a:ext>
              </a:extLst>
            </p:cNvPr>
            <p:cNvSpPr/>
            <p:nvPr/>
          </p:nvSpPr>
          <p:spPr>
            <a:xfrm>
              <a:off x="2475144" y="1226130"/>
              <a:ext cx="563730" cy="320744"/>
            </a:xfrm>
            <a:custGeom>
              <a:avLst/>
              <a:gdLst>
                <a:gd name="connsiteX0" fmla="*/ 402639 w 404028"/>
                <a:gd name="connsiteY0" fmla="*/ 36481 h 229879"/>
                <a:gd name="connsiteX1" fmla="*/ 330016 w 404028"/>
                <a:gd name="connsiteY1" fmla="*/ 155381 h 229879"/>
                <a:gd name="connsiteX2" fmla="*/ 264148 w 404028"/>
                <a:gd name="connsiteY2" fmla="*/ 212467 h 229879"/>
                <a:gd name="connsiteX3" fmla="*/ 139167 w 404028"/>
                <a:gd name="connsiteY3" fmla="*/ 209089 h 229879"/>
                <a:gd name="connsiteX4" fmla="*/ 21618 w 404028"/>
                <a:gd name="connsiteY4" fmla="*/ 73975 h 229879"/>
                <a:gd name="connsiteX5" fmla="*/ 0 w 404028"/>
                <a:gd name="connsiteY5" fmla="*/ 48641 h 229879"/>
                <a:gd name="connsiteX6" fmla="*/ 5404 w 404028"/>
                <a:gd name="connsiteY6" fmla="*/ 5067 h 229879"/>
                <a:gd name="connsiteX7" fmla="*/ 111131 w 404028"/>
                <a:gd name="connsiteY7" fmla="*/ 148625 h 229879"/>
                <a:gd name="connsiteX8" fmla="*/ 317180 w 404028"/>
                <a:gd name="connsiteY8" fmla="*/ 130047 h 229879"/>
                <a:gd name="connsiteX9" fmla="*/ 402977 w 404028"/>
                <a:gd name="connsiteY9" fmla="*/ 0 h 229879"/>
                <a:gd name="connsiteX10" fmla="*/ 402639 w 404028"/>
                <a:gd name="connsiteY10" fmla="*/ 36481 h 2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4028" h="229879">
                  <a:moveTo>
                    <a:pt x="402639" y="36481"/>
                  </a:moveTo>
                  <a:cubicBezTo>
                    <a:pt x="383723" y="79379"/>
                    <a:pt x="359403" y="118562"/>
                    <a:pt x="330016" y="155381"/>
                  </a:cubicBezTo>
                  <a:cubicBezTo>
                    <a:pt x="311438" y="178350"/>
                    <a:pt x="289819" y="197266"/>
                    <a:pt x="264148" y="212467"/>
                  </a:cubicBezTo>
                  <a:cubicBezTo>
                    <a:pt x="221249" y="238138"/>
                    <a:pt x="181390" y="234085"/>
                    <a:pt x="139167" y="209089"/>
                  </a:cubicBezTo>
                  <a:cubicBezTo>
                    <a:pt x="84784" y="176661"/>
                    <a:pt x="49316" y="129372"/>
                    <a:pt x="21618" y="73975"/>
                  </a:cubicBezTo>
                  <a:cubicBezTo>
                    <a:pt x="16551" y="64179"/>
                    <a:pt x="15538" y="49654"/>
                    <a:pt x="0" y="48641"/>
                  </a:cubicBezTo>
                  <a:cubicBezTo>
                    <a:pt x="1689" y="32090"/>
                    <a:pt x="4391" y="25334"/>
                    <a:pt x="5404" y="5067"/>
                  </a:cubicBezTo>
                  <a:cubicBezTo>
                    <a:pt x="37156" y="48303"/>
                    <a:pt x="74313" y="114509"/>
                    <a:pt x="111131" y="148625"/>
                  </a:cubicBezTo>
                  <a:cubicBezTo>
                    <a:pt x="170919" y="203684"/>
                    <a:pt x="259081" y="185782"/>
                    <a:pt x="317180" y="130047"/>
                  </a:cubicBezTo>
                  <a:cubicBezTo>
                    <a:pt x="353323" y="95255"/>
                    <a:pt x="380683" y="54721"/>
                    <a:pt x="402977" y="0"/>
                  </a:cubicBezTo>
                  <a:cubicBezTo>
                    <a:pt x="405004" y="14187"/>
                    <a:pt x="403653" y="26685"/>
                    <a:pt x="402639" y="36481"/>
                  </a:cubicBezTo>
                  <a:close/>
                </a:path>
              </a:pathLst>
            </a:custGeom>
            <a:solidFill>
              <a:srgbClr val="EABB95"/>
            </a:solidFill>
            <a:ln w="6768" cap="flat">
              <a:noFill/>
              <a:prstDash val="solid"/>
              <a:miter/>
            </a:ln>
          </p:spPr>
          <p:txBody>
            <a:bodyPr rtlCol="0" anchor="ctr"/>
            <a:lstStyle/>
            <a:p>
              <a:endParaRPr lang="en-US" dirty="0"/>
            </a:p>
          </p:txBody>
        </p:sp>
        <p:sp>
          <p:nvSpPr>
            <p:cNvPr id="97" name="Freeform: Shape 96">
              <a:extLst>
                <a:ext uri="{FF2B5EF4-FFF2-40B4-BE49-F238E27FC236}">
                  <a16:creationId xmlns:a16="http://schemas.microsoft.com/office/drawing/2014/main" id="{8E9BE734-9520-46D8-BED0-935B6591399F}"/>
                </a:ext>
              </a:extLst>
            </p:cNvPr>
            <p:cNvSpPr/>
            <p:nvPr/>
          </p:nvSpPr>
          <p:spPr>
            <a:xfrm>
              <a:off x="2537616" y="2775045"/>
              <a:ext cx="432189" cy="440538"/>
            </a:xfrm>
            <a:custGeom>
              <a:avLst/>
              <a:gdLst>
                <a:gd name="connsiteX0" fmla="*/ 307535 w 309752"/>
                <a:gd name="connsiteY0" fmla="*/ 109962 h 315736"/>
                <a:gd name="connsiteX1" fmla="*/ 271730 w 309752"/>
                <a:gd name="connsiteY1" fmla="*/ 243049 h 315736"/>
                <a:gd name="connsiteX2" fmla="*/ 57912 w 309752"/>
                <a:gd name="connsiteY2" fmla="*/ 261965 h 315736"/>
                <a:gd name="connsiteX3" fmla="*/ 827 w 309752"/>
                <a:gd name="connsiteY3" fmla="*/ 57943 h 315736"/>
                <a:gd name="connsiteX4" fmla="*/ 23120 w 309752"/>
                <a:gd name="connsiteY4" fmla="*/ 41392 h 315736"/>
                <a:gd name="connsiteX5" fmla="*/ 143372 w 309752"/>
                <a:gd name="connsiteY5" fmla="*/ 5587 h 315736"/>
                <a:gd name="connsiteX6" fmla="*/ 177150 w 309752"/>
                <a:gd name="connsiteY6" fmla="*/ 13018 h 315736"/>
                <a:gd name="connsiteX7" fmla="*/ 247747 w 309752"/>
                <a:gd name="connsiteY7" fmla="*/ 41054 h 315736"/>
                <a:gd name="connsiteX8" fmla="*/ 307535 w 309752"/>
                <a:gd name="connsiteY8" fmla="*/ 109962 h 31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752" h="315736">
                  <a:moveTo>
                    <a:pt x="307535" y="109962"/>
                  </a:moveTo>
                  <a:cubicBezTo>
                    <a:pt x="308211" y="155563"/>
                    <a:pt x="300780" y="203191"/>
                    <a:pt x="271730" y="243049"/>
                  </a:cubicBezTo>
                  <a:cubicBezTo>
                    <a:pt x="208564" y="330198"/>
                    <a:pt x="133238" y="342020"/>
                    <a:pt x="57912" y="261965"/>
                  </a:cubicBezTo>
                  <a:cubicBezTo>
                    <a:pt x="4205" y="205217"/>
                    <a:pt x="-2889" y="132594"/>
                    <a:pt x="827" y="57943"/>
                  </a:cubicBezTo>
                  <a:cubicBezTo>
                    <a:pt x="1502" y="42743"/>
                    <a:pt x="11298" y="40716"/>
                    <a:pt x="23120" y="41392"/>
                  </a:cubicBezTo>
                  <a:cubicBezTo>
                    <a:pt x="67370" y="43419"/>
                    <a:pt x="109594" y="41054"/>
                    <a:pt x="143372" y="5587"/>
                  </a:cubicBezTo>
                  <a:cubicBezTo>
                    <a:pt x="155194" y="-6911"/>
                    <a:pt x="167692" y="4236"/>
                    <a:pt x="177150" y="13018"/>
                  </a:cubicBezTo>
                  <a:cubicBezTo>
                    <a:pt x="197080" y="31596"/>
                    <a:pt x="220387" y="43081"/>
                    <a:pt x="247747" y="41054"/>
                  </a:cubicBezTo>
                  <a:cubicBezTo>
                    <a:pt x="309900" y="36325"/>
                    <a:pt x="313953" y="46121"/>
                    <a:pt x="307535" y="109962"/>
                  </a:cubicBezTo>
                  <a:close/>
                </a:path>
              </a:pathLst>
            </a:custGeom>
            <a:solidFill>
              <a:srgbClr val="424242"/>
            </a:solidFill>
            <a:ln w="3378"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7CEC59F5-37B6-4256-90B1-344C48439E6C}"/>
                </a:ext>
              </a:extLst>
            </p:cNvPr>
            <p:cNvSpPr/>
            <p:nvPr/>
          </p:nvSpPr>
          <p:spPr>
            <a:xfrm>
              <a:off x="2772111" y="830816"/>
              <a:ext cx="261464" cy="141105"/>
            </a:xfrm>
            <a:custGeom>
              <a:avLst/>
              <a:gdLst>
                <a:gd name="connsiteX0" fmla="*/ 140484 w 187393"/>
                <a:gd name="connsiteY0" fmla="*/ 3301 h 101131"/>
                <a:gd name="connsiteX1" fmla="*/ 186761 w 187393"/>
                <a:gd name="connsiteY1" fmla="*/ 24919 h 101131"/>
                <a:gd name="connsiteX2" fmla="*/ 145213 w 187393"/>
                <a:gd name="connsiteY2" fmla="*/ 93152 h 101131"/>
                <a:gd name="connsiteX3" fmla="*/ 48269 w 187393"/>
                <a:gd name="connsiteY3" fmla="*/ 99907 h 101131"/>
                <a:gd name="connsiteX4" fmla="*/ 8411 w 187393"/>
                <a:gd name="connsiteY4" fmla="*/ 71533 h 101131"/>
                <a:gd name="connsiteX5" fmla="*/ 34758 w 187393"/>
                <a:gd name="connsiteY5" fmla="*/ 17826 h 101131"/>
                <a:gd name="connsiteX6" fmla="*/ 140484 w 187393"/>
                <a:gd name="connsiteY6" fmla="*/ 3301 h 10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393" h="101131">
                  <a:moveTo>
                    <a:pt x="140484" y="3301"/>
                  </a:moveTo>
                  <a:cubicBezTo>
                    <a:pt x="156698" y="1274"/>
                    <a:pt x="183721" y="-9873"/>
                    <a:pt x="186761" y="24919"/>
                  </a:cubicBezTo>
                  <a:cubicBezTo>
                    <a:pt x="190476" y="65791"/>
                    <a:pt x="177979" y="87072"/>
                    <a:pt x="145213" y="93152"/>
                  </a:cubicBezTo>
                  <a:cubicBezTo>
                    <a:pt x="113124" y="99232"/>
                    <a:pt x="81034" y="103285"/>
                    <a:pt x="48269" y="99907"/>
                  </a:cubicBezTo>
                  <a:cubicBezTo>
                    <a:pt x="28678" y="97881"/>
                    <a:pt x="16855" y="88423"/>
                    <a:pt x="8411" y="71533"/>
                  </a:cubicBezTo>
                  <a:cubicBezTo>
                    <a:pt x="-7803" y="38430"/>
                    <a:pt x="-1385" y="23568"/>
                    <a:pt x="34758" y="17826"/>
                  </a:cubicBezTo>
                  <a:cubicBezTo>
                    <a:pt x="70225" y="11746"/>
                    <a:pt x="105692" y="8030"/>
                    <a:pt x="140484" y="3301"/>
                  </a:cubicBezTo>
                  <a:close/>
                </a:path>
              </a:pathLst>
            </a:custGeom>
            <a:solidFill>
              <a:srgbClr val="E3E9F4"/>
            </a:solidFill>
            <a:ln w="6768" cap="flat">
              <a:noFill/>
              <a:prstDash val="solid"/>
              <a:miter/>
            </a:ln>
          </p:spPr>
          <p:txBody>
            <a:bodyPr rtlCol="0" anchor="ctr"/>
            <a:lstStyle/>
            <a:p>
              <a:endParaRPr lang="en-US" dirty="0"/>
            </a:p>
          </p:txBody>
        </p:sp>
        <p:sp>
          <p:nvSpPr>
            <p:cNvPr id="99" name="Freeform: Shape 98">
              <a:extLst>
                <a:ext uri="{FF2B5EF4-FFF2-40B4-BE49-F238E27FC236}">
                  <a16:creationId xmlns:a16="http://schemas.microsoft.com/office/drawing/2014/main" id="{7063C02F-8816-4166-9404-5AC333D4FEFD}"/>
                </a:ext>
              </a:extLst>
            </p:cNvPr>
            <p:cNvSpPr/>
            <p:nvPr/>
          </p:nvSpPr>
          <p:spPr>
            <a:xfrm>
              <a:off x="2425098" y="856509"/>
              <a:ext cx="248135" cy="126301"/>
            </a:xfrm>
            <a:custGeom>
              <a:avLst/>
              <a:gdLst>
                <a:gd name="connsiteX0" fmla="*/ 145648 w 177840"/>
                <a:gd name="connsiteY0" fmla="*/ 3465 h 90521"/>
                <a:gd name="connsiteX1" fmla="*/ 177399 w 177840"/>
                <a:gd name="connsiteY1" fmla="*/ 34879 h 90521"/>
                <a:gd name="connsiteX2" fmla="*/ 145310 w 177840"/>
                <a:gd name="connsiteY2" fmla="*/ 84534 h 90521"/>
                <a:gd name="connsiteX3" fmla="*/ 64579 w 177840"/>
                <a:gd name="connsiteY3" fmla="*/ 89600 h 90521"/>
                <a:gd name="connsiteX4" fmla="*/ 400 w 177840"/>
                <a:gd name="connsiteY4" fmla="*/ 25421 h 90521"/>
                <a:gd name="connsiteX5" fmla="*/ 22694 w 177840"/>
                <a:gd name="connsiteY5" fmla="*/ 87 h 90521"/>
                <a:gd name="connsiteX6" fmla="*/ 145648 w 177840"/>
                <a:gd name="connsiteY6" fmla="*/ 3465 h 9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40" h="90521">
                  <a:moveTo>
                    <a:pt x="145648" y="3465"/>
                  </a:moveTo>
                  <a:cubicBezTo>
                    <a:pt x="164226" y="5492"/>
                    <a:pt x="180777" y="11234"/>
                    <a:pt x="177399" y="34879"/>
                  </a:cubicBezTo>
                  <a:cubicBezTo>
                    <a:pt x="174359" y="56160"/>
                    <a:pt x="173684" y="80142"/>
                    <a:pt x="145310" y="84534"/>
                  </a:cubicBezTo>
                  <a:cubicBezTo>
                    <a:pt x="118625" y="88587"/>
                    <a:pt x="91602" y="92303"/>
                    <a:pt x="64579" y="89600"/>
                  </a:cubicBezTo>
                  <a:cubicBezTo>
                    <a:pt x="26410" y="85547"/>
                    <a:pt x="4791" y="63253"/>
                    <a:pt x="400" y="25421"/>
                  </a:cubicBezTo>
                  <a:cubicBezTo>
                    <a:pt x="-1626" y="6843"/>
                    <a:pt x="3778" y="-926"/>
                    <a:pt x="22694" y="87"/>
                  </a:cubicBezTo>
                  <a:cubicBezTo>
                    <a:pt x="39583" y="763"/>
                    <a:pt x="121665" y="1101"/>
                    <a:pt x="145648" y="3465"/>
                  </a:cubicBezTo>
                  <a:close/>
                </a:path>
              </a:pathLst>
            </a:custGeom>
            <a:solidFill>
              <a:srgbClr val="E3E9F4"/>
            </a:solidFill>
            <a:ln w="6768"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513140E3-7A57-4C43-9117-CE00345D3FB0}"/>
                </a:ext>
              </a:extLst>
            </p:cNvPr>
            <p:cNvSpPr/>
            <p:nvPr/>
          </p:nvSpPr>
          <p:spPr>
            <a:xfrm>
              <a:off x="2581614" y="2827700"/>
              <a:ext cx="348072" cy="342139"/>
            </a:xfrm>
            <a:custGeom>
              <a:avLst/>
              <a:gdLst>
                <a:gd name="connsiteX0" fmla="*/ 247965 w 249465"/>
                <a:gd name="connsiteY0" fmla="*/ 65469 h 245213"/>
                <a:gd name="connsiteX1" fmla="*/ 231076 w 249465"/>
                <a:gd name="connsiteY1" fmla="*/ 163765 h 245213"/>
                <a:gd name="connsiteX2" fmla="*/ 127038 w 249465"/>
                <a:gd name="connsiteY2" fmla="*/ 245171 h 245213"/>
                <a:gd name="connsiteX3" fmla="*/ 24351 w 249465"/>
                <a:gd name="connsiteY3" fmla="*/ 175587 h 245213"/>
                <a:gd name="connsiteX4" fmla="*/ 31 w 249465"/>
                <a:gd name="connsiteY4" fmla="*/ 52633 h 245213"/>
                <a:gd name="connsiteX5" fmla="*/ 23000 w 249465"/>
                <a:gd name="connsiteY5" fmla="*/ 33380 h 245213"/>
                <a:gd name="connsiteX6" fmla="*/ 113864 w 249465"/>
                <a:gd name="connsiteY6" fmla="*/ 4330 h 245213"/>
                <a:gd name="connsiteX7" fmla="*/ 136158 w 249465"/>
                <a:gd name="connsiteY7" fmla="*/ 6695 h 245213"/>
                <a:gd name="connsiteX8" fmla="*/ 214862 w 249465"/>
                <a:gd name="connsiteY8" fmla="*/ 32366 h 245213"/>
                <a:gd name="connsiteX9" fmla="*/ 247965 w 249465"/>
                <a:gd name="connsiteY9" fmla="*/ 65469 h 24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465" h="245213">
                  <a:moveTo>
                    <a:pt x="247965" y="65469"/>
                  </a:moveTo>
                  <a:cubicBezTo>
                    <a:pt x="244249" y="102288"/>
                    <a:pt x="242898" y="134040"/>
                    <a:pt x="231076" y="163765"/>
                  </a:cubicBezTo>
                  <a:cubicBezTo>
                    <a:pt x="211822" y="211055"/>
                    <a:pt x="176355" y="243820"/>
                    <a:pt x="127038" y="245171"/>
                  </a:cubicBezTo>
                  <a:cubicBezTo>
                    <a:pt x="81775" y="246522"/>
                    <a:pt x="46645" y="215784"/>
                    <a:pt x="24351" y="175587"/>
                  </a:cubicBezTo>
                  <a:cubicBezTo>
                    <a:pt x="3071" y="137418"/>
                    <a:pt x="1382" y="94857"/>
                    <a:pt x="31" y="52633"/>
                  </a:cubicBezTo>
                  <a:cubicBezTo>
                    <a:pt x="-645" y="35407"/>
                    <a:pt x="9827" y="33718"/>
                    <a:pt x="23000" y="33380"/>
                  </a:cubicBezTo>
                  <a:cubicBezTo>
                    <a:pt x="56103" y="32704"/>
                    <a:pt x="87855" y="27638"/>
                    <a:pt x="113864" y="4330"/>
                  </a:cubicBezTo>
                  <a:cubicBezTo>
                    <a:pt x="122985" y="-3776"/>
                    <a:pt x="129065" y="952"/>
                    <a:pt x="136158" y="6695"/>
                  </a:cubicBezTo>
                  <a:cubicBezTo>
                    <a:pt x="159128" y="25273"/>
                    <a:pt x="186150" y="33380"/>
                    <a:pt x="214862" y="32366"/>
                  </a:cubicBezTo>
                  <a:cubicBezTo>
                    <a:pt x="244587" y="31015"/>
                    <a:pt x="253370" y="43851"/>
                    <a:pt x="247965" y="65469"/>
                  </a:cubicBezTo>
                  <a:close/>
                </a:path>
              </a:pathLst>
            </a:custGeom>
            <a:solidFill>
              <a:srgbClr val="DCDCDC"/>
            </a:solidFill>
            <a:ln w="3378"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28D67284-5260-49F7-A03F-45EE14ED7EE5}"/>
                </a:ext>
              </a:extLst>
            </p:cNvPr>
            <p:cNvSpPr/>
            <p:nvPr/>
          </p:nvSpPr>
          <p:spPr>
            <a:xfrm>
              <a:off x="2803170" y="743787"/>
              <a:ext cx="229052" cy="71506"/>
            </a:xfrm>
            <a:custGeom>
              <a:avLst/>
              <a:gdLst>
                <a:gd name="connsiteX0" fmla="*/ 0 w 164163"/>
                <a:gd name="connsiteY0" fmla="*/ 50812 h 51249"/>
                <a:gd name="connsiteX1" fmla="*/ 164164 w 164163"/>
                <a:gd name="connsiteY1" fmla="*/ 8589 h 51249"/>
                <a:gd name="connsiteX2" fmla="*/ 0 w 164163"/>
                <a:gd name="connsiteY2" fmla="*/ 50812 h 51249"/>
              </a:gdLst>
              <a:ahLst/>
              <a:cxnLst>
                <a:cxn ang="0">
                  <a:pos x="connsiteX0" y="connsiteY0"/>
                </a:cxn>
                <a:cxn ang="0">
                  <a:pos x="connsiteX1" y="connsiteY1"/>
                </a:cxn>
                <a:cxn ang="0">
                  <a:pos x="connsiteX2" y="connsiteY2"/>
                </a:cxn>
              </a:cxnLst>
              <a:rect l="l" t="t" r="r" b="b"/>
              <a:pathLst>
                <a:path w="164163" h="51249">
                  <a:moveTo>
                    <a:pt x="0" y="50812"/>
                  </a:moveTo>
                  <a:cubicBezTo>
                    <a:pt x="51006" y="23451"/>
                    <a:pt x="98295" y="-18096"/>
                    <a:pt x="164164" y="8589"/>
                  </a:cubicBezTo>
                  <a:cubicBezTo>
                    <a:pt x="104376" y="3860"/>
                    <a:pt x="60126" y="56554"/>
                    <a:pt x="0" y="50812"/>
                  </a:cubicBezTo>
                  <a:close/>
                </a:path>
              </a:pathLst>
            </a:custGeom>
            <a:solidFill>
              <a:srgbClr val="3F3F3F"/>
            </a:solidFill>
            <a:ln w="3378"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id="{7C2628CF-7D63-4331-BD3C-CBA57AF6E75B}"/>
                </a:ext>
              </a:extLst>
            </p:cNvPr>
            <p:cNvSpPr/>
            <p:nvPr/>
          </p:nvSpPr>
          <p:spPr>
            <a:xfrm>
              <a:off x="2395965" y="761075"/>
              <a:ext cx="234236" cy="59108"/>
            </a:xfrm>
            <a:custGeom>
              <a:avLst/>
              <a:gdLst>
                <a:gd name="connsiteX0" fmla="*/ 0 w 167878"/>
                <a:gd name="connsiteY0" fmla="*/ 15115 h 42363"/>
                <a:gd name="connsiteX1" fmla="*/ 167879 w 167878"/>
                <a:gd name="connsiteY1" fmla="*/ 40449 h 42363"/>
                <a:gd name="connsiteX2" fmla="*/ 0 w 167878"/>
                <a:gd name="connsiteY2" fmla="*/ 15115 h 42363"/>
              </a:gdLst>
              <a:ahLst/>
              <a:cxnLst>
                <a:cxn ang="0">
                  <a:pos x="connsiteX0" y="connsiteY0"/>
                </a:cxn>
                <a:cxn ang="0">
                  <a:pos x="connsiteX1" y="connsiteY1"/>
                </a:cxn>
                <a:cxn ang="0">
                  <a:pos x="connsiteX2" y="connsiteY2"/>
                </a:cxn>
              </a:cxnLst>
              <a:rect l="l" t="t" r="r" b="b"/>
              <a:pathLst>
                <a:path w="167878" h="42363">
                  <a:moveTo>
                    <a:pt x="0" y="15115"/>
                  </a:moveTo>
                  <a:cubicBezTo>
                    <a:pt x="36143" y="-12584"/>
                    <a:pt x="102349" y="-1099"/>
                    <a:pt x="167879" y="40449"/>
                  </a:cubicBezTo>
                  <a:cubicBezTo>
                    <a:pt x="106402" y="52947"/>
                    <a:pt x="58774" y="-423"/>
                    <a:pt x="0" y="15115"/>
                  </a:cubicBezTo>
                  <a:close/>
                </a:path>
              </a:pathLst>
            </a:custGeom>
            <a:solidFill>
              <a:srgbClr val="3E3E3E"/>
            </a:solidFill>
            <a:ln w="3378" cap="flat">
              <a:noFill/>
              <a:prstDash val="solid"/>
              <a:miter/>
            </a:ln>
          </p:spPr>
          <p:txBody>
            <a:bodyPr rtlCol="0" anchor="ctr"/>
            <a:lstStyle/>
            <a:p>
              <a:endParaRPr lang="en-US" dirty="0"/>
            </a:p>
          </p:txBody>
        </p:sp>
        <p:sp>
          <p:nvSpPr>
            <p:cNvPr id="103" name="Freeform: Shape 102">
              <a:extLst>
                <a:ext uri="{FF2B5EF4-FFF2-40B4-BE49-F238E27FC236}">
                  <a16:creationId xmlns:a16="http://schemas.microsoft.com/office/drawing/2014/main" id="{A6450F21-F9CF-40ED-B6EA-43820D729594}"/>
                </a:ext>
              </a:extLst>
            </p:cNvPr>
            <p:cNvSpPr/>
            <p:nvPr/>
          </p:nvSpPr>
          <p:spPr>
            <a:xfrm>
              <a:off x="1555632" y="3647208"/>
              <a:ext cx="2342371" cy="91432"/>
            </a:xfrm>
            <a:custGeom>
              <a:avLst/>
              <a:gdLst>
                <a:gd name="connsiteX0" fmla="*/ 1631838 w 1678790"/>
                <a:gd name="connsiteY0" fmla="*/ 65530 h 65530"/>
                <a:gd name="connsiteX1" fmla="*/ 46952 w 1678790"/>
                <a:gd name="connsiteY1" fmla="*/ 65530 h 65530"/>
                <a:gd name="connsiteX2" fmla="*/ 0 w 1678790"/>
                <a:gd name="connsiteY2" fmla="*/ 18578 h 65530"/>
                <a:gd name="connsiteX3" fmla="*/ 0 w 1678790"/>
                <a:gd name="connsiteY3" fmla="*/ 13511 h 65530"/>
                <a:gd name="connsiteX4" fmla="*/ 13511 w 1678790"/>
                <a:gd name="connsiteY4" fmla="*/ 0 h 65530"/>
                <a:gd name="connsiteX5" fmla="*/ 1665279 w 1678790"/>
                <a:gd name="connsiteY5" fmla="*/ 0 h 65530"/>
                <a:gd name="connsiteX6" fmla="*/ 1678790 w 1678790"/>
                <a:gd name="connsiteY6" fmla="*/ 13511 h 65530"/>
                <a:gd name="connsiteX7" fmla="*/ 1678790 w 1678790"/>
                <a:gd name="connsiteY7" fmla="*/ 18578 h 65530"/>
                <a:gd name="connsiteX8" fmla="*/ 1631838 w 1678790"/>
                <a:gd name="connsiteY8" fmla="*/ 65530 h 6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8790" h="65530">
                  <a:moveTo>
                    <a:pt x="1631838" y="65530"/>
                  </a:moveTo>
                  <a:lnTo>
                    <a:pt x="46952" y="65530"/>
                  </a:lnTo>
                  <a:cubicBezTo>
                    <a:pt x="20943" y="65530"/>
                    <a:pt x="0" y="44587"/>
                    <a:pt x="0" y="18578"/>
                  </a:cubicBezTo>
                  <a:lnTo>
                    <a:pt x="0" y="13511"/>
                  </a:lnTo>
                  <a:cubicBezTo>
                    <a:pt x="0" y="6080"/>
                    <a:pt x="6080" y="0"/>
                    <a:pt x="13511" y="0"/>
                  </a:cubicBezTo>
                  <a:lnTo>
                    <a:pt x="1665279" y="0"/>
                  </a:lnTo>
                  <a:cubicBezTo>
                    <a:pt x="1672710" y="0"/>
                    <a:pt x="1678790" y="6080"/>
                    <a:pt x="1678790" y="13511"/>
                  </a:cubicBezTo>
                  <a:lnTo>
                    <a:pt x="1678790" y="18578"/>
                  </a:lnTo>
                  <a:cubicBezTo>
                    <a:pt x="1678790" y="44587"/>
                    <a:pt x="1657848" y="65530"/>
                    <a:pt x="1631838" y="65530"/>
                  </a:cubicBezTo>
                  <a:close/>
                </a:path>
              </a:pathLst>
            </a:custGeom>
            <a:solidFill>
              <a:srgbClr val="DCDCDC"/>
            </a:solidFill>
            <a:ln w="3378" cap="flat">
              <a:noFill/>
              <a:prstDash val="solid"/>
              <a:miter/>
            </a:ln>
          </p:spPr>
          <p:txBody>
            <a:bodyPr rtlCol="0" anchor="ctr"/>
            <a:lstStyle/>
            <a:p>
              <a:endParaRPr lang="en-US" dirty="0"/>
            </a:p>
          </p:txBody>
        </p:sp>
      </p:grpSp>
      <p:grpSp>
        <p:nvGrpSpPr>
          <p:cNvPr id="43" name="그룹 41">
            <a:extLst>
              <a:ext uri="{FF2B5EF4-FFF2-40B4-BE49-F238E27FC236}">
                <a16:creationId xmlns:a16="http://schemas.microsoft.com/office/drawing/2014/main" id="{3A6ADD58-FFB8-443F-B3DF-2BC3FF540194}"/>
              </a:ext>
            </a:extLst>
          </p:cNvPr>
          <p:cNvGrpSpPr/>
          <p:nvPr/>
        </p:nvGrpSpPr>
        <p:grpSpPr>
          <a:xfrm>
            <a:off x="7469701" y="1966409"/>
            <a:ext cx="4722299" cy="1252686"/>
            <a:chOff x="7032103" y="5083387"/>
            <a:chExt cx="4230407" cy="1252685"/>
          </a:xfrm>
        </p:grpSpPr>
        <p:sp>
          <p:nvSpPr>
            <p:cNvPr id="44" name="TextBox 43">
              <a:extLst>
                <a:ext uri="{FF2B5EF4-FFF2-40B4-BE49-F238E27FC236}">
                  <a16:creationId xmlns:a16="http://schemas.microsoft.com/office/drawing/2014/main" id="{5A35255F-452F-4B6E-B8F5-45F4544AD113}"/>
                </a:ext>
              </a:extLst>
            </p:cNvPr>
            <p:cNvSpPr txBox="1"/>
            <p:nvPr/>
          </p:nvSpPr>
          <p:spPr>
            <a:xfrm>
              <a:off x="7032103" y="5083387"/>
              <a:ext cx="4230407" cy="307776"/>
            </a:xfrm>
            <a:prstGeom prst="rect">
              <a:avLst/>
            </a:prstGeom>
            <a:solidFill>
              <a:schemeClr val="accent4"/>
            </a:solidFill>
          </p:spPr>
          <p:txBody>
            <a:bodyPr wrap="square" rtlCol="0">
              <a:spAutoFit/>
            </a:bodyPr>
            <a:lstStyle/>
            <a:p>
              <a:pPr algn="r" rtl="1"/>
              <a:r>
                <a:rPr lang="fa-IR" altLang="ko-KR" sz="1400" b="1" dirty="0">
                  <a:solidFill>
                    <a:schemeClr val="bg1"/>
                  </a:solidFill>
                  <a:cs typeface="Calibri" pitchFamily="34" charset="0"/>
                </a:rPr>
                <a:t>نظارت بر حریم خصوصی و امنیت داده</a:t>
              </a:r>
              <a:endParaRPr lang="ko-KR" altLang="en-US" sz="1400" b="1" dirty="0">
                <a:solidFill>
                  <a:schemeClr val="bg1"/>
                </a:solidFill>
                <a:cs typeface="Calibri" pitchFamily="34" charset="0"/>
              </a:endParaRPr>
            </a:p>
          </p:txBody>
        </p:sp>
        <p:sp>
          <p:nvSpPr>
            <p:cNvPr id="45" name="TextBox 44">
              <a:extLst>
                <a:ext uri="{FF2B5EF4-FFF2-40B4-BE49-F238E27FC236}">
                  <a16:creationId xmlns:a16="http://schemas.microsoft.com/office/drawing/2014/main" id="{BDB7425A-65DE-44A9-AC3D-22114AD21158}"/>
                </a:ext>
              </a:extLst>
            </p:cNvPr>
            <p:cNvSpPr txBox="1"/>
            <p:nvPr/>
          </p:nvSpPr>
          <p:spPr>
            <a:xfrm>
              <a:off x="7032103" y="5381966"/>
              <a:ext cx="4230407" cy="954106"/>
            </a:xfrm>
            <a:prstGeom prst="rect">
              <a:avLst/>
            </a:prstGeom>
            <a:noFill/>
          </p:spPr>
          <p:txBody>
            <a:bodyPr wrap="square" rtlCol="0">
              <a:spAutoFit/>
            </a:bodyPr>
            <a:lstStyle/>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اطمینان از اینکه اطلاعات حساس مثل داده های شخصی به درستی محافظت می شوند</a:t>
              </a:r>
            </a:p>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همکاری با واحد امنیت فضای مجازی برای رعایت و اجرای مقررات حوزه امنیت</a:t>
              </a:r>
              <a:r>
                <a:rPr lang="en-US" altLang="ko-KR" sz="1400" dirty="0">
                  <a:solidFill>
                    <a:schemeClr val="tx1">
                      <a:lumMod val="75000"/>
                      <a:lumOff val="25000"/>
                    </a:schemeClr>
                  </a:solidFill>
                  <a:cs typeface="Arial" pitchFamily="34" charset="0"/>
                </a:rPr>
                <a:t>.</a:t>
              </a:r>
              <a:endParaRPr lang="ko-KR" altLang="en-US" sz="1400" dirty="0">
                <a:solidFill>
                  <a:schemeClr val="tx1">
                    <a:lumMod val="75000"/>
                    <a:lumOff val="25000"/>
                  </a:schemeClr>
                </a:solidFill>
              </a:endParaRPr>
            </a:p>
          </p:txBody>
        </p:sp>
      </p:grpSp>
      <p:grpSp>
        <p:nvGrpSpPr>
          <p:cNvPr id="46" name="그룹 41">
            <a:extLst>
              <a:ext uri="{FF2B5EF4-FFF2-40B4-BE49-F238E27FC236}">
                <a16:creationId xmlns:a16="http://schemas.microsoft.com/office/drawing/2014/main" id="{3A6ADD58-FFB8-443F-B3DF-2BC3FF540194}"/>
              </a:ext>
            </a:extLst>
          </p:cNvPr>
          <p:cNvGrpSpPr/>
          <p:nvPr/>
        </p:nvGrpSpPr>
        <p:grpSpPr>
          <a:xfrm>
            <a:off x="7380295" y="5043871"/>
            <a:ext cx="4230407" cy="821799"/>
            <a:chOff x="7032103" y="5083387"/>
            <a:chExt cx="4230407" cy="821798"/>
          </a:xfrm>
        </p:grpSpPr>
        <p:sp>
          <p:nvSpPr>
            <p:cNvPr id="47" name="TextBox 46">
              <a:extLst>
                <a:ext uri="{FF2B5EF4-FFF2-40B4-BE49-F238E27FC236}">
                  <a16:creationId xmlns:a16="http://schemas.microsoft.com/office/drawing/2014/main" id="{5A35255F-452F-4B6E-B8F5-45F4544AD113}"/>
                </a:ext>
              </a:extLst>
            </p:cNvPr>
            <p:cNvSpPr txBox="1"/>
            <p:nvPr/>
          </p:nvSpPr>
          <p:spPr>
            <a:xfrm>
              <a:off x="7032103" y="5083387"/>
              <a:ext cx="4230407" cy="307776"/>
            </a:xfrm>
            <a:prstGeom prst="rect">
              <a:avLst/>
            </a:prstGeom>
            <a:solidFill>
              <a:schemeClr val="accent4"/>
            </a:solidFill>
          </p:spPr>
          <p:txBody>
            <a:bodyPr wrap="square" rtlCol="0">
              <a:spAutoFit/>
            </a:bodyPr>
            <a:lstStyle/>
            <a:p>
              <a:pPr algn="r" rtl="1"/>
              <a:r>
                <a:rPr lang="fa-IR" altLang="ko-KR" sz="1400" b="1" dirty="0">
                  <a:solidFill>
                    <a:schemeClr val="bg1"/>
                  </a:solidFill>
                  <a:cs typeface="Calibri" pitchFamily="34" charset="0"/>
                </a:rPr>
                <a:t>ارتباط بین واحدهای سازمانی</a:t>
              </a:r>
              <a:endParaRPr lang="ko-KR" altLang="en-US" sz="1400" b="1" dirty="0">
                <a:solidFill>
                  <a:schemeClr val="bg1"/>
                </a:solidFill>
                <a:cs typeface="Calibri" pitchFamily="34" charset="0"/>
              </a:endParaRPr>
            </a:p>
          </p:txBody>
        </p:sp>
        <p:sp>
          <p:nvSpPr>
            <p:cNvPr id="48" name="TextBox 47">
              <a:extLst>
                <a:ext uri="{FF2B5EF4-FFF2-40B4-BE49-F238E27FC236}">
                  <a16:creationId xmlns:a16="http://schemas.microsoft.com/office/drawing/2014/main" id="{BDB7425A-65DE-44A9-AC3D-22114AD21158}"/>
                </a:ext>
              </a:extLst>
            </p:cNvPr>
            <p:cNvSpPr txBox="1"/>
            <p:nvPr/>
          </p:nvSpPr>
          <p:spPr>
            <a:xfrm>
              <a:off x="7032103" y="5381966"/>
              <a:ext cx="4230407" cy="523219"/>
            </a:xfrm>
            <a:prstGeom prst="rect">
              <a:avLst/>
            </a:prstGeom>
            <a:noFill/>
          </p:spPr>
          <p:txBody>
            <a:bodyPr wrap="square" rtlCol="0">
              <a:spAutoFit/>
            </a:bodyPr>
            <a:lstStyle/>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پل</a:t>
              </a:r>
              <a:r>
                <a:rPr lang="fa-IR" altLang="ko-KR" sz="1200" b="1" dirty="0">
                  <a:solidFill>
                    <a:schemeClr val="tx1">
                      <a:lumMod val="75000"/>
                      <a:lumOff val="25000"/>
                    </a:schemeClr>
                  </a:solidFill>
                  <a:cs typeface="B Nazanin" panose="00000400000000000000" pitchFamily="2" charset="-78"/>
                </a:rPr>
                <a:t> </a:t>
              </a:r>
              <a:r>
                <a:rPr lang="fa-IR" altLang="ko-KR" sz="1400" b="1" dirty="0">
                  <a:solidFill>
                    <a:schemeClr val="tx1">
                      <a:lumMod val="75000"/>
                      <a:lumOff val="25000"/>
                    </a:schemeClr>
                  </a:solidFill>
                  <a:cs typeface="B Nazanin" panose="00000400000000000000" pitchFamily="2" charset="-78"/>
                </a:rPr>
                <a:t>ارتباطی بین واحد حکمرانی داده مبنا و واحدهای سازمانی مرتبط</a:t>
              </a:r>
              <a:endParaRPr lang="ko-KR" altLang="en-US" sz="1400" b="1" dirty="0">
                <a:solidFill>
                  <a:schemeClr val="tx1">
                    <a:lumMod val="75000"/>
                    <a:lumOff val="25000"/>
                  </a:schemeClr>
                </a:solidFill>
                <a:cs typeface="B Nazanin" panose="00000400000000000000" pitchFamily="2" charset="-78"/>
              </a:endParaRPr>
            </a:p>
          </p:txBody>
        </p:sp>
      </p:grpSp>
      <p:grpSp>
        <p:nvGrpSpPr>
          <p:cNvPr id="49" name="그룹 41">
            <a:extLst>
              <a:ext uri="{FF2B5EF4-FFF2-40B4-BE49-F238E27FC236}">
                <a16:creationId xmlns:a16="http://schemas.microsoft.com/office/drawing/2014/main" id="{3A6ADD58-FFB8-443F-B3DF-2BC3FF540194}"/>
              </a:ext>
            </a:extLst>
          </p:cNvPr>
          <p:cNvGrpSpPr/>
          <p:nvPr/>
        </p:nvGrpSpPr>
        <p:grpSpPr>
          <a:xfrm>
            <a:off x="263258" y="2006307"/>
            <a:ext cx="4230407" cy="1037243"/>
            <a:chOff x="7032103" y="5083387"/>
            <a:chExt cx="4230407" cy="1037242"/>
          </a:xfrm>
        </p:grpSpPr>
        <p:sp>
          <p:nvSpPr>
            <p:cNvPr id="50" name="TextBox 49">
              <a:extLst>
                <a:ext uri="{FF2B5EF4-FFF2-40B4-BE49-F238E27FC236}">
                  <a16:creationId xmlns:a16="http://schemas.microsoft.com/office/drawing/2014/main" id="{5A35255F-452F-4B6E-B8F5-45F4544AD113}"/>
                </a:ext>
              </a:extLst>
            </p:cNvPr>
            <p:cNvSpPr txBox="1"/>
            <p:nvPr/>
          </p:nvSpPr>
          <p:spPr>
            <a:xfrm>
              <a:off x="7032103" y="5083387"/>
              <a:ext cx="4230407" cy="307776"/>
            </a:xfrm>
            <a:prstGeom prst="rect">
              <a:avLst/>
            </a:prstGeom>
            <a:solidFill>
              <a:schemeClr val="accent4"/>
            </a:solidFill>
          </p:spPr>
          <p:txBody>
            <a:bodyPr wrap="square" rtlCol="0">
              <a:spAutoFit/>
            </a:bodyPr>
            <a:lstStyle/>
            <a:p>
              <a:pPr algn="r" rtl="1"/>
              <a:r>
                <a:rPr lang="fa-IR" altLang="ko-KR" sz="1400" b="1" dirty="0">
                  <a:solidFill>
                    <a:schemeClr val="bg1"/>
                  </a:solidFill>
                  <a:cs typeface="Calibri" pitchFamily="34" charset="0"/>
                </a:rPr>
                <a:t>کنترل دسترسی به داده ها</a:t>
              </a:r>
              <a:endParaRPr lang="ko-KR" altLang="en-US" sz="1400" b="1" dirty="0">
                <a:solidFill>
                  <a:schemeClr val="bg1"/>
                </a:solidFill>
                <a:cs typeface="Calibri" pitchFamily="34" charset="0"/>
              </a:endParaRPr>
            </a:p>
          </p:txBody>
        </p:sp>
        <p:sp>
          <p:nvSpPr>
            <p:cNvPr id="51" name="TextBox 50">
              <a:extLst>
                <a:ext uri="{FF2B5EF4-FFF2-40B4-BE49-F238E27FC236}">
                  <a16:creationId xmlns:a16="http://schemas.microsoft.com/office/drawing/2014/main" id="{BDB7425A-65DE-44A9-AC3D-22114AD21158}"/>
                </a:ext>
              </a:extLst>
            </p:cNvPr>
            <p:cNvSpPr txBox="1"/>
            <p:nvPr/>
          </p:nvSpPr>
          <p:spPr>
            <a:xfrm>
              <a:off x="7032103" y="5381966"/>
              <a:ext cx="4230407" cy="738663"/>
            </a:xfrm>
            <a:prstGeom prst="rect">
              <a:avLst/>
            </a:prstGeom>
            <a:noFill/>
          </p:spPr>
          <p:txBody>
            <a:bodyPr wrap="square" rtlCol="0">
              <a:spAutoFit/>
            </a:bodyPr>
            <a:lstStyle/>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تعیین اینکه چه کسی به کدام داده ها دسترسی داشته باشند بر اساس پروتکل های تدوین شده</a:t>
              </a:r>
            </a:p>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بررسی درخواست ها برای دسترسی به اطلاعات</a:t>
              </a:r>
              <a:endParaRPr lang="ko-KR" altLang="en-US" sz="1400" dirty="0">
                <a:solidFill>
                  <a:schemeClr val="tx1">
                    <a:lumMod val="75000"/>
                    <a:lumOff val="25000"/>
                  </a:schemeClr>
                </a:solidFill>
              </a:endParaRPr>
            </a:p>
          </p:txBody>
        </p:sp>
      </p:grpSp>
      <p:grpSp>
        <p:nvGrpSpPr>
          <p:cNvPr id="52" name="그룹 41">
            <a:extLst>
              <a:ext uri="{FF2B5EF4-FFF2-40B4-BE49-F238E27FC236}">
                <a16:creationId xmlns:a16="http://schemas.microsoft.com/office/drawing/2014/main" id="{3A6ADD58-FFB8-443F-B3DF-2BC3FF540194}"/>
              </a:ext>
            </a:extLst>
          </p:cNvPr>
          <p:cNvGrpSpPr/>
          <p:nvPr/>
        </p:nvGrpSpPr>
        <p:grpSpPr>
          <a:xfrm>
            <a:off x="758576" y="3350873"/>
            <a:ext cx="4287284" cy="1344566"/>
            <a:chOff x="6738384" y="6423146"/>
            <a:chExt cx="4287284" cy="1344565"/>
          </a:xfrm>
        </p:grpSpPr>
        <p:sp>
          <p:nvSpPr>
            <p:cNvPr id="53" name="TextBox 52">
              <a:extLst>
                <a:ext uri="{FF2B5EF4-FFF2-40B4-BE49-F238E27FC236}">
                  <a16:creationId xmlns:a16="http://schemas.microsoft.com/office/drawing/2014/main" id="{5A35255F-452F-4B6E-B8F5-45F4544AD113}"/>
                </a:ext>
              </a:extLst>
            </p:cNvPr>
            <p:cNvSpPr txBox="1"/>
            <p:nvPr/>
          </p:nvSpPr>
          <p:spPr>
            <a:xfrm>
              <a:off x="6795261" y="6423146"/>
              <a:ext cx="4230407" cy="307776"/>
            </a:xfrm>
            <a:prstGeom prst="rect">
              <a:avLst/>
            </a:prstGeom>
            <a:solidFill>
              <a:schemeClr val="accent4"/>
            </a:solidFill>
          </p:spPr>
          <p:txBody>
            <a:bodyPr wrap="square" rtlCol="0">
              <a:spAutoFit/>
            </a:bodyPr>
            <a:lstStyle/>
            <a:p>
              <a:pPr algn="r" rtl="1"/>
              <a:r>
                <a:rPr lang="fa-IR" altLang="ko-KR" sz="1400" b="1" dirty="0">
                  <a:solidFill>
                    <a:schemeClr val="bg1"/>
                  </a:solidFill>
                  <a:cs typeface="Calibri" pitchFamily="34" charset="0"/>
                </a:rPr>
                <a:t>بهبود کیفیت داده ها</a:t>
              </a:r>
              <a:endParaRPr lang="ko-KR" altLang="en-US" sz="1400" b="1" dirty="0">
                <a:solidFill>
                  <a:schemeClr val="bg1"/>
                </a:solidFill>
                <a:cs typeface="Calibri" pitchFamily="34" charset="0"/>
              </a:endParaRPr>
            </a:p>
          </p:txBody>
        </p:sp>
        <p:sp>
          <p:nvSpPr>
            <p:cNvPr id="54" name="TextBox 53">
              <a:extLst>
                <a:ext uri="{FF2B5EF4-FFF2-40B4-BE49-F238E27FC236}">
                  <a16:creationId xmlns:a16="http://schemas.microsoft.com/office/drawing/2014/main" id="{BDB7425A-65DE-44A9-AC3D-22114AD21158}"/>
                </a:ext>
              </a:extLst>
            </p:cNvPr>
            <p:cNvSpPr txBox="1"/>
            <p:nvPr/>
          </p:nvSpPr>
          <p:spPr>
            <a:xfrm>
              <a:off x="6738384" y="6813605"/>
              <a:ext cx="4230407" cy="954106"/>
            </a:xfrm>
            <a:prstGeom prst="rect">
              <a:avLst/>
            </a:prstGeom>
            <a:noFill/>
          </p:spPr>
          <p:txBody>
            <a:bodyPr wrap="square" rtlCol="0">
              <a:spAutoFit/>
            </a:bodyPr>
            <a:lstStyle/>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بررسی درستی، کامل بودن و به روزبودن داده ها</a:t>
              </a:r>
            </a:p>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شناسایی و گزارش داده های نادرست یا ناقص</a:t>
              </a:r>
            </a:p>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پیکیری روند اصلاح و بهبود داده ها</a:t>
              </a:r>
            </a:p>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پیگیری روند اصلاح و توسعه فرایندهای سامانه ها</a:t>
              </a:r>
              <a:endParaRPr lang="ko-KR" altLang="en-US" sz="1400" dirty="0">
                <a:solidFill>
                  <a:schemeClr val="tx1">
                    <a:lumMod val="75000"/>
                    <a:lumOff val="25000"/>
                  </a:schemeClr>
                </a:solidFill>
              </a:endParaRPr>
            </a:p>
          </p:txBody>
        </p:sp>
      </p:grpSp>
      <p:grpSp>
        <p:nvGrpSpPr>
          <p:cNvPr id="55" name="그룹 41">
            <a:extLst>
              <a:ext uri="{FF2B5EF4-FFF2-40B4-BE49-F238E27FC236}">
                <a16:creationId xmlns:a16="http://schemas.microsoft.com/office/drawing/2014/main" id="{3A6ADD58-FFB8-443F-B3DF-2BC3FF540194}"/>
              </a:ext>
            </a:extLst>
          </p:cNvPr>
          <p:cNvGrpSpPr/>
          <p:nvPr/>
        </p:nvGrpSpPr>
        <p:grpSpPr>
          <a:xfrm>
            <a:off x="230657" y="5003871"/>
            <a:ext cx="4240902" cy="1104908"/>
            <a:chOff x="6784766" y="6423146"/>
            <a:chExt cx="4240902" cy="1104907"/>
          </a:xfrm>
        </p:grpSpPr>
        <p:sp>
          <p:nvSpPr>
            <p:cNvPr id="56" name="TextBox 55">
              <a:extLst>
                <a:ext uri="{FF2B5EF4-FFF2-40B4-BE49-F238E27FC236}">
                  <a16:creationId xmlns:a16="http://schemas.microsoft.com/office/drawing/2014/main" id="{5A35255F-452F-4B6E-B8F5-45F4544AD113}"/>
                </a:ext>
              </a:extLst>
            </p:cNvPr>
            <p:cNvSpPr txBox="1"/>
            <p:nvPr/>
          </p:nvSpPr>
          <p:spPr>
            <a:xfrm>
              <a:off x="6795261" y="6423146"/>
              <a:ext cx="4230407" cy="307777"/>
            </a:xfrm>
            <a:prstGeom prst="rect">
              <a:avLst/>
            </a:prstGeom>
            <a:solidFill>
              <a:schemeClr val="accent4"/>
            </a:solidFill>
          </p:spPr>
          <p:txBody>
            <a:bodyPr wrap="square" rtlCol="0">
              <a:spAutoFit/>
            </a:bodyPr>
            <a:lstStyle/>
            <a:p>
              <a:pPr algn="r" rtl="1"/>
              <a:r>
                <a:rPr lang="fa-IR" altLang="ko-KR" sz="1400" b="1" dirty="0">
                  <a:solidFill>
                    <a:schemeClr val="bg1"/>
                  </a:solidFill>
                  <a:cs typeface="Calibri" pitchFamily="34" charset="0"/>
                </a:rPr>
                <a:t>تعریف استانداردهای داده</a:t>
              </a:r>
              <a:endParaRPr lang="ko-KR" altLang="en-US" sz="1400" b="1" dirty="0">
                <a:solidFill>
                  <a:schemeClr val="bg1"/>
                </a:solidFill>
                <a:cs typeface="Calibri" pitchFamily="34" charset="0"/>
              </a:endParaRPr>
            </a:p>
          </p:txBody>
        </p:sp>
        <p:sp>
          <p:nvSpPr>
            <p:cNvPr id="57" name="TextBox 56">
              <a:extLst>
                <a:ext uri="{FF2B5EF4-FFF2-40B4-BE49-F238E27FC236}">
                  <a16:creationId xmlns:a16="http://schemas.microsoft.com/office/drawing/2014/main" id="{BDB7425A-65DE-44A9-AC3D-22114AD21158}"/>
                </a:ext>
              </a:extLst>
            </p:cNvPr>
            <p:cNvSpPr txBox="1"/>
            <p:nvPr/>
          </p:nvSpPr>
          <p:spPr>
            <a:xfrm>
              <a:off x="6784766" y="6789390"/>
              <a:ext cx="4230407" cy="738663"/>
            </a:xfrm>
            <a:prstGeom prst="rect">
              <a:avLst/>
            </a:prstGeom>
            <a:noFill/>
          </p:spPr>
          <p:txBody>
            <a:bodyPr wrap="square" rtlCol="0">
              <a:spAutoFit/>
            </a:bodyPr>
            <a:lstStyle/>
            <a:p>
              <a:pPr marL="171450" indent="-171450" algn="just" rtl="1">
                <a:buFont typeface="Wingdings" panose="05000000000000000000" pitchFamily="2" charset="2"/>
                <a:buChar char="Ø"/>
              </a:pPr>
              <a:r>
                <a:rPr lang="fa-IR" altLang="ko-KR" sz="1400" b="1" dirty="0">
                  <a:solidFill>
                    <a:schemeClr val="tx1">
                      <a:lumMod val="75000"/>
                      <a:lumOff val="25000"/>
                    </a:schemeClr>
                  </a:solidFill>
                  <a:cs typeface="B Nazanin" panose="00000400000000000000" pitchFamily="2" charset="-78"/>
                </a:rPr>
                <a:t>تدوین دستورالعمل های ورود و نگهداری داده هااز جمله: تعیین فرمت ها، تعاریف، قواعد نام گذاری و سایر مشخصات برای انواع مختلف داده ها در واحد سازمانی مرتبط</a:t>
              </a:r>
            </a:p>
          </p:txBody>
        </p:sp>
      </p:grpSp>
    </p:spTree>
    <p:extLst>
      <p:ext uri="{BB962C8B-B14F-4D97-AF65-F5344CB8AC3E}">
        <p14:creationId xmlns:p14="http://schemas.microsoft.com/office/powerpoint/2010/main" val="27771324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735F7F3-C1B5-4B60-A00A-4EB618DDFB5A}"/>
              </a:ext>
            </a:extLst>
          </p:cNvPr>
          <p:cNvSpPr txBox="1">
            <a:spLocks/>
          </p:cNvSpPr>
          <p:nvPr/>
        </p:nvSpPr>
        <p:spPr>
          <a:xfrm>
            <a:off x="2061485" y="514413"/>
            <a:ext cx="11213771" cy="7242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a-IR" dirty="0">
                <a:solidFill>
                  <a:schemeClr val="bg1"/>
                </a:solidFill>
                <a:cs typeface="2  Titr" panose="00000700000000000000" pitchFamily="2" charset="-78"/>
              </a:rPr>
              <a:t>ویژگی های کلیدی برای شناسایی و انتخاب ناظران داده</a:t>
            </a:r>
            <a:endParaRPr lang="en-US" dirty="0">
              <a:solidFill>
                <a:schemeClr val="bg1"/>
              </a:solidFill>
              <a:cs typeface="2  Titr" panose="00000700000000000000" pitchFamily="2" charset="-78"/>
            </a:endParaRPr>
          </a:p>
        </p:txBody>
      </p:sp>
      <p:pic>
        <p:nvPicPr>
          <p:cNvPr id="5" name="Picture 4"/>
          <p:cNvPicPr/>
          <p:nvPr/>
        </p:nvPicPr>
        <p:blipFill rotWithShape="1">
          <a:blip r:embed="rId2"/>
          <a:srcRect l="10083" t="33571" r="61581" b="31595"/>
          <a:stretch>
            <a:fillRect/>
          </a:stretch>
        </p:blipFill>
        <p:spPr bwMode="auto">
          <a:xfrm>
            <a:off x="1625599" y="1772239"/>
            <a:ext cx="8255000" cy="44084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0498279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7025455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2E7C2C0-79DA-4DCB-B54D-D2192CC70EC8}"/>
              </a:ext>
            </a:extLst>
          </p:cNvPr>
          <p:cNvSpPr/>
          <p:nvPr/>
        </p:nvSpPr>
        <p:spPr>
          <a:xfrm>
            <a:off x="2990850" y="2671354"/>
            <a:ext cx="9201150" cy="1561012"/>
          </a:xfrm>
          <a:prstGeom prst="rect">
            <a:avLst/>
          </a:prstGeom>
          <a:solidFill>
            <a:schemeClr val="accent3"/>
          </a:solidFill>
          <a:ln>
            <a:noFill/>
          </a:ln>
          <a:effectLst>
            <a:outerShdw blurRad="101600" sx="102000" sy="102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CF5BDA4-10C7-46A6-AC30-523A3FC438AC}"/>
              </a:ext>
            </a:extLst>
          </p:cNvPr>
          <p:cNvSpPr txBox="1"/>
          <p:nvPr/>
        </p:nvSpPr>
        <p:spPr>
          <a:xfrm>
            <a:off x="3810000" y="2949963"/>
            <a:ext cx="7181134" cy="646331"/>
          </a:xfrm>
          <a:prstGeom prst="rect">
            <a:avLst/>
          </a:prstGeom>
          <a:noFill/>
        </p:spPr>
        <p:txBody>
          <a:bodyPr wrap="square" rtlCol="0" anchor="ctr">
            <a:spAutoFit/>
          </a:bodyPr>
          <a:lstStyle/>
          <a:p>
            <a:pPr algn="r" rtl="1"/>
            <a:r>
              <a:rPr lang="fa-IR" altLang="ko-KR" sz="3600" b="1" dirty="0">
                <a:solidFill>
                  <a:schemeClr val="bg1"/>
                </a:solidFill>
                <a:cs typeface="2  Titr" panose="00000700000000000000" pitchFamily="2" charset="-78"/>
              </a:rPr>
              <a:t>مشارکت الکترونیکی</a:t>
            </a:r>
            <a:endParaRPr lang="en-US" altLang="ko-KR" sz="3600" b="1" dirty="0">
              <a:solidFill>
                <a:schemeClr val="bg1"/>
              </a:solidFill>
              <a:cs typeface="2  Titr" panose="00000700000000000000" pitchFamily="2" charset="-78"/>
            </a:endParaRPr>
          </a:p>
        </p:txBody>
      </p:sp>
    </p:spTree>
    <p:extLst>
      <p:ext uri="{BB962C8B-B14F-4D97-AF65-F5344CB8AC3E}">
        <p14:creationId xmlns:p14="http://schemas.microsoft.com/office/powerpoint/2010/main" val="363298209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b="43001"/>
          <a:stretch/>
        </p:blipFill>
        <p:spPr>
          <a:xfrm>
            <a:off x="1859134" y="372042"/>
            <a:ext cx="8021465" cy="6003357"/>
          </a:xfrm>
          <a:prstGeom prst="rect">
            <a:avLst/>
          </a:prstGeom>
        </p:spPr>
      </p:pic>
    </p:spTree>
    <p:extLst>
      <p:ext uri="{BB962C8B-B14F-4D97-AF65-F5344CB8AC3E}">
        <p14:creationId xmlns:p14="http://schemas.microsoft.com/office/powerpoint/2010/main" val="68224667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17985" y="0"/>
            <a:ext cx="4914899" cy="6948008"/>
          </a:xfrm>
          <a:prstGeom prst="rect">
            <a:avLst/>
          </a:prstGeom>
        </p:spPr>
      </p:pic>
    </p:spTree>
    <p:extLst>
      <p:ext uri="{BB962C8B-B14F-4D97-AF65-F5344CB8AC3E}">
        <p14:creationId xmlns:p14="http://schemas.microsoft.com/office/powerpoint/2010/main" val="3101301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rotWithShape="1">
          <a:blip r:embed="rId2"/>
          <a:srcRect l="34609" t="11238" r="33131" b="5363"/>
          <a:stretch/>
        </p:blipFill>
        <p:spPr>
          <a:xfrm>
            <a:off x="6581775" y="45699"/>
            <a:ext cx="5181599" cy="6828662"/>
          </a:xfrm>
          <a:prstGeom prst="rect">
            <a:avLst/>
          </a:prstGeom>
          <a:ln>
            <a:solidFill>
              <a:schemeClr val="accent1"/>
            </a:solidFill>
          </a:ln>
        </p:spPr>
      </p:pic>
      <p:pic>
        <p:nvPicPr>
          <p:cNvPr id="3" name="Picture 2"/>
          <p:cNvPicPr>
            <a:picLocks noChangeAspect="1"/>
          </p:cNvPicPr>
          <p:nvPr/>
        </p:nvPicPr>
        <p:blipFill rotWithShape="1">
          <a:blip r:embed="rId3"/>
          <a:srcRect l="34113" t="11806" r="32241" b="11388"/>
          <a:stretch/>
        </p:blipFill>
        <p:spPr>
          <a:xfrm>
            <a:off x="533399" y="29338"/>
            <a:ext cx="5562601" cy="6861384"/>
          </a:xfrm>
          <a:prstGeom prst="rect">
            <a:avLst/>
          </a:prstGeom>
          <a:ln>
            <a:solidFill>
              <a:schemeClr val="accent1"/>
            </a:solidFill>
          </a:ln>
        </p:spPr>
      </p:pic>
    </p:spTree>
    <p:extLst>
      <p:ext uri="{BB962C8B-B14F-4D97-AF65-F5344CB8AC3E}">
        <p14:creationId xmlns:p14="http://schemas.microsoft.com/office/powerpoint/2010/main" val="96529425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t="57056"/>
          <a:stretch/>
        </p:blipFill>
        <p:spPr>
          <a:xfrm>
            <a:off x="1753720" y="714571"/>
            <a:ext cx="8888880" cy="4829956"/>
          </a:xfrm>
          <a:prstGeom prst="rect">
            <a:avLst/>
          </a:prstGeom>
        </p:spPr>
      </p:pic>
    </p:spTree>
    <p:extLst>
      <p:ext uri="{BB962C8B-B14F-4D97-AF65-F5344CB8AC3E}">
        <p14:creationId xmlns:p14="http://schemas.microsoft.com/office/powerpoint/2010/main" val="1760136223"/>
      </p:ext>
    </p:extLst>
  </p:cSld>
  <p:clrMapOvr>
    <a:masterClrMapping/>
  </p:clrMapOvr>
</p:sld>
</file>

<file path=ppt/theme/theme1.xml><?xml version="1.0" encoding="utf-8"?>
<a:theme xmlns:a="http://schemas.openxmlformats.org/drawingml/2006/main" name="Cover and End Slide Master">
  <a:themeElements>
    <a:clrScheme name="Custom 2">
      <a:dk1>
        <a:sysClr val="windowText" lastClr="000000"/>
      </a:dk1>
      <a:lt1>
        <a:sysClr val="window" lastClr="FFFFFF"/>
      </a:lt1>
      <a:dk2>
        <a:srgbClr val="1F497D"/>
      </a:dk2>
      <a:lt2>
        <a:srgbClr val="EEECE1"/>
      </a:lt2>
      <a:accent1>
        <a:srgbClr val="62B7E8"/>
      </a:accent1>
      <a:accent2>
        <a:srgbClr val="4185B5"/>
      </a:accent2>
      <a:accent3>
        <a:srgbClr val="285D8D"/>
      </a:accent3>
      <a:accent4>
        <a:srgbClr val="134070"/>
      </a:accent4>
      <a:accent5>
        <a:srgbClr val="1A3253"/>
      </a:accent5>
      <a:accent6>
        <a:srgbClr val="091424"/>
      </a:accent6>
      <a:hlink>
        <a:srgbClr val="FFFF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Custom 2">
      <a:dk1>
        <a:sysClr val="windowText" lastClr="000000"/>
      </a:dk1>
      <a:lt1>
        <a:sysClr val="window" lastClr="FFFFFF"/>
      </a:lt1>
      <a:dk2>
        <a:srgbClr val="1F497D"/>
      </a:dk2>
      <a:lt2>
        <a:srgbClr val="EEECE1"/>
      </a:lt2>
      <a:accent1>
        <a:srgbClr val="62B7E8"/>
      </a:accent1>
      <a:accent2>
        <a:srgbClr val="4185B5"/>
      </a:accent2>
      <a:accent3>
        <a:srgbClr val="285D8D"/>
      </a:accent3>
      <a:accent4>
        <a:srgbClr val="134070"/>
      </a:accent4>
      <a:accent5>
        <a:srgbClr val="1A3253"/>
      </a:accent5>
      <a:accent6>
        <a:srgbClr val="091424"/>
      </a:accent6>
      <a:hlink>
        <a:srgbClr val="FFFF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Custom 2">
      <a:dk1>
        <a:sysClr val="windowText" lastClr="000000"/>
      </a:dk1>
      <a:lt1>
        <a:sysClr val="window" lastClr="FFFFFF"/>
      </a:lt1>
      <a:dk2>
        <a:srgbClr val="1F497D"/>
      </a:dk2>
      <a:lt2>
        <a:srgbClr val="EEECE1"/>
      </a:lt2>
      <a:accent1>
        <a:srgbClr val="62B7E8"/>
      </a:accent1>
      <a:accent2>
        <a:srgbClr val="4185B5"/>
      </a:accent2>
      <a:accent3>
        <a:srgbClr val="285D8D"/>
      </a:accent3>
      <a:accent4>
        <a:srgbClr val="134070"/>
      </a:accent4>
      <a:accent5>
        <a:srgbClr val="1A3253"/>
      </a:accent5>
      <a:accent6>
        <a:srgbClr val="091424"/>
      </a:accent6>
      <a:hlink>
        <a:srgbClr val="FFFF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5120</TotalTime>
  <Words>7739</Words>
  <Application>Microsoft Office PowerPoint</Application>
  <PresentationFormat>Widescreen</PresentationFormat>
  <Paragraphs>810</Paragraphs>
  <Slides>106</Slides>
  <Notes>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106</vt:i4>
      </vt:variant>
    </vt:vector>
  </HeadingPairs>
  <TitlesOfParts>
    <vt:vector size="120" baseType="lpstr">
      <vt:lpstr>맑은 고딕</vt:lpstr>
      <vt:lpstr>2  Titr</vt:lpstr>
      <vt:lpstr>Arial</vt:lpstr>
      <vt:lpstr>Arial Black</vt:lpstr>
      <vt:lpstr>Arial Unicode MS</vt:lpstr>
      <vt:lpstr>B Nazanin</vt:lpstr>
      <vt:lpstr>B Titr</vt:lpstr>
      <vt:lpstr>Calibri</vt:lpstr>
      <vt:lpstr>Hammersmith One</vt:lpstr>
      <vt:lpstr>Titr</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Azadeh Shayan</cp:lastModifiedBy>
  <cp:revision>972</cp:revision>
  <dcterms:created xsi:type="dcterms:W3CDTF">2020-01-20T05:08:25Z</dcterms:created>
  <dcterms:modified xsi:type="dcterms:W3CDTF">2026-09-06T04:51:19Z</dcterms:modified>
</cp:coreProperties>
</file>